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342" r:id="rId2"/>
    <p:sldId id="354" r:id="rId3"/>
    <p:sldId id="353" r:id="rId4"/>
    <p:sldId id="368" r:id="rId5"/>
    <p:sldId id="387" r:id="rId6"/>
    <p:sldId id="386" r:id="rId7"/>
    <p:sldId id="383" r:id="rId8"/>
    <p:sldId id="384" r:id="rId9"/>
    <p:sldId id="385" r:id="rId10"/>
    <p:sldId id="388" r:id="rId11"/>
    <p:sldId id="382" r:id="rId12"/>
    <p:sldId id="389" r:id="rId13"/>
    <p:sldId id="390" r:id="rId14"/>
    <p:sldId id="391" r:id="rId15"/>
    <p:sldId id="392" r:id="rId16"/>
    <p:sldId id="393"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9800"/>
    <a:srgbClr val="F0A622"/>
    <a:srgbClr val="00BD32"/>
    <a:srgbClr val="D6A9BD"/>
    <a:srgbClr val="FD6429"/>
    <a:srgbClr val="F8A045"/>
    <a:srgbClr val="77D3C0"/>
    <a:srgbClr val="2ADCD1"/>
    <a:srgbClr val="FFC72C"/>
    <a:srgbClr val="E10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1" autoAdjust="0"/>
    <p:restoredTop sz="86447"/>
  </p:normalViewPr>
  <p:slideViewPr>
    <p:cSldViewPr snapToGrid="0" snapToObjects="1">
      <p:cViewPr>
        <p:scale>
          <a:sx n="170" d="100"/>
          <a:sy n="170" d="100"/>
        </p:scale>
        <p:origin x="112" y="-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6" Type="http://schemas.openxmlformats.org/officeDocument/2006/relationships/slide" Target="slides/slide17.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911044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943395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76660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44023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42374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2351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91264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3niv1Qj"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26" Type="http://schemas.openxmlformats.org/officeDocument/2006/relationships/image" Target="../media/image57.svg"/><Relationship Id="rId39" Type="http://schemas.openxmlformats.org/officeDocument/2006/relationships/image" Target="../media/image70.png"/><Relationship Id="rId3" Type="http://schemas.openxmlformats.org/officeDocument/2006/relationships/image" Target="../media/image34.png"/><Relationship Id="rId21" Type="http://schemas.openxmlformats.org/officeDocument/2006/relationships/image" Target="../media/image52.png"/><Relationship Id="rId34" Type="http://schemas.openxmlformats.org/officeDocument/2006/relationships/image" Target="../media/image65.svg"/><Relationship Id="rId42" Type="http://schemas.openxmlformats.org/officeDocument/2006/relationships/image" Target="../media/image73.sv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4.png"/><Relationship Id="rId38" Type="http://schemas.openxmlformats.org/officeDocument/2006/relationships/image" Target="../media/image69.svg"/><Relationship Id="rId2" Type="http://schemas.openxmlformats.org/officeDocument/2006/relationships/notesSlide" Target="../notesSlides/notesSlide12.xml"/><Relationship Id="rId16" Type="http://schemas.openxmlformats.org/officeDocument/2006/relationships/image" Target="../media/image47.svg"/><Relationship Id="rId20" Type="http://schemas.openxmlformats.org/officeDocument/2006/relationships/image" Target="../media/image51.svg"/><Relationship Id="rId29" Type="http://schemas.openxmlformats.org/officeDocument/2006/relationships/image" Target="../media/image60.png"/><Relationship Id="rId41"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37.svg"/><Relationship Id="rId11" Type="http://schemas.openxmlformats.org/officeDocument/2006/relationships/image" Target="../media/image42.png"/><Relationship Id="rId24" Type="http://schemas.openxmlformats.org/officeDocument/2006/relationships/image" Target="../media/image55.svg"/><Relationship Id="rId32" Type="http://schemas.openxmlformats.org/officeDocument/2006/relationships/image" Target="../media/image63.svg"/><Relationship Id="rId37" Type="http://schemas.openxmlformats.org/officeDocument/2006/relationships/image" Target="../media/image68.png"/><Relationship Id="rId40" Type="http://schemas.openxmlformats.org/officeDocument/2006/relationships/image" Target="../media/image71.sv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svg"/><Relationship Id="rId36" Type="http://schemas.openxmlformats.org/officeDocument/2006/relationships/image" Target="../media/image67.svg"/><Relationship Id="rId10" Type="http://schemas.openxmlformats.org/officeDocument/2006/relationships/image" Target="../media/image41.svg"/><Relationship Id="rId19" Type="http://schemas.openxmlformats.org/officeDocument/2006/relationships/image" Target="../media/image50.png"/><Relationship Id="rId31" Type="http://schemas.openxmlformats.org/officeDocument/2006/relationships/image" Target="../media/image62.pn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53.svg"/><Relationship Id="rId27" Type="http://schemas.openxmlformats.org/officeDocument/2006/relationships/image" Target="../media/image58.png"/><Relationship Id="rId30" Type="http://schemas.openxmlformats.org/officeDocument/2006/relationships/image" Target="../media/image61.svg"/><Relationship Id="rId35" Type="http://schemas.openxmlformats.org/officeDocument/2006/relationships/image" Target="../media/image66.png"/><Relationship Id="rId43" Type="http://schemas.openxmlformats.org/officeDocument/2006/relationships/image" Target="../media/image74.tiff"/></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76.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svg"/><Relationship Id="rId3" Type="http://schemas.openxmlformats.org/officeDocument/2006/relationships/image" Target="../media/image77.tiff"/><Relationship Id="rId7" Type="http://schemas.openxmlformats.org/officeDocument/2006/relationships/image" Target="../media/image81.svg"/><Relationship Id="rId12" Type="http://schemas.openxmlformats.org/officeDocument/2006/relationships/image" Target="../media/image8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0.png"/><Relationship Id="rId11" Type="http://schemas.openxmlformats.org/officeDocument/2006/relationships/image" Target="../media/image85.svg"/><Relationship Id="rId5" Type="http://schemas.openxmlformats.org/officeDocument/2006/relationships/image" Target="../media/image79.sv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0.tiff"/><Relationship Id="rId3" Type="http://schemas.openxmlformats.org/officeDocument/2006/relationships/image" Target="../media/image25.tiff"/><Relationship Id="rId7" Type="http://schemas.openxmlformats.org/officeDocument/2006/relationships/image" Target="../media/image29.tif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tiff"/><Relationship Id="rId5" Type="http://schemas.openxmlformats.org/officeDocument/2006/relationships/image" Target="../media/image27.tiff"/><Relationship Id="rId4" Type="http://schemas.openxmlformats.org/officeDocument/2006/relationships/image" Target="../media/image26.tiff"/><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641630" cy="430887"/>
          </a:xfrm>
          <a:prstGeom prst="rect">
            <a:avLst/>
          </a:prstGeom>
          <a:noFill/>
        </p:spPr>
        <p:txBody>
          <a:bodyPr wrap="square" rtlCol="0">
            <a:spAutoFit/>
          </a:bodyPr>
          <a:lstStyle/>
          <a:p>
            <a:r>
              <a:rPr lang="en-US" sz="2200" b="1" dirty="0">
                <a:solidFill>
                  <a:schemeClr val="tx1">
                    <a:lumMod val="75000"/>
                    <a:lumOff val="25000"/>
                  </a:schemeClr>
                </a:solidFill>
                <a:latin typeface="Century Gothic" panose="020B0502020202020204" pitchFamily="34" charset="0"/>
              </a:rPr>
              <a:t>BRAND GUIDELINES PRESENTATION TEMPLATE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GUIDELINES</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5013399"/>
            <a:ext cx="8138087" cy="1292662"/>
          </a:xfrm>
          <a:prstGeom prst="rect">
            <a:avLst/>
          </a:prstGeom>
          <a:noFill/>
        </p:spPr>
        <p:txBody>
          <a:bodyPr wrap="square" rtlCol="0">
            <a:spAutoFit/>
          </a:bodyPr>
          <a:lstStyle/>
          <a:p>
            <a:r>
              <a:rPr lang="en-US" sz="4400" dirty="0">
                <a:solidFill>
                  <a:schemeClr val="tx2">
                    <a:lumMod val="50000"/>
                  </a:schemeClr>
                </a:solidFill>
                <a:latin typeface="Century Gothic" panose="020B0502020202020204" pitchFamily="34" charset="0"/>
              </a:rPr>
              <a:t>BRAND GUIDELINES</a:t>
            </a:r>
          </a:p>
          <a:p>
            <a:r>
              <a:rPr lang="en-US" sz="2000" dirty="0">
                <a:solidFill>
                  <a:schemeClr val="tx2"/>
                </a:solidFill>
                <a:latin typeface="Century Gothic" panose="020B0502020202020204" pitchFamily="34" charset="0"/>
              </a:rPr>
              <a:t> </a:t>
            </a:r>
            <a:endParaRPr lang="en-US" sz="1400" dirty="0">
              <a:solidFill>
                <a:schemeClr val="bg1">
                  <a:lumMod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©20XX. All Rights Reserved Your Organization.</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552991" y="982805"/>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Sphere">
              <a:extLst>
                <a:ext uri="{FF2B5EF4-FFF2-40B4-BE49-F238E27FC236}">
                  <a16:creationId xmlns:a16="http://schemas.microsoft.com/office/drawing/2014/main" id="{A2DE8716-EFBB-D949-8304-0C61B76E5B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en-US" sz="7200" b="1" dirty="0">
                  <a:solidFill>
                    <a:schemeClr val="bg1"/>
                  </a:solidFill>
                  <a:latin typeface="Century Gothic" panose="020B0502020202020204" pitchFamily="34" charset="0"/>
                </a:rPr>
                <a:t>YOUR</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en-US" sz="8000" b="1" dirty="0">
                  <a:solidFill>
                    <a:schemeClr val="bg1"/>
                  </a:solidFill>
                  <a:latin typeface="Century Gothic" panose="020B0502020202020204" pitchFamily="34" charset="0"/>
                </a:rPr>
                <a:t>LOGO</a:t>
              </a:r>
            </a:p>
          </p:txBody>
        </p:sp>
      </p:gr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57009" cy="523220"/>
          </a:xfrm>
          <a:prstGeom prst="rect">
            <a:avLst/>
          </a:prstGeom>
          <a:noFill/>
        </p:spPr>
        <p:txBody>
          <a:bodyPr wrap="none" rtlCol="0">
            <a:spAutoFit/>
          </a:bodyPr>
          <a:lstStyle/>
          <a:p>
            <a:r>
              <a:rPr lang="en-US" sz="2800" dirty="0">
                <a:solidFill>
                  <a:schemeClr val="tx1">
                    <a:lumMod val="65000"/>
                    <a:lumOff val="35000"/>
                  </a:schemeClr>
                </a:solidFill>
                <a:latin typeface="Century Gothic" panose="020B0502020202020204" pitchFamily="34" charset="0"/>
              </a:rPr>
              <a:t>Colors: Secondary</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COLORS:  SECONDARY</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1287480" y="3821794"/>
            <a:ext cx="784190" cy="400110"/>
          </a:xfrm>
          <a:prstGeom prst="rect">
            <a:avLst/>
          </a:prstGeom>
          <a:noFill/>
        </p:spPr>
        <p:txBody>
          <a:bodyPr wrap="none" rtlCol="0">
            <a:spAutoFit/>
          </a:bodyPr>
          <a:lstStyle/>
          <a:p>
            <a:pPr algn="ctr"/>
            <a:r>
              <a:rPr lang="en-US" sz="2000" dirty="0">
                <a:latin typeface="Century Gothic" panose="020B0502020202020204" pitchFamily="34" charset="0"/>
              </a:rPr>
              <a:t>Plum</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4020839" y="3821794"/>
            <a:ext cx="821059" cy="400110"/>
          </a:xfrm>
          <a:prstGeom prst="rect">
            <a:avLst/>
          </a:prstGeom>
          <a:noFill/>
        </p:spPr>
        <p:txBody>
          <a:bodyPr wrap="none" rtlCol="0">
            <a:spAutoFit/>
          </a:bodyPr>
          <a:lstStyle/>
          <a:p>
            <a:pPr algn="ctr"/>
            <a:r>
              <a:rPr lang="en-US" sz="2000" dirty="0">
                <a:latin typeface="Century Gothic" panose="020B0502020202020204" pitchFamily="34" charset="0"/>
              </a:rPr>
              <a:t>Sand</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807691" y="3821794"/>
            <a:ext cx="888385" cy="400110"/>
          </a:xfrm>
          <a:prstGeom prst="rect">
            <a:avLst/>
          </a:prstGeom>
          <a:noFill/>
        </p:spPr>
        <p:txBody>
          <a:bodyPr wrap="none" rtlCol="0">
            <a:spAutoFit/>
          </a:bodyPr>
          <a:lstStyle/>
          <a:p>
            <a:pPr algn="ctr"/>
            <a:r>
              <a:rPr lang="en-US" sz="2000" dirty="0">
                <a:latin typeface="Century Gothic" panose="020B0502020202020204" pitchFamily="34" charset="0"/>
              </a:rPr>
              <a:t>Violet</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511273" y="3821794"/>
            <a:ext cx="946093" cy="400110"/>
          </a:xfrm>
          <a:prstGeom prst="rect">
            <a:avLst/>
          </a:prstGeom>
          <a:noFill/>
        </p:spPr>
        <p:txBody>
          <a:bodyPr wrap="none" rtlCol="0">
            <a:spAutoFit/>
          </a:bodyPr>
          <a:lstStyle/>
          <a:p>
            <a:pPr algn="ctr"/>
            <a:r>
              <a:rPr lang="en-US" sz="2000" dirty="0">
                <a:latin typeface="Century Gothic" panose="020B0502020202020204" pitchFamily="34" charset="0"/>
              </a:rPr>
              <a:t>Spring</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a:spLocks noChangeAspect="1"/>
          </p:cNvSpPr>
          <p:nvPr/>
        </p:nvSpPr>
        <p:spPr>
          <a:xfrm>
            <a:off x="884903" y="1920962"/>
            <a:ext cx="1554480" cy="1554480"/>
          </a:xfrm>
          <a:prstGeom prst="ellipse">
            <a:avLst/>
          </a:prstGeom>
          <a:solidFill>
            <a:srgbClr val="D6A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a:spLocks noChangeAspect="1"/>
          </p:cNvSpPr>
          <p:nvPr/>
        </p:nvSpPr>
        <p:spPr>
          <a:xfrm>
            <a:off x="3642182" y="1920962"/>
            <a:ext cx="1554480" cy="1554480"/>
          </a:xfrm>
          <a:prstGeom prst="ellipse">
            <a:avLst/>
          </a:prstGeom>
          <a:solidFill>
            <a:srgbClr val="DD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a:spLocks noChangeAspect="1"/>
          </p:cNvSpPr>
          <p:nvPr/>
        </p:nvSpPr>
        <p:spPr>
          <a:xfrm>
            <a:off x="6399462" y="1920962"/>
            <a:ext cx="1554480" cy="15544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a:spLocks noChangeAspect="1"/>
          </p:cNvSpPr>
          <p:nvPr/>
        </p:nvSpPr>
        <p:spPr>
          <a:xfrm>
            <a:off x="9156743" y="1920962"/>
            <a:ext cx="1554480" cy="1554480"/>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A3680BE-60F9-5B4C-B108-1D770E9DA3A8}"/>
              </a:ext>
            </a:extLst>
          </p:cNvPr>
          <p:cNvSpPr/>
          <p:nvPr/>
        </p:nvSpPr>
        <p:spPr>
          <a:xfrm>
            <a:off x="7717139" y="413905"/>
            <a:ext cx="614878" cy="614878"/>
          </a:xfrm>
          <a:prstGeom prst="ellipse">
            <a:avLst/>
          </a:prstGeom>
          <a:solidFill>
            <a:srgbClr val="77D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9F6D517-BAA5-2741-B03C-178D91CF65CF}"/>
              </a:ext>
            </a:extLst>
          </p:cNvPr>
          <p:cNvSpPr/>
          <p:nvPr/>
        </p:nvSpPr>
        <p:spPr>
          <a:xfrm>
            <a:off x="8471916" y="413905"/>
            <a:ext cx="614878" cy="614878"/>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9E59EDF-1F90-684F-A043-931496BFBD16}"/>
              </a:ext>
            </a:extLst>
          </p:cNvPr>
          <p:cNvSpPr/>
          <p:nvPr/>
        </p:nvSpPr>
        <p:spPr>
          <a:xfrm>
            <a:off x="9226692" y="413905"/>
            <a:ext cx="614878" cy="614878"/>
          </a:xfrm>
          <a:prstGeom prst="ellipse">
            <a:avLst/>
          </a:prstGeom>
          <a:solidFill>
            <a:srgbClr val="F8A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AF0BB01-14CF-A24C-B3A1-2601B8A4A130}"/>
              </a:ext>
            </a:extLst>
          </p:cNvPr>
          <p:cNvSpPr/>
          <p:nvPr/>
        </p:nvSpPr>
        <p:spPr>
          <a:xfrm>
            <a:off x="9981469" y="413905"/>
            <a:ext cx="614878" cy="614878"/>
          </a:xfrm>
          <a:prstGeom prst="ellipse">
            <a:avLst/>
          </a:prstGeom>
          <a:solidFill>
            <a:srgbClr val="FD6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F1B52F3-6E0F-AF4B-B235-DDE1765830C4}"/>
              </a:ext>
            </a:extLst>
          </p:cNvPr>
          <p:cNvSpPr txBox="1"/>
          <p:nvPr/>
        </p:nvSpPr>
        <p:spPr>
          <a:xfrm>
            <a:off x="6429677" y="497521"/>
            <a:ext cx="1165704" cy="400110"/>
          </a:xfrm>
          <a:prstGeom prst="rect">
            <a:avLst/>
          </a:prstGeom>
          <a:noFill/>
        </p:spPr>
        <p:txBody>
          <a:bodyPr wrap="none" rtlCol="0">
            <a:spAutoFit/>
          </a:bodyPr>
          <a:lstStyle/>
          <a:p>
            <a:r>
              <a:rPr lang="en-US" sz="2000" dirty="0">
                <a:solidFill>
                  <a:schemeClr val="tx1">
                    <a:lumMod val="65000"/>
                    <a:lumOff val="35000"/>
                  </a:schemeClr>
                </a:solidFill>
                <a:latin typeface="Century Gothic" panose="020B0502020202020204" pitchFamily="34" charset="0"/>
              </a:rPr>
              <a:t>Primary:</a:t>
            </a:r>
            <a:endParaRPr lang="en-US"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59663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601994"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5. </a:t>
            </a:r>
            <a:r>
              <a:rPr lang="en-US" sz="2800" dirty="0">
                <a:solidFill>
                  <a:schemeClr val="tx1">
                    <a:lumMod val="65000"/>
                    <a:lumOff val="35000"/>
                  </a:schemeClr>
                </a:solidFill>
                <a:latin typeface="Century Gothic" panose="020B0502020202020204" pitchFamily="34" charset="0"/>
              </a:rPr>
              <a:t>Typography</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TYPOGRAPHY</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en-US"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en-US" sz="2400" dirty="0">
                <a:latin typeface="Century Gothic" panose="020B0502020202020204" pitchFamily="34" charset="0"/>
              </a:rPr>
              <a:t>Roboto</a:t>
            </a:r>
          </a:p>
        </p:txBody>
      </p:sp>
      <p:pic>
        <p:nvPicPr>
          <p:cNvPr id="33" name="Picture 32" descr="A black and white sign&#10;&#10;Description automatically generated with low confidence">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A black and white sign&#10;&#10;Description automatically generated with low confidence">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en-US" sz="2800" dirty="0">
                <a:solidFill>
                  <a:schemeClr val="tx1">
                    <a:lumMod val="65000"/>
                    <a:lumOff val="35000"/>
                  </a:schemeClr>
                </a:solidFill>
                <a:latin typeface="Century Gothic" panose="020B0502020202020204" pitchFamily="34" charset="0"/>
              </a:rPr>
              <a:t>Typography:  Formatting</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TYPOGRAPHY:  FORMATTING</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en-US"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en-US" sz="2400" dirty="0">
                <a:latin typeface="Century Gothic" panose="020B0502020202020204" pitchFamily="34" charset="0"/>
              </a:rPr>
              <a:t>HEADLINES</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en-US" sz="1200" dirty="0">
                <a:solidFill>
                  <a:schemeClr val="tx1">
                    <a:lumMod val="65000"/>
                    <a:lumOff val="35000"/>
                  </a:schemeClr>
                </a:solidFill>
                <a:latin typeface="Century Gothic" panose="020B0502020202020204" pitchFamily="34" charset="0"/>
              </a:rPr>
              <a:t>Font:</a:t>
            </a:r>
          </a:p>
          <a:p>
            <a:pPr algn="r">
              <a:spcAft>
                <a:spcPts val="800"/>
              </a:spcAft>
            </a:pPr>
            <a:r>
              <a:rPr lang="en-US" sz="1200" dirty="0">
                <a:solidFill>
                  <a:schemeClr val="tx1">
                    <a:lumMod val="65000"/>
                    <a:lumOff val="35000"/>
                  </a:schemeClr>
                </a:solidFill>
                <a:latin typeface="Century Gothic" panose="020B0502020202020204" pitchFamily="34" charset="0"/>
              </a:rPr>
              <a:t>Style:</a:t>
            </a:r>
          </a:p>
          <a:p>
            <a:pPr algn="r">
              <a:spcAft>
                <a:spcPts val="800"/>
              </a:spcAft>
            </a:pPr>
            <a:r>
              <a:rPr lang="en-US" sz="1200" dirty="0">
                <a:solidFill>
                  <a:schemeClr val="tx1">
                    <a:lumMod val="65000"/>
                    <a:lumOff val="35000"/>
                  </a:schemeClr>
                </a:solidFill>
                <a:latin typeface="Century Gothic" panose="020B0502020202020204" pitchFamily="34" charset="0"/>
              </a:rPr>
              <a:t>Size:</a:t>
            </a:r>
          </a:p>
          <a:p>
            <a:pPr algn="r">
              <a:spcAft>
                <a:spcPts val="800"/>
              </a:spcAft>
            </a:pPr>
            <a:r>
              <a:rPr lang="en-US" sz="1200" dirty="0">
                <a:solidFill>
                  <a:schemeClr val="tx1">
                    <a:lumMod val="65000"/>
                    <a:lumOff val="35000"/>
                  </a:schemeClr>
                </a:solidFill>
                <a:latin typeface="Century Gothic" panose="020B0502020202020204" pitchFamily="34" charset="0"/>
              </a:rPr>
              <a:t>Line Height:</a:t>
            </a:r>
          </a:p>
          <a:p>
            <a:pPr algn="r">
              <a:spcAft>
                <a:spcPts val="800"/>
              </a:spcAft>
            </a:pPr>
            <a:r>
              <a:rPr lang="en-US" sz="1200" dirty="0">
                <a:solidFill>
                  <a:schemeClr val="tx1">
                    <a:lumMod val="65000"/>
                    <a:lumOff val="35000"/>
                  </a:schemeClr>
                </a:solidFill>
                <a:latin typeface="Century Gothic" panose="020B0502020202020204" pitchFamily="34" charset="0"/>
              </a:rPr>
              <a:t>Tracking:</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en-US" sz="1200" dirty="0">
                <a:latin typeface="Century Gothic" panose="020B0502020202020204" pitchFamily="34" charset="0"/>
              </a:rPr>
              <a:t>Century Gothic</a:t>
            </a:r>
          </a:p>
          <a:p>
            <a:pPr>
              <a:spcAft>
                <a:spcPts val="800"/>
              </a:spcAft>
            </a:pPr>
            <a:r>
              <a:rPr lang="en-US" sz="1200" dirty="0">
                <a:latin typeface="Century Gothic" panose="020B0502020202020204" pitchFamily="34" charset="0"/>
              </a:rPr>
              <a:t>Regular</a:t>
            </a:r>
          </a:p>
          <a:p>
            <a:pPr>
              <a:spcAft>
                <a:spcPts val="800"/>
              </a:spcAft>
            </a:pPr>
            <a:r>
              <a:rPr lang="en-US" sz="1200" dirty="0">
                <a:latin typeface="Century Gothic" panose="020B0502020202020204" pitchFamily="34" charset="0"/>
              </a:rPr>
              <a:t>32pt</a:t>
            </a:r>
          </a:p>
          <a:p>
            <a:pPr>
              <a:spcAft>
                <a:spcPts val="800"/>
              </a:spcAft>
            </a:pPr>
            <a:r>
              <a:rPr lang="en-US" sz="1200" dirty="0">
                <a:latin typeface="Century Gothic" panose="020B0502020202020204" pitchFamily="34" charset="0"/>
              </a:rPr>
              <a:t>1</a:t>
            </a:r>
          </a:p>
          <a:p>
            <a:pPr>
              <a:spcAft>
                <a:spcPts val="800"/>
              </a:spcAft>
            </a:pPr>
            <a:r>
              <a:rPr lang="en-US"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en-US" sz="2400" dirty="0">
                <a:latin typeface="Century Gothic" panose="020B0502020202020204" pitchFamily="34" charset="0"/>
              </a:rPr>
              <a:t>Paragraph</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en-US" sz="1200" dirty="0">
                <a:solidFill>
                  <a:schemeClr val="tx1">
                    <a:lumMod val="65000"/>
                    <a:lumOff val="35000"/>
                  </a:schemeClr>
                </a:solidFill>
                <a:latin typeface="Century Gothic" panose="020B0502020202020204" pitchFamily="34" charset="0"/>
              </a:rPr>
              <a:t>Font:</a:t>
            </a:r>
          </a:p>
          <a:p>
            <a:pPr algn="r">
              <a:spcAft>
                <a:spcPts val="800"/>
              </a:spcAft>
            </a:pPr>
            <a:r>
              <a:rPr lang="en-US" sz="1200" dirty="0">
                <a:solidFill>
                  <a:schemeClr val="tx1">
                    <a:lumMod val="65000"/>
                    <a:lumOff val="35000"/>
                  </a:schemeClr>
                </a:solidFill>
                <a:latin typeface="Century Gothic" panose="020B0502020202020204" pitchFamily="34" charset="0"/>
              </a:rPr>
              <a:t>Style:</a:t>
            </a:r>
          </a:p>
          <a:p>
            <a:pPr algn="r">
              <a:spcAft>
                <a:spcPts val="800"/>
              </a:spcAft>
            </a:pPr>
            <a:r>
              <a:rPr lang="en-US" sz="1200" dirty="0">
                <a:solidFill>
                  <a:schemeClr val="tx1">
                    <a:lumMod val="65000"/>
                    <a:lumOff val="35000"/>
                  </a:schemeClr>
                </a:solidFill>
                <a:latin typeface="Century Gothic" panose="020B0502020202020204" pitchFamily="34" charset="0"/>
              </a:rPr>
              <a:t>Size:</a:t>
            </a:r>
          </a:p>
          <a:p>
            <a:pPr algn="r">
              <a:spcAft>
                <a:spcPts val="800"/>
              </a:spcAft>
            </a:pPr>
            <a:r>
              <a:rPr lang="en-US" sz="1200" dirty="0">
                <a:solidFill>
                  <a:schemeClr val="tx1">
                    <a:lumMod val="65000"/>
                    <a:lumOff val="35000"/>
                  </a:schemeClr>
                </a:solidFill>
                <a:latin typeface="Century Gothic" panose="020B0502020202020204" pitchFamily="34" charset="0"/>
              </a:rPr>
              <a:t>Line Height:</a:t>
            </a:r>
          </a:p>
          <a:p>
            <a:pPr algn="r">
              <a:spcAft>
                <a:spcPts val="800"/>
              </a:spcAft>
            </a:pPr>
            <a:r>
              <a:rPr lang="en-US" sz="1200" dirty="0">
                <a:solidFill>
                  <a:schemeClr val="tx1">
                    <a:lumMod val="65000"/>
                    <a:lumOff val="35000"/>
                  </a:schemeClr>
                </a:solidFill>
                <a:latin typeface="Century Gothic" panose="020B0502020202020204" pitchFamily="34" charset="0"/>
              </a:rPr>
              <a:t>Tracking:</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en-US" sz="1200" dirty="0">
                <a:latin typeface="Century Gothic" panose="020B0502020202020204" pitchFamily="34" charset="0"/>
              </a:rPr>
              <a:t>Century Gothic</a:t>
            </a:r>
          </a:p>
          <a:p>
            <a:pPr>
              <a:spcAft>
                <a:spcPts val="800"/>
              </a:spcAft>
            </a:pPr>
            <a:r>
              <a:rPr lang="en-US" sz="1200" dirty="0">
                <a:latin typeface="Century Gothic" panose="020B0502020202020204" pitchFamily="34" charset="0"/>
              </a:rPr>
              <a:t>Regular</a:t>
            </a:r>
          </a:p>
          <a:p>
            <a:pPr>
              <a:spcAft>
                <a:spcPts val="800"/>
              </a:spcAft>
            </a:pPr>
            <a:r>
              <a:rPr lang="en-US" sz="1200" dirty="0">
                <a:latin typeface="Century Gothic" panose="020B0502020202020204" pitchFamily="34" charset="0"/>
              </a:rPr>
              <a:t>11pt</a:t>
            </a:r>
          </a:p>
          <a:p>
            <a:pPr>
              <a:spcAft>
                <a:spcPts val="800"/>
              </a:spcAft>
            </a:pPr>
            <a:r>
              <a:rPr lang="en-US" sz="1200" dirty="0">
                <a:latin typeface="Century Gothic" panose="020B0502020202020204" pitchFamily="34" charset="0"/>
              </a:rPr>
              <a:t>1.5</a:t>
            </a:r>
          </a:p>
          <a:p>
            <a:pPr>
              <a:spcAft>
                <a:spcPts val="800"/>
              </a:spcAft>
            </a:pPr>
            <a:r>
              <a:rPr lang="en-US"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129383"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6. </a:t>
            </a:r>
            <a:r>
              <a:rPr lang="en-US" sz="2800" dirty="0">
                <a:solidFill>
                  <a:schemeClr val="tx1">
                    <a:lumMod val="65000"/>
                    <a:lumOff val="35000"/>
                  </a:schemeClr>
                </a:solidFill>
                <a:latin typeface="Century Gothic" panose="020B0502020202020204" pitchFamily="34" charset="0"/>
              </a:rPr>
              <a:t>Images + Icons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IMAGES + ICONS</a:t>
            </a:r>
            <a:endParaRPr lang="en-US" dirty="0">
              <a:solidFill>
                <a:schemeClr val="bg1"/>
              </a:solidFill>
              <a:latin typeface="Century Gothic" panose="020B0502020202020204" pitchFamily="34" charset="0"/>
              <a:ea typeface="Arial" charset="0"/>
              <a:cs typeface="Arial" charset="0"/>
            </a:endParaRPr>
          </a:p>
        </p:txBody>
      </p:sp>
      <p:pic>
        <p:nvPicPr>
          <p:cNvPr id="31" name="Graphic 30" descr="Hill scene with solid fill">
            <a:extLst>
              <a:ext uri="{FF2B5EF4-FFF2-40B4-BE49-F238E27FC236}">
                <a16:creationId xmlns:a16="http://schemas.microsoft.com/office/drawing/2014/main" id="{7DF95E42-AC95-7A43-8510-83BFFCF0F61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9228" y="979415"/>
            <a:ext cx="822960" cy="822960"/>
          </a:xfrm>
          <a:prstGeom prst="rect">
            <a:avLst/>
          </a:prstGeom>
        </p:spPr>
      </p:pic>
      <p:pic>
        <p:nvPicPr>
          <p:cNvPr id="44" name="Graphic 43" descr="Abacus with solid fill">
            <a:extLst>
              <a:ext uri="{FF2B5EF4-FFF2-40B4-BE49-F238E27FC236}">
                <a16:creationId xmlns:a16="http://schemas.microsoft.com/office/drawing/2014/main" id="{F5F61A79-0FD1-BC4F-B546-A32631BA96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62764" y="979415"/>
            <a:ext cx="822960" cy="822960"/>
          </a:xfrm>
          <a:prstGeom prst="rect">
            <a:avLst/>
          </a:prstGeom>
        </p:spPr>
      </p:pic>
      <p:pic>
        <p:nvPicPr>
          <p:cNvPr id="46" name="Graphic 45" descr="Acorn with solid fill">
            <a:extLst>
              <a:ext uri="{FF2B5EF4-FFF2-40B4-BE49-F238E27FC236}">
                <a16:creationId xmlns:a16="http://schemas.microsoft.com/office/drawing/2014/main" id="{DB7C3D50-2647-2D4A-ACDC-1D84452694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3627" y="979415"/>
            <a:ext cx="822960" cy="822960"/>
          </a:xfrm>
          <a:prstGeom prst="rect">
            <a:avLst/>
          </a:prstGeom>
        </p:spPr>
      </p:pic>
      <p:pic>
        <p:nvPicPr>
          <p:cNvPr id="48" name="Graphic 47" descr="Address Book with solid fill">
            <a:extLst>
              <a:ext uri="{FF2B5EF4-FFF2-40B4-BE49-F238E27FC236}">
                <a16:creationId xmlns:a16="http://schemas.microsoft.com/office/drawing/2014/main" id="{89E18D8B-7759-DD42-B19F-3DD587DEB2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24929" y="979415"/>
            <a:ext cx="822960" cy="822960"/>
          </a:xfrm>
          <a:prstGeom prst="rect">
            <a:avLst/>
          </a:prstGeom>
        </p:spPr>
      </p:pic>
      <p:pic>
        <p:nvPicPr>
          <p:cNvPr id="50" name="Graphic 49" descr="Airplane with solid fill">
            <a:extLst>
              <a:ext uri="{FF2B5EF4-FFF2-40B4-BE49-F238E27FC236}">
                <a16:creationId xmlns:a16="http://schemas.microsoft.com/office/drawing/2014/main" id="{4EC4287A-777A-234D-91F2-F60ADE825E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9228" y="2079691"/>
            <a:ext cx="822960" cy="822960"/>
          </a:xfrm>
          <a:prstGeom prst="rect">
            <a:avLst/>
          </a:prstGeom>
        </p:spPr>
      </p:pic>
      <p:pic>
        <p:nvPicPr>
          <p:cNvPr id="52" name="Graphic 51" descr="Cell Tower with solid fill">
            <a:extLst>
              <a:ext uri="{FF2B5EF4-FFF2-40B4-BE49-F238E27FC236}">
                <a16:creationId xmlns:a16="http://schemas.microsoft.com/office/drawing/2014/main" id="{1B35D64A-07C5-3B48-985E-6A216A621D3C}"/>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062764" y="2079691"/>
            <a:ext cx="822960" cy="822960"/>
          </a:xfrm>
          <a:prstGeom prst="rect">
            <a:avLst/>
          </a:prstGeom>
        </p:spPr>
      </p:pic>
      <p:pic>
        <p:nvPicPr>
          <p:cNvPr id="54" name="Graphic 53" descr="Alarm Ringing with solid fill">
            <a:extLst>
              <a:ext uri="{FF2B5EF4-FFF2-40B4-BE49-F238E27FC236}">
                <a16:creationId xmlns:a16="http://schemas.microsoft.com/office/drawing/2014/main" id="{CF9D39F6-132D-464E-B8A1-98F4E0248A0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33627" y="2079691"/>
            <a:ext cx="822960" cy="822960"/>
          </a:xfrm>
          <a:prstGeom prst="rect">
            <a:avLst/>
          </a:prstGeom>
        </p:spPr>
      </p:pic>
      <p:pic>
        <p:nvPicPr>
          <p:cNvPr id="56" name="Graphic 55" descr="Aperture with solid fill">
            <a:extLst>
              <a:ext uri="{FF2B5EF4-FFF2-40B4-BE49-F238E27FC236}">
                <a16:creationId xmlns:a16="http://schemas.microsoft.com/office/drawing/2014/main" id="{10C48DAC-5E90-6740-A4BB-382DBCEB6AA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24929" y="2079691"/>
            <a:ext cx="822960" cy="822960"/>
          </a:xfrm>
          <a:prstGeom prst="rect">
            <a:avLst/>
          </a:prstGeom>
        </p:spPr>
      </p:pic>
      <p:pic>
        <p:nvPicPr>
          <p:cNvPr id="58" name="Graphic 57" descr="Backpack with solid fill">
            <a:extLst>
              <a:ext uri="{FF2B5EF4-FFF2-40B4-BE49-F238E27FC236}">
                <a16:creationId xmlns:a16="http://schemas.microsoft.com/office/drawing/2014/main" id="{00771C86-5BEF-2D40-B22A-3D4499679E8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79228" y="3179967"/>
            <a:ext cx="822960" cy="822960"/>
          </a:xfrm>
          <a:prstGeom prst="rect">
            <a:avLst/>
          </a:prstGeom>
        </p:spPr>
      </p:pic>
      <p:pic>
        <p:nvPicPr>
          <p:cNvPr id="60" name="Graphic 59" descr="Badge Tick with solid fill">
            <a:extLst>
              <a:ext uri="{FF2B5EF4-FFF2-40B4-BE49-F238E27FC236}">
                <a16:creationId xmlns:a16="http://schemas.microsoft.com/office/drawing/2014/main" id="{1E30F2DD-5E16-154D-BB4E-C29541C60EC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62764" y="3179967"/>
            <a:ext cx="822960" cy="822960"/>
          </a:xfrm>
          <a:prstGeom prst="rect">
            <a:avLst/>
          </a:prstGeom>
        </p:spPr>
      </p:pic>
      <p:pic>
        <p:nvPicPr>
          <p:cNvPr id="62" name="Graphic 61" descr="Banjo with solid fill">
            <a:extLst>
              <a:ext uri="{FF2B5EF4-FFF2-40B4-BE49-F238E27FC236}">
                <a16:creationId xmlns:a16="http://schemas.microsoft.com/office/drawing/2014/main" id="{3BD730E1-49C8-8D43-8C14-D5D392679D8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233627" y="3179967"/>
            <a:ext cx="822960" cy="822960"/>
          </a:xfrm>
          <a:prstGeom prst="rect">
            <a:avLst/>
          </a:prstGeom>
        </p:spPr>
      </p:pic>
      <p:pic>
        <p:nvPicPr>
          <p:cNvPr id="64" name="Graphic 63" descr="Bar chart with solid fill">
            <a:extLst>
              <a:ext uri="{FF2B5EF4-FFF2-40B4-BE49-F238E27FC236}">
                <a16:creationId xmlns:a16="http://schemas.microsoft.com/office/drawing/2014/main" id="{1048AA1B-D508-4946-B810-6AC1266B7C6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524929" y="3179967"/>
            <a:ext cx="822960" cy="822960"/>
          </a:xfrm>
          <a:prstGeom prst="rect">
            <a:avLst/>
          </a:prstGeom>
        </p:spPr>
      </p:pic>
      <p:pic>
        <p:nvPicPr>
          <p:cNvPr id="66" name="Graphic 65" descr="Battery with solid fill">
            <a:extLst>
              <a:ext uri="{FF2B5EF4-FFF2-40B4-BE49-F238E27FC236}">
                <a16:creationId xmlns:a16="http://schemas.microsoft.com/office/drawing/2014/main" id="{F88088FD-EA8E-AD48-AFF9-A49DF4C393F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79228" y="4280243"/>
            <a:ext cx="822960" cy="822960"/>
          </a:xfrm>
          <a:prstGeom prst="rect">
            <a:avLst/>
          </a:prstGeom>
        </p:spPr>
      </p:pic>
      <p:pic>
        <p:nvPicPr>
          <p:cNvPr id="68" name="Graphic 67" descr="Bee with solid fill">
            <a:extLst>
              <a:ext uri="{FF2B5EF4-FFF2-40B4-BE49-F238E27FC236}">
                <a16:creationId xmlns:a16="http://schemas.microsoft.com/office/drawing/2014/main" id="{2B1D0CDD-2E97-F14B-B986-0C6C05849EA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62764" y="4280243"/>
            <a:ext cx="822960" cy="822960"/>
          </a:xfrm>
          <a:prstGeom prst="rect">
            <a:avLst/>
          </a:prstGeom>
        </p:spPr>
      </p:pic>
      <p:pic>
        <p:nvPicPr>
          <p:cNvPr id="70" name="Graphic 69" descr="Brontosaurus with solid fill">
            <a:extLst>
              <a:ext uri="{FF2B5EF4-FFF2-40B4-BE49-F238E27FC236}">
                <a16:creationId xmlns:a16="http://schemas.microsoft.com/office/drawing/2014/main" id="{8F5EEF01-77D4-2248-B105-F280883745E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233627" y="4280243"/>
            <a:ext cx="822960" cy="822960"/>
          </a:xfrm>
          <a:prstGeom prst="rect">
            <a:avLst/>
          </a:prstGeom>
        </p:spPr>
      </p:pic>
      <p:pic>
        <p:nvPicPr>
          <p:cNvPr id="72" name="Graphic 71" descr="Car Wash with solid fill">
            <a:extLst>
              <a:ext uri="{FF2B5EF4-FFF2-40B4-BE49-F238E27FC236}">
                <a16:creationId xmlns:a16="http://schemas.microsoft.com/office/drawing/2014/main" id="{3DFFEA5B-1F21-EF40-A794-22C7B2B71F5E}"/>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4524929" y="4280243"/>
            <a:ext cx="822960" cy="822960"/>
          </a:xfrm>
          <a:prstGeom prst="rect">
            <a:avLst/>
          </a:prstGeom>
        </p:spPr>
      </p:pic>
      <p:pic>
        <p:nvPicPr>
          <p:cNvPr id="74" name="Graphic 73" descr="Cathedral with solid fill">
            <a:extLst>
              <a:ext uri="{FF2B5EF4-FFF2-40B4-BE49-F238E27FC236}">
                <a16:creationId xmlns:a16="http://schemas.microsoft.com/office/drawing/2014/main" id="{6BCAFEB0-8313-1C42-AF72-2A07589235D6}"/>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79228" y="5380518"/>
            <a:ext cx="822960" cy="822960"/>
          </a:xfrm>
          <a:prstGeom prst="rect">
            <a:avLst/>
          </a:prstGeom>
        </p:spPr>
      </p:pic>
      <p:pic>
        <p:nvPicPr>
          <p:cNvPr id="76" name="Graphic 75" descr="Check In with solid fill">
            <a:extLst>
              <a:ext uri="{FF2B5EF4-FFF2-40B4-BE49-F238E27FC236}">
                <a16:creationId xmlns:a16="http://schemas.microsoft.com/office/drawing/2014/main" id="{D712DF16-CD2C-C541-B001-BE496018477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62764" y="5380518"/>
            <a:ext cx="822960" cy="822960"/>
          </a:xfrm>
          <a:prstGeom prst="rect">
            <a:avLst/>
          </a:prstGeom>
        </p:spPr>
      </p:pic>
      <p:pic>
        <p:nvPicPr>
          <p:cNvPr id="78" name="Graphic 77" descr="Crops with solid fill">
            <a:extLst>
              <a:ext uri="{FF2B5EF4-FFF2-40B4-BE49-F238E27FC236}">
                <a16:creationId xmlns:a16="http://schemas.microsoft.com/office/drawing/2014/main" id="{A64CB581-D71F-5B43-8295-A56F45C14E95}"/>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3233627" y="5380518"/>
            <a:ext cx="822960" cy="822960"/>
          </a:xfrm>
          <a:prstGeom prst="rect">
            <a:avLst/>
          </a:prstGeom>
        </p:spPr>
      </p:pic>
      <p:pic>
        <p:nvPicPr>
          <p:cNvPr id="80" name="Graphic 79" descr="Customer review with solid fill">
            <a:extLst>
              <a:ext uri="{FF2B5EF4-FFF2-40B4-BE49-F238E27FC236}">
                <a16:creationId xmlns:a16="http://schemas.microsoft.com/office/drawing/2014/main" id="{383402BE-D8C3-1D4E-B277-84E3BB3C1055}"/>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4524929" y="5380518"/>
            <a:ext cx="822960" cy="822960"/>
          </a:xfrm>
          <a:prstGeom prst="rect">
            <a:avLst/>
          </a:prstGeom>
        </p:spPr>
      </p:pic>
      <p:pic>
        <p:nvPicPr>
          <p:cNvPr id="81" name="Picture 80">
            <a:extLst>
              <a:ext uri="{FF2B5EF4-FFF2-40B4-BE49-F238E27FC236}">
                <a16:creationId xmlns:a16="http://schemas.microsoft.com/office/drawing/2014/main" id="{A6F4501E-B5E2-B04C-948C-BAEC1FCFB2EF}"/>
              </a:ext>
            </a:extLst>
          </p:cNvPr>
          <p:cNvPicPr>
            <a:picLocks noChangeAspect="1"/>
          </p:cNvPicPr>
          <p:nvPr/>
        </p:nvPicPr>
        <p:blipFill>
          <a:blip r:embed="rId43"/>
          <a:stretch>
            <a:fillRect/>
          </a:stretch>
        </p:blipFill>
        <p:spPr>
          <a:xfrm>
            <a:off x="6240780" y="354174"/>
            <a:ext cx="5671792" cy="5720165"/>
          </a:xfrm>
          <a:prstGeom prst="rect">
            <a:avLst/>
          </a:prstGeom>
        </p:spPr>
      </p:pic>
    </p:spTree>
    <p:extLst>
      <p:ext uri="{BB962C8B-B14F-4D97-AF65-F5344CB8AC3E}">
        <p14:creationId xmlns:p14="http://schemas.microsoft.com/office/powerpoint/2010/main" val="104400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SOCIAL MEDIA USAGE</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Details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3983783"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7. </a:t>
            </a:r>
            <a:r>
              <a:rPr lang="en-US" sz="2800" dirty="0">
                <a:solidFill>
                  <a:schemeClr val="tx1">
                    <a:lumMod val="65000"/>
                    <a:lumOff val="35000"/>
                  </a:schemeClr>
                </a:solidFill>
                <a:latin typeface="Century Gothic" panose="020B0502020202020204" pitchFamily="34" charset="0"/>
              </a:rPr>
              <a:t>Social Media Usage</a:t>
            </a:r>
            <a:endParaRPr lang="en-US" sz="2400" dirty="0">
              <a:solidFill>
                <a:schemeClr val="tx1">
                  <a:lumMod val="65000"/>
                  <a:lumOff val="35000"/>
                </a:schemeClr>
              </a:solidFill>
              <a:latin typeface="Century Gothic" panose="020B0502020202020204" pitchFamily="34" charset="0"/>
            </a:endParaRPr>
          </a:p>
        </p:txBody>
      </p:sp>
      <p:pic>
        <p:nvPicPr>
          <p:cNvPr id="4" name="Picture 3" descr="Young man using smartphone on city street at night">
            <a:extLst>
              <a:ext uri="{FF2B5EF4-FFF2-40B4-BE49-F238E27FC236}">
                <a16:creationId xmlns:a16="http://schemas.microsoft.com/office/drawing/2014/main" id="{7FF79A63-91D4-7746-8440-68093C78BE8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8692"/>
                    </a14:imgEffect>
                    <a14:imgEffect>
                      <a14:saturation sat="0"/>
                    </a14:imgEffect>
                  </a14:imgLayer>
                </a14:imgProps>
              </a:ext>
              <a:ext uri="{28A0092B-C50C-407E-A947-70E740481C1C}">
                <a14:useLocalDpi xmlns:a14="http://schemas.microsoft.com/office/drawing/2010/main"/>
              </a:ext>
            </a:extLst>
          </a:blip>
          <a:srcRect/>
          <a:stretch/>
        </p:blipFill>
        <p:spPr>
          <a:xfrm>
            <a:off x="5955029" y="11668"/>
            <a:ext cx="6260339" cy="6465332"/>
          </a:xfrm>
          <a:prstGeom prst="rect">
            <a:avLst/>
          </a:prstGeom>
        </p:spPr>
      </p:pic>
      <p:pic>
        <p:nvPicPr>
          <p:cNvPr id="10" name="Picture 9" descr="Shape&#10;&#10;Description automatically generated">
            <a:extLst>
              <a:ext uri="{FF2B5EF4-FFF2-40B4-BE49-F238E27FC236}">
                <a16:creationId xmlns:a16="http://schemas.microsoft.com/office/drawing/2014/main" id="{ABDBCBF5-F2FC-CD43-8D7A-AB0B853B2BFC}"/>
              </a:ext>
            </a:extLst>
          </p:cNvPr>
          <p:cNvPicPr>
            <a:picLocks noChangeAspect="1"/>
          </p:cNvPicPr>
          <p:nvPr/>
        </p:nvPicPr>
        <p:blipFill>
          <a:blip r:embed="rId5"/>
          <a:stretch>
            <a:fillRect/>
          </a:stretch>
        </p:blipFill>
        <p:spPr>
          <a:xfrm>
            <a:off x="4162622" y="84161"/>
            <a:ext cx="4997547" cy="6042008"/>
          </a:xfrm>
          <a:prstGeom prst="rect">
            <a:avLst/>
          </a:prstGeom>
        </p:spPr>
      </p:pic>
    </p:spTree>
    <p:extLst>
      <p:ext uri="{BB962C8B-B14F-4D97-AF65-F5344CB8AC3E}">
        <p14:creationId xmlns:p14="http://schemas.microsoft.com/office/powerpoint/2010/main" val="293454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194396-F9AB-4546-A013-D6956A674A0D}"/>
              </a:ext>
            </a:extLst>
          </p:cNvPr>
          <p:cNvPicPr>
            <a:picLocks noChangeAspect="1"/>
          </p:cNvPicPr>
          <p:nvPr/>
        </p:nvPicPr>
        <p:blipFill>
          <a:blip r:embed="rId3"/>
          <a:stretch>
            <a:fillRect/>
          </a:stretch>
        </p:blipFill>
        <p:spPr>
          <a:xfrm>
            <a:off x="5932171" y="0"/>
            <a:ext cx="6259830"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MISSION STATEMENT</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Details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3647152"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8. </a:t>
            </a:r>
            <a:r>
              <a:rPr lang="en-US" sz="2800" dirty="0">
                <a:solidFill>
                  <a:schemeClr val="tx1">
                    <a:lumMod val="65000"/>
                    <a:lumOff val="35000"/>
                  </a:schemeClr>
                </a:solidFill>
                <a:latin typeface="Century Gothic" panose="020B0502020202020204" pitchFamily="34" charset="0"/>
              </a:rPr>
              <a:t>Mission Statement</a:t>
            </a:r>
            <a:endParaRPr lang="en-US"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669639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24987CF-4497-3745-B404-F0669A88FEC6}"/>
              </a:ext>
            </a:extLst>
          </p:cNvPr>
          <p:cNvSpPr/>
          <p:nvPr/>
        </p:nvSpPr>
        <p:spPr>
          <a:xfrm>
            <a:off x="8408505" y="0"/>
            <a:ext cx="3782683" cy="6489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BUYER PERSONA</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1458577"/>
            <a:ext cx="777248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Details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2977097"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9. </a:t>
            </a:r>
            <a:r>
              <a:rPr lang="en-US" sz="2800" dirty="0">
                <a:solidFill>
                  <a:schemeClr val="tx1">
                    <a:lumMod val="65000"/>
                    <a:lumOff val="35000"/>
                  </a:schemeClr>
                </a:solidFill>
                <a:latin typeface="Century Gothic" panose="020B0502020202020204" pitchFamily="34" charset="0"/>
              </a:rPr>
              <a:t>Buyer Persona</a:t>
            </a:r>
            <a:endParaRPr lang="en-US" sz="2400" dirty="0">
              <a:solidFill>
                <a:schemeClr val="tx1">
                  <a:lumMod val="65000"/>
                  <a:lumOff val="35000"/>
                </a:schemeClr>
              </a:solidFill>
              <a:latin typeface="Century Gothic" panose="020B0502020202020204" pitchFamily="34" charset="0"/>
            </a:endParaRPr>
          </a:p>
        </p:txBody>
      </p:sp>
      <p:pic>
        <p:nvPicPr>
          <p:cNvPr id="15" name="Picture 14">
            <a:extLst>
              <a:ext uri="{FF2B5EF4-FFF2-40B4-BE49-F238E27FC236}">
                <a16:creationId xmlns:a16="http://schemas.microsoft.com/office/drawing/2014/main" id="{4D861346-FF17-5244-B3CB-BF3D9C6D6F74}"/>
              </a:ext>
            </a:extLst>
          </p:cNvPr>
          <p:cNvPicPr>
            <a:picLocks noChangeAspect="1"/>
          </p:cNvPicPr>
          <p:nvPr/>
        </p:nvPicPr>
        <p:blipFill>
          <a:blip r:embed="rId3"/>
          <a:stretch>
            <a:fillRect/>
          </a:stretch>
        </p:blipFill>
        <p:spPr>
          <a:xfrm>
            <a:off x="8751684" y="357729"/>
            <a:ext cx="3090408" cy="3081528"/>
          </a:xfrm>
          <a:prstGeom prst="rect">
            <a:avLst/>
          </a:prstGeom>
        </p:spPr>
      </p:pic>
      <p:pic>
        <p:nvPicPr>
          <p:cNvPr id="17" name="Graphic 16" descr="Monthly calendar with solid fill">
            <a:extLst>
              <a:ext uri="{FF2B5EF4-FFF2-40B4-BE49-F238E27FC236}">
                <a16:creationId xmlns:a16="http://schemas.microsoft.com/office/drawing/2014/main" id="{F53AA1FA-0FE6-514B-AE2E-A12D1705790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04227" y="4152887"/>
            <a:ext cx="369332" cy="369332"/>
          </a:xfrm>
          <a:prstGeom prst="rect">
            <a:avLst/>
          </a:prstGeom>
        </p:spPr>
      </p:pic>
      <p:sp>
        <p:nvSpPr>
          <p:cNvPr id="18" name="Rectangle 17">
            <a:extLst>
              <a:ext uri="{FF2B5EF4-FFF2-40B4-BE49-F238E27FC236}">
                <a16:creationId xmlns:a16="http://schemas.microsoft.com/office/drawing/2014/main" id="{42AFBC1D-564D-C948-8DA9-2FB16930CDC2}"/>
              </a:ext>
            </a:extLst>
          </p:cNvPr>
          <p:cNvSpPr/>
          <p:nvPr/>
        </p:nvSpPr>
        <p:spPr>
          <a:xfrm>
            <a:off x="9119279" y="4126399"/>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35</a:t>
            </a:r>
          </a:p>
        </p:txBody>
      </p:sp>
      <p:pic>
        <p:nvPicPr>
          <p:cNvPr id="19" name="Graphic 18" descr="Marker with solid fill">
            <a:extLst>
              <a:ext uri="{FF2B5EF4-FFF2-40B4-BE49-F238E27FC236}">
                <a16:creationId xmlns:a16="http://schemas.microsoft.com/office/drawing/2014/main" id="{4B29ADF1-EA79-694D-A9B2-435C88D9175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8704227" y="4600118"/>
            <a:ext cx="369332" cy="369332"/>
          </a:xfrm>
          <a:prstGeom prst="rect">
            <a:avLst/>
          </a:prstGeom>
        </p:spPr>
      </p:pic>
      <p:sp>
        <p:nvSpPr>
          <p:cNvPr id="20" name="Rectangle 19">
            <a:extLst>
              <a:ext uri="{FF2B5EF4-FFF2-40B4-BE49-F238E27FC236}">
                <a16:creationId xmlns:a16="http://schemas.microsoft.com/office/drawing/2014/main" id="{40566669-B9AD-C24D-8A5C-CF6EE63B87A5}"/>
              </a:ext>
            </a:extLst>
          </p:cNvPr>
          <p:cNvSpPr/>
          <p:nvPr/>
        </p:nvSpPr>
        <p:spPr>
          <a:xfrm>
            <a:off x="9119279" y="4573630"/>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Seattle</a:t>
            </a:r>
          </a:p>
        </p:txBody>
      </p:sp>
      <p:pic>
        <p:nvPicPr>
          <p:cNvPr id="21" name="Graphic 20" descr="Briefcase with solid fill">
            <a:extLst>
              <a:ext uri="{FF2B5EF4-FFF2-40B4-BE49-F238E27FC236}">
                <a16:creationId xmlns:a16="http://schemas.microsoft.com/office/drawing/2014/main" id="{AF0E81EA-F95D-6A4D-A9A4-A10231345D9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704227" y="5073837"/>
            <a:ext cx="369332" cy="369332"/>
          </a:xfrm>
          <a:prstGeom prst="rect">
            <a:avLst/>
          </a:prstGeom>
        </p:spPr>
      </p:pic>
      <p:sp>
        <p:nvSpPr>
          <p:cNvPr id="22" name="Rectangle 21">
            <a:extLst>
              <a:ext uri="{FF2B5EF4-FFF2-40B4-BE49-F238E27FC236}">
                <a16:creationId xmlns:a16="http://schemas.microsoft.com/office/drawing/2014/main" id="{34975AC6-721A-CA44-A7AE-389A4FC02ABA}"/>
              </a:ext>
            </a:extLst>
          </p:cNvPr>
          <p:cNvSpPr/>
          <p:nvPr/>
        </p:nvSpPr>
        <p:spPr>
          <a:xfrm>
            <a:off x="9119279" y="5047349"/>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Media Manager</a:t>
            </a:r>
          </a:p>
        </p:txBody>
      </p:sp>
      <p:pic>
        <p:nvPicPr>
          <p:cNvPr id="23" name="Graphic 22" descr="Money with solid fill">
            <a:extLst>
              <a:ext uri="{FF2B5EF4-FFF2-40B4-BE49-F238E27FC236}">
                <a16:creationId xmlns:a16="http://schemas.microsoft.com/office/drawing/2014/main" id="{6789FC6A-2B78-8E47-A3A0-D7A25DBB868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8704227" y="5521068"/>
            <a:ext cx="369332" cy="369332"/>
          </a:xfrm>
          <a:prstGeom prst="rect">
            <a:avLst/>
          </a:prstGeom>
        </p:spPr>
      </p:pic>
      <p:sp>
        <p:nvSpPr>
          <p:cNvPr id="24" name="Rectangle 23">
            <a:extLst>
              <a:ext uri="{FF2B5EF4-FFF2-40B4-BE49-F238E27FC236}">
                <a16:creationId xmlns:a16="http://schemas.microsoft.com/office/drawing/2014/main" id="{C39A888F-FD19-514E-8418-06C7EA9D112F}"/>
              </a:ext>
            </a:extLst>
          </p:cNvPr>
          <p:cNvSpPr/>
          <p:nvPr/>
        </p:nvSpPr>
        <p:spPr>
          <a:xfrm>
            <a:off x="9119279" y="5528870"/>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$85k</a:t>
            </a:r>
          </a:p>
        </p:txBody>
      </p:sp>
      <p:sp>
        <p:nvSpPr>
          <p:cNvPr id="25" name="Rectangle 24">
            <a:extLst>
              <a:ext uri="{FF2B5EF4-FFF2-40B4-BE49-F238E27FC236}">
                <a16:creationId xmlns:a16="http://schemas.microsoft.com/office/drawing/2014/main" id="{6E0886E9-443B-8B48-A758-9E309F53C634}"/>
              </a:ext>
            </a:extLst>
          </p:cNvPr>
          <p:cNvSpPr/>
          <p:nvPr/>
        </p:nvSpPr>
        <p:spPr>
          <a:xfrm>
            <a:off x="8704227" y="3445170"/>
            <a:ext cx="3158252" cy="576120"/>
          </a:xfrm>
          <a:prstGeom prst="rect">
            <a:avLst/>
          </a:prstGeom>
        </p:spPr>
        <p:txBody>
          <a:bodyPr wrap="square">
            <a:spAutoFit/>
          </a:bodyPr>
          <a:lstStyle/>
          <a:p>
            <a:pPr>
              <a:lnSpc>
                <a:spcPct val="150000"/>
              </a:lnSpc>
              <a:spcAft>
                <a:spcPts val="1600"/>
              </a:spcAft>
            </a:pPr>
            <a:r>
              <a:rPr lang="en-US" sz="2400" dirty="0">
                <a:latin typeface="Century Gothic" panose="020B0502020202020204" pitchFamily="34" charset="0"/>
              </a:rPr>
              <a:t>Gloria Miner</a:t>
            </a:r>
          </a:p>
        </p:txBody>
      </p:sp>
      <p:sp>
        <p:nvSpPr>
          <p:cNvPr id="26" name="Rectangle 25">
            <a:extLst>
              <a:ext uri="{FF2B5EF4-FFF2-40B4-BE49-F238E27FC236}">
                <a16:creationId xmlns:a16="http://schemas.microsoft.com/office/drawing/2014/main" id="{745ABBFD-D1A3-D248-93A6-85815BD051EC}"/>
              </a:ext>
            </a:extLst>
          </p:cNvPr>
          <p:cNvSpPr/>
          <p:nvPr/>
        </p:nvSpPr>
        <p:spPr>
          <a:xfrm>
            <a:off x="444759" y="977464"/>
            <a:ext cx="7772484" cy="576120"/>
          </a:xfrm>
          <a:prstGeom prst="rect">
            <a:avLst/>
          </a:prstGeom>
        </p:spPr>
        <p:txBody>
          <a:bodyPr wrap="square">
            <a:spAutoFit/>
          </a:bodyPr>
          <a:lstStyle/>
          <a:p>
            <a:pPr>
              <a:lnSpc>
                <a:spcPct val="150000"/>
              </a:lnSpc>
              <a:spcAft>
                <a:spcPts val="1600"/>
              </a:spcAft>
            </a:pPr>
            <a:r>
              <a:rPr lang="en-US" sz="2400" dirty="0">
                <a:solidFill>
                  <a:schemeClr val="tx1">
                    <a:lumMod val="65000"/>
                    <a:lumOff val="35000"/>
                  </a:schemeClr>
                </a:solidFill>
                <a:latin typeface="Century Gothic" panose="020B0502020202020204" pitchFamily="34" charset="0"/>
              </a:rPr>
              <a:t>BIO</a:t>
            </a:r>
          </a:p>
        </p:txBody>
      </p:sp>
      <p:sp>
        <p:nvSpPr>
          <p:cNvPr id="27" name="Rectangle 26">
            <a:extLst>
              <a:ext uri="{FF2B5EF4-FFF2-40B4-BE49-F238E27FC236}">
                <a16:creationId xmlns:a16="http://schemas.microsoft.com/office/drawing/2014/main" id="{52602C0B-A811-1046-86C1-757526954CB6}"/>
              </a:ext>
            </a:extLst>
          </p:cNvPr>
          <p:cNvSpPr/>
          <p:nvPr/>
        </p:nvSpPr>
        <p:spPr>
          <a:xfrm>
            <a:off x="444759" y="3241737"/>
            <a:ext cx="777248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Details</a:t>
            </a:r>
          </a:p>
        </p:txBody>
      </p:sp>
      <p:sp>
        <p:nvSpPr>
          <p:cNvPr id="28" name="Rectangle 27">
            <a:extLst>
              <a:ext uri="{FF2B5EF4-FFF2-40B4-BE49-F238E27FC236}">
                <a16:creationId xmlns:a16="http://schemas.microsoft.com/office/drawing/2014/main" id="{AA504721-7A53-C74C-A425-27A1E3DC86ED}"/>
              </a:ext>
            </a:extLst>
          </p:cNvPr>
          <p:cNvSpPr/>
          <p:nvPr/>
        </p:nvSpPr>
        <p:spPr>
          <a:xfrm>
            <a:off x="444759" y="2760624"/>
            <a:ext cx="7772484" cy="576120"/>
          </a:xfrm>
          <a:prstGeom prst="rect">
            <a:avLst/>
          </a:prstGeom>
        </p:spPr>
        <p:txBody>
          <a:bodyPr wrap="square">
            <a:spAutoFit/>
          </a:bodyPr>
          <a:lstStyle/>
          <a:p>
            <a:pPr>
              <a:lnSpc>
                <a:spcPct val="150000"/>
              </a:lnSpc>
              <a:spcAft>
                <a:spcPts val="1600"/>
              </a:spcAft>
            </a:pPr>
            <a:r>
              <a:rPr lang="en-US" sz="2400" dirty="0">
                <a:solidFill>
                  <a:schemeClr val="tx1">
                    <a:lumMod val="65000"/>
                    <a:lumOff val="35000"/>
                  </a:schemeClr>
                </a:solidFill>
                <a:latin typeface="Century Gothic" panose="020B0502020202020204" pitchFamily="34" charset="0"/>
              </a:rPr>
              <a:t>WANTS + NEEDS</a:t>
            </a:r>
          </a:p>
        </p:txBody>
      </p:sp>
      <p:sp>
        <p:nvSpPr>
          <p:cNvPr id="29" name="Rectangle 28">
            <a:extLst>
              <a:ext uri="{FF2B5EF4-FFF2-40B4-BE49-F238E27FC236}">
                <a16:creationId xmlns:a16="http://schemas.microsoft.com/office/drawing/2014/main" id="{7D439D9E-5B80-5048-8EF3-B764FA538EC3}"/>
              </a:ext>
            </a:extLst>
          </p:cNvPr>
          <p:cNvSpPr/>
          <p:nvPr/>
        </p:nvSpPr>
        <p:spPr>
          <a:xfrm>
            <a:off x="367748" y="5018000"/>
            <a:ext cx="777248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Details</a:t>
            </a:r>
          </a:p>
        </p:txBody>
      </p:sp>
      <p:sp>
        <p:nvSpPr>
          <p:cNvPr id="30" name="Rectangle 29">
            <a:extLst>
              <a:ext uri="{FF2B5EF4-FFF2-40B4-BE49-F238E27FC236}">
                <a16:creationId xmlns:a16="http://schemas.microsoft.com/office/drawing/2014/main" id="{C3C4D152-E106-374F-B3D6-3793FA34205F}"/>
              </a:ext>
            </a:extLst>
          </p:cNvPr>
          <p:cNvSpPr/>
          <p:nvPr/>
        </p:nvSpPr>
        <p:spPr>
          <a:xfrm>
            <a:off x="367748" y="4536887"/>
            <a:ext cx="7772484" cy="576120"/>
          </a:xfrm>
          <a:prstGeom prst="rect">
            <a:avLst/>
          </a:prstGeom>
        </p:spPr>
        <p:txBody>
          <a:bodyPr wrap="square">
            <a:spAutoFit/>
          </a:bodyPr>
          <a:lstStyle/>
          <a:p>
            <a:pPr>
              <a:lnSpc>
                <a:spcPct val="150000"/>
              </a:lnSpc>
              <a:spcAft>
                <a:spcPts val="1600"/>
              </a:spcAft>
            </a:pPr>
            <a:r>
              <a:rPr lang="en-US" sz="2400" dirty="0">
                <a:solidFill>
                  <a:schemeClr val="tx1">
                    <a:lumMod val="65000"/>
                    <a:lumOff val="35000"/>
                  </a:schemeClr>
                </a:solidFill>
                <a:latin typeface="Century Gothic" panose="020B0502020202020204" pitchFamily="34" charset="0"/>
              </a:rPr>
              <a:t>FRUSTRATIONS</a:t>
            </a:r>
          </a:p>
        </p:txBody>
      </p:sp>
      <p:cxnSp>
        <p:nvCxnSpPr>
          <p:cNvPr id="32" name="Straight Connector 31">
            <a:extLst>
              <a:ext uri="{FF2B5EF4-FFF2-40B4-BE49-F238E27FC236}">
                <a16:creationId xmlns:a16="http://schemas.microsoft.com/office/drawing/2014/main" id="{72DFD4FC-C760-DF4F-A54C-EA402C729699}"/>
              </a:ext>
            </a:extLst>
          </p:cNvPr>
          <p:cNvCxnSpPr>
            <a:cxnSpLocks/>
          </p:cNvCxnSpPr>
          <p:nvPr/>
        </p:nvCxnSpPr>
        <p:spPr>
          <a:xfrm>
            <a:off x="339422" y="1074420"/>
            <a:ext cx="0" cy="1554480"/>
          </a:xfrm>
          <a:prstGeom prst="line">
            <a:avLst/>
          </a:prstGeom>
          <a:ln w="349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E561CD-B679-6049-817E-F7CCA64A0A4C}"/>
              </a:ext>
            </a:extLst>
          </p:cNvPr>
          <p:cNvCxnSpPr>
            <a:cxnSpLocks/>
          </p:cNvCxnSpPr>
          <p:nvPr/>
        </p:nvCxnSpPr>
        <p:spPr>
          <a:xfrm>
            <a:off x="339422" y="2824025"/>
            <a:ext cx="0" cy="155448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3CB19C-F615-4140-A9F2-8F76B9C3ADAC}"/>
              </a:ext>
            </a:extLst>
          </p:cNvPr>
          <p:cNvCxnSpPr>
            <a:cxnSpLocks/>
          </p:cNvCxnSpPr>
          <p:nvPr/>
        </p:nvCxnSpPr>
        <p:spPr>
          <a:xfrm>
            <a:off x="339422" y="4573630"/>
            <a:ext cx="0" cy="1554480"/>
          </a:xfrm>
          <a:prstGeom prst="line">
            <a:avLst/>
          </a:prstGeom>
          <a:ln w="34925">
            <a:solidFill>
              <a:srgbClr val="DD9800"/>
            </a:solidFill>
          </a:ln>
        </p:spPr>
        <p:style>
          <a:lnRef idx="1">
            <a:schemeClr val="accent1"/>
          </a:lnRef>
          <a:fillRef idx="0">
            <a:schemeClr val="accent1"/>
          </a:fillRef>
          <a:effectRef idx="0">
            <a:schemeClr val="accent1"/>
          </a:effectRef>
          <a:fontRef idx="minor">
            <a:schemeClr val="tx1"/>
          </a:fontRef>
        </p:style>
      </p:cxnSp>
      <p:pic>
        <p:nvPicPr>
          <p:cNvPr id="36" name="Graphic 35" descr="House with solid fill">
            <a:extLst>
              <a:ext uri="{FF2B5EF4-FFF2-40B4-BE49-F238E27FC236}">
                <a16:creationId xmlns:a16="http://schemas.microsoft.com/office/drawing/2014/main" id="{D6F8D48F-43F0-E54B-B3F5-FE6CC996106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8704227" y="5991232"/>
            <a:ext cx="369332" cy="369332"/>
          </a:xfrm>
          <a:prstGeom prst="rect">
            <a:avLst/>
          </a:prstGeom>
        </p:spPr>
      </p:pic>
      <p:sp>
        <p:nvSpPr>
          <p:cNvPr id="37" name="Rectangle 36">
            <a:extLst>
              <a:ext uri="{FF2B5EF4-FFF2-40B4-BE49-F238E27FC236}">
                <a16:creationId xmlns:a16="http://schemas.microsoft.com/office/drawing/2014/main" id="{C5792D03-1D5E-6B4E-B613-0819AF44C9A3}"/>
              </a:ext>
            </a:extLst>
          </p:cNvPr>
          <p:cNvSpPr/>
          <p:nvPr/>
        </p:nvSpPr>
        <p:spPr>
          <a:xfrm>
            <a:off x="9101138" y="5999034"/>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Single</a:t>
            </a:r>
          </a:p>
        </p:txBody>
      </p:sp>
    </p:spTree>
    <p:extLst>
      <p:ext uri="{BB962C8B-B14F-4D97-AF65-F5344CB8AC3E}">
        <p14:creationId xmlns:p14="http://schemas.microsoft.com/office/powerpoint/2010/main" val="195029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CB60545-8ACE-7945-BDC9-A22F33E47898}"/>
              </a:ext>
            </a:extLst>
          </p:cNvPr>
          <p:cNvPicPr>
            <a:picLocks noChangeAspect="1"/>
          </p:cNvPicPr>
          <p:nvPr/>
        </p:nvPicPr>
        <p:blipFill rotWithShape="1">
          <a:blip r:embed="rId3" cstate="print">
            <a:alphaModFix amt="82000"/>
            <a:extLst>
              <a:ext uri="{28A0092B-C50C-407E-A947-70E740481C1C}">
                <a14:useLocalDpi xmlns:a14="http://schemas.microsoft.com/office/drawing/2010/main"/>
              </a:ext>
            </a:extLst>
          </a:blip>
          <a:srcRect/>
          <a:stretch/>
        </p:blipFill>
        <p:spPr>
          <a:xfrm>
            <a:off x="5928042" y="-6607"/>
            <a:ext cx="6263957" cy="648360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STYLE GUIDE</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73939"/>
            <a:ext cx="4645545"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©20XX. All Rights Reserved Your Organization.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grpSp>
        <p:nvGrpSpPr>
          <p:cNvPr id="25" name="Group 24">
            <a:extLst>
              <a:ext uri="{FF2B5EF4-FFF2-40B4-BE49-F238E27FC236}">
                <a16:creationId xmlns:a16="http://schemas.microsoft.com/office/drawing/2014/main" id="{53F7CFD0-AF12-2C44-AC81-D4322235CF12}"/>
              </a:ext>
            </a:extLst>
          </p:cNvPr>
          <p:cNvGrpSpPr/>
          <p:nvPr/>
        </p:nvGrpSpPr>
        <p:grpSpPr>
          <a:xfrm>
            <a:off x="2473368" y="-14628"/>
            <a:ext cx="5724680" cy="6219640"/>
            <a:chOff x="7203068" y="-14628"/>
            <a:chExt cx="5724680" cy="6219640"/>
          </a:xfrm>
          <a:solidFill>
            <a:schemeClr val="bg1">
              <a:alpha val="52000"/>
            </a:schemeClr>
          </a:solidFill>
        </p:grpSpPr>
        <p:sp>
          <p:nvSpPr>
            <p:cNvPr id="27" name="Triangle 26">
              <a:extLst>
                <a:ext uri="{FF2B5EF4-FFF2-40B4-BE49-F238E27FC236}">
                  <a16:creationId xmlns:a16="http://schemas.microsoft.com/office/drawing/2014/main" id="{1A198882-6249-DB48-9ADB-6615EC54054B}"/>
                </a:ext>
              </a:extLst>
            </p:cNvPr>
            <p:cNvSpPr/>
            <p:nvPr/>
          </p:nvSpPr>
          <p:spPr>
            <a:xfrm>
              <a:off x="8267700" y="1219200"/>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E757928-B923-9D4B-B921-312E5384DF77}"/>
                </a:ext>
              </a:extLst>
            </p:cNvPr>
            <p:cNvSpPr/>
            <p:nvPr/>
          </p:nvSpPr>
          <p:spPr>
            <a:xfrm rot="10800000">
              <a:off x="8267698" y="2340726"/>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6D93FBD-F2DB-CA4D-A794-C32957248EAE}"/>
                </a:ext>
              </a:extLst>
            </p:cNvPr>
            <p:cNvSpPr/>
            <p:nvPr/>
          </p:nvSpPr>
          <p:spPr>
            <a:xfrm>
              <a:off x="9117614" y="2441587"/>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45872CA9-8700-9747-B90B-9F19DE44A77B}"/>
                </a:ext>
              </a:extLst>
            </p:cNvPr>
            <p:cNvSpPr/>
            <p:nvPr/>
          </p:nvSpPr>
          <p:spPr>
            <a:xfrm rot="10800000">
              <a:off x="9117612" y="3563113"/>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2E5F33B5-E048-6449-9DB0-0EC2BE2299B3}"/>
                </a:ext>
              </a:extLst>
            </p:cNvPr>
            <p:cNvSpPr/>
            <p:nvPr/>
          </p:nvSpPr>
          <p:spPr>
            <a:xfrm rot="10800000">
              <a:off x="9118598" y="-14627"/>
              <a:ext cx="3073402" cy="230083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DF21EA76-4856-A242-8050-ED446538B9A1}"/>
                </a:ext>
              </a:extLst>
            </p:cNvPr>
            <p:cNvSpPr/>
            <p:nvPr/>
          </p:nvSpPr>
          <p:spPr>
            <a:xfrm>
              <a:off x="11194577" y="5032308"/>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48A0CB-6C06-0840-8AB6-5BCF626FD045}"/>
                </a:ext>
              </a:extLst>
            </p:cNvPr>
            <p:cNvSpPr/>
            <p:nvPr/>
          </p:nvSpPr>
          <p:spPr>
            <a:xfrm rot="10800000">
              <a:off x="10726003" y="4976702"/>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34C0E065-FD0F-AF44-BBBB-C0E661640523}"/>
                </a:ext>
              </a:extLst>
            </p:cNvPr>
            <p:cNvSpPr/>
            <p:nvPr/>
          </p:nvSpPr>
          <p:spPr>
            <a:xfrm>
              <a:off x="10726004" y="4358384"/>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C3F07D48-45EA-2845-8E6A-2D0399CD01EB}"/>
                </a:ext>
              </a:extLst>
            </p:cNvPr>
            <p:cNvSpPr/>
            <p:nvPr/>
          </p:nvSpPr>
          <p:spPr>
            <a:xfrm>
              <a:off x="10732980" y="2926103"/>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0490B3D9-1B64-1841-9CAF-381D4F733941}"/>
                </a:ext>
              </a:extLst>
            </p:cNvPr>
            <p:cNvSpPr/>
            <p:nvPr/>
          </p:nvSpPr>
          <p:spPr>
            <a:xfrm rot="10800000">
              <a:off x="10732979" y="3544421"/>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D1FF3296-877E-FF4C-9FFB-59A117ADC574}"/>
                </a:ext>
              </a:extLst>
            </p:cNvPr>
            <p:cNvSpPr/>
            <p:nvPr/>
          </p:nvSpPr>
          <p:spPr>
            <a:xfrm>
              <a:off x="11201553" y="3600027"/>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7D0538BB-7DE5-4F48-8165-61ECD3467FC3}"/>
                </a:ext>
              </a:extLst>
            </p:cNvPr>
            <p:cNvSpPr/>
            <p:nvPr/>
          </p:nvSpPr>
          <p:spPr>
            <a:xfrm rot="10800000">
              <a:off x="11201552" y="4218345"/>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DF5E113C-0A04-914C-BD5F-5683EF98E329}"/>
                </a:ext>
              </a:extLst>
            </p:cNvPr>
            <p:cNvSpPr/>
            <p:nvPr/>
          </p:nvSpPr>
          <p:spPr>
            <a:xfrm>
              <a:off x="9465415" y="535103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77C0CF2A-1B7D-194D-AEB1-E95F8CB73C78}"/>
                </a:ext>
              </a:extLst>
            </p:cNvPr>
            <p:cNvSpPr/>
            <p:nvPr/>
          </p:nvSpPr>
          <p:spPr>
            <a:xfrm rot="10800000">
              <a:off x="8796054" y="4684640"/>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9F6CFD6E-BB9C-BA49-B03D-308B4D18576A}"/>
                </a:ext>
              </a:extLst>
            </p:cNvPr>
            <p:cNvSpPr/>
            <p:nvPr/>
          </p:nvSpPr>
          <p:spPr>
            <a:xfrm>
              <a:off x="8796055" y="422568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BD403DD0-917E-5548-AA2E-40F796042FCC}"/>
                </a:ext>
              </a:extLst>
            </p:cNvPr>
            <p:cNvSpPr/>
            <p:nvPr/>
          </p:nvSpPr>
          <p:spPr>
            <a:xfrm>
              <a:off x="11429639" y="676405"/>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079F5DD6-05E0-F44F-9137-86303250F55B}"/>
                </a:ext>
              </a:extLst>
            </p:cNvPr>
            <p:cNvSpPr/>
            <p:nvPr/>
          </p:nvSpPr>
          <p:spPr>
            <a:xfrm rot="10800000">
              <a:off x="11429637" y="1797931"/>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B8B2D687-D60F-6140-B1E3-07D718AA6C97}"/>
                </a:ext>
              </a:extLst>
            </p:cNvPr>
            <p:cNvSpPr/>
            <p:nvPr/>
          </p:nvSpPr>
          <p:spPr>
            <a:xfrm rot="10800000">
              <a:off x="10001145" y="4978503"/>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945E0E1-22D8-4C45-87EE-4660368E9522}"/>
                </a:ext>
              </a:extLst>
            </p:cNvPr>
            <p:cNvSpPr/>
            <p:nvPr/>
          </p:nvSpPr>
          <p:spPr>
            <a:xfrm>
              <a:off x="8478550" y="3436582"/>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7F67168E-5870-7346-89D0-86FF873C3FC4}"/>
                </a:ext>
              </a:extLst>
            </p:cNvPr>
            <p:cNvSpPr/>
            <p:nvPr/>
          </p:nvSpPr>
          <p:spPr>
            <a:xfrm>
              <a:off x="10560298" y="3911608"/>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DCBBAD1C-E82F-D640-8267-0C78359A3182}"/>
                </a:ext>
              </a:extLst>
            </p:cNvPr>
            <p:cNvSpPr/>
            <p:nvPr/>
          </p:nvSpPr>
          <p:spPr>
            <a:xfrm rot="10800000">
              <a:off x="10924816" y="6039467"/>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B753721C-07FA-6540-A7D0-DB4F0D8EAA8A}"/>
                </a:ext>
              </a:extLst>
            </p:cNvPr>
            <p:cNvSpPr/>
            <p:nvPr/>
          </p:nvSpPr>
          <p:spPr>
            <a:xfrm rot="10800000">
              <a:off x="8157134" y="1651419"/>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5150CF0F-8928-BB43-95AE-BD010920A6E5}"/>
                </a:ext>
              </a:extLst>
            </p:cNvPr>
            <p:cNvSpPr/>
            <p:nvPr/>
          </p:nvSpPr>
          <p:spPr>
            <a:xfrm>
              <a:off x="11586492" y="2465841"/>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2792D037-241F-1A43-B4AC-6FAE93BC378F}"/>
                </a:ext>
              </a:extLst>
            </p:cNvPr>
            <p:cNvSpPr/>
            <p:nvPr/>
          </p:nvSpPr>
          <p:spPr>
            <a:xfrm>
              <a:off x="8875258" y="425489"/>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96AFD83A-73C6-434B-AE2D-44F063071966}"/>
                </a:ext>
              </a:extLst>
            </p:cNvPr>
            <p:cNvSpPr/>
            <p:nvPr/>
          </p:nvSpPr>
          <p:spPr>
            <a:xfrm rot="10800000">
              <a:off x="11900905" y="4908188"/>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9DB2F9E7-217D-6A48-92FF-938D02FFD9F3}"/>
                </a:ext>
              </a:extLst>
            </p:cNvPr>
            <p:cNvSpPr/>
            <p:nvPr/>
          </p:nvSpPr>
          <p:spPr>
            <a:xfrm>
              <a:off x="9494499" y="1271969"/>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95689592-1001-6F49-B8AE-7DBC7E738D5F}"/>
                </a:ext>
              </a:extLst>
            </p:cNvPr>
            <p:cNvSpPr/>
            <p:nvPr/>
          </p:nvSpPr>
          <p:spPr>
            <a:xfrm rot="10800000">
              <a:off x="7203068" y="-14628"/>
              <a:ext cx="1592986" cy="119255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Shape&#10;&#10;Description automatically generated">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GUIDELINES  |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TABLE OF CONTENTS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876454" y="1563250"/>
            <a:ext cx="2385589" cy="461665"/>
          </a:xfrm>
          <a:prstGeom prst="rect">
            <a:avLst/>
          </a:prstGeom>
          <a:noFill/>
        </p:spPr>
        <p:txBody>
          <a:bodyPr wrap="none" rtlCol="0" anchor="ctr" anchorCtr="0">
            <a:spAutoFit/>
          </a:bodyPr>
          <a:lstStyle/>
          <a:p>
            <a:r>
              <a:rPr lang="en-US" sz="2400" dirty="0">
                <a:latin typeface="Century Gothic" panose="020B0502020202020204" pitchFamily="34" charset="0"/>
                <a:ea typeface="Montserrat Bold" charset="0"/>
                <a:cs typeface="Montserrat Bold" charset="0"/>
              </a:rPr>
              <a:t>Brand Strategy</a:t>
            </a:r>
          </a:p>
        </p:txBody>
      </p:sp>
      <p:sp>
        <p:nvSpPr>
          <p:cNvPr id="42" name="TextBox 41">
            <a:extLst>
              <a:ext uri="{FF2B5EF4-FFF2-40B4-BE49-F238E27FC236}">
                <a16:creationId xmlns:a16="http://schemas.microsoft.com/office/drawing/2014/main" id="{654ED905-7DF4-7E45-815D-8A6F50BD2A35}"/>
              </a:ext>
            </a:extLst>
          </p:cNvPr>
          <p:cNvSpPr txBox="1"/>
          <p:nvPr/>
        </p:nvSpPr>
        <p:spPr>
          <a:xfrm>
            <a:off x="876454" y="3101411"/>
            <a:ext cx="2424693" cy="461665"/>
          </a:xfrm>
          <a:prstGeom prst="rect">
            <a:avLst/>
          </a:prstGeom>
          <a:noFill/>
        </p:spPr>
        <p:txBody>
          <a:bodyPr wrap="square" rtlCol="0" anchor="ctr" anchorCtr="0">
            <a:spAutoFit/>
          </a:bodyPr>
          <a:lstStyle/>
          <a:p>
            <a:r>
              <a:rPr lang="en-US" sz="2400" dirty="0">
                <a:latin typeface="Century Gothic" panose="020B0502020202020204" pitchFamily="34" charset="0"/>
                <a:ea typeface="Montserrat Bold" charset="0"/>
                <a:cs typeface="Montserrat Bold" charset="0"/>
              </a:rPr>
              <a:t>Voice</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262601" y="2686814"/>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262600" y="4172942"/>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262600" y="1189886"/>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876454" y="4519490"/>
            <a:ext cx="2502851" cy="461665"/>
          </a:xfrm>
          <a:prstGeom prst="rect">
            <a:avLst/>
          </a:prstGeom>
          <a:noFill/>
        </p:spPr>
        <p:txBody>
          <a:bodyPr wrap="square" rtlCol="0" anchor="ctr" anchorCtr="0">
            <a:spAutoFit/>
          </a:bodyPr>
          <a:lstStyle/>
          <a:p>
            <a:r>
              <a:rPr lang="en-US" sz="2400" dirty="0">
                <a:latin typeface="Century Gothic" panose="020B0502020202020204" pitchFamily="34" charset="0"/>
                <a:ea typeface="Montserrat Bold" charset="0"/>
                <a:cs typeface="Montserrat Bold" charset="0"/>
              </a:rPr>
              <a:t>Logo + Usage</a:t>
            </a:r>
          </a:p>
        </p:txBody>
      </p:sp>
      <p:sp>
        <p:nvSpPr>
          <p:cNvPr id="49" name="TextBox 48">
            <a:extLst>
              <a:ext uri="{FF2B5EF4-FFF2-40B4-BE49-F238E27FC236}">
                <a16:creationId xmlns:a16="http://schemas.microsoft.com/office/drawing/2014/main" id="{96E0CE3B-1B24-344F-9D20-0D3E26721F3A}"/>
              </a:ext>
            </a:extLst>
          </p:cNvPr>
          <p:cNvSpPr txBox="1"/>
          <p:nvPr/>
        </p:nvSpPr>
        <p:spPr>
          <a:xfrm>
            <a:off x="4745132" y="3101411"/>
            <a:ext cx="1965603" cy="461665"/>
          </a:xfrm>
          <a:prstGeom prst="rect">
            <a:avLst/>
          </a:prstGeom>
          <a:noFill/>
        </p:spPr>
        <p:txBody>
          <a:bodyPr wrap="none" rtlCol="0" anchor="ctr" anchorCtr="0">
            <a:spAutoFit/>
          </a:bodyPr>
          <a:lstStyle/>
          <a:p>
            <a:r>
              <a:rPr lang="en-US" sz="2400" dirty="0">
                <a:latin typeface="Century Gothic" panose="020B0502020202020204" pitchFamily="34" charset="0"/>
                <a:ea typeface="Montserrat Bold" charset="0"/>
                <a:cs typeface="Montserrat Bold" charset="0"/>
              </a:rPr>
              <a:t>Typography</a:t>
            </a:r>
          </a:p>
        </p:txBody>
      </p:sp>
      <p:sp>
        <p:nvSpPr>
          <p:cNvPr id="51" name="TextBox 50">
            <a:extLst>
              <a:ext uri="{FF2B5EF4-FFF2-40B4-BE49-F238E27FC236}">
                <a16:creationId xmlns:a16="http://schemas.microsoft.com/office/drawing/2014/main" id="{268A1D8F-ED63-8F48-B9E4-4BDDDF9B48AB}"/>
              </a:ext>
            </a:extLst>
          </p:cNvPr>
          <p:cNvSpPr txBox="1"/>
          <p:nvPr/>
        </p:nvSpPr>
        <p:spPr>
          <a:xfrm>
            <a:off x="4745132" y="4519490"/>
            <a:ext cx="2412840" cy="461665"/>
          </a:xfrm>
          <a:prstGeom prst="rect">
            <a:avLst/>
          </a:prstGeom>
          <a:noFill/>
        </p:spPr>
        <p:txBody>
          <a:bodyPr wrap="none" rtlCol="0" anchor="ctr" anchorCtr="0">
            <a:spAutoFit/>
          </a:bodyPr>
          <a:lstStyle/>
          <a:p>
            <a:r>
              <a:rPr lang="en-US" sz="2400" dirty="0">
                <a:latin typeface="Century Gothic" panose="020B0502020202020204" pitchFamily="34" charset="0"/>
                <a:ea typeface="Montserrat Bold" charset="0"/>
                <a:cs typeface="Montserrat Bold" charset="0"/>
              </a:rPr>
              <a:t>Images + Icons</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131279" y="4172942"/>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6</a:t>
            </a:r>
          </a:p>
        </p:txBody>
      </p:sp>
      <p:sp>
        <p:nvSpPr>
          <p:cNvPr id="55" name="TextBox 54">
            <a:hlinkClick r:id="rId7" action="ppaction://hlinksldjump"/>
            <a:extLst>
              <a:ext uri="{FF2B5EF4-FFF2-40B4-BE49-F238E27FC236}">
                <a16:creationId xmlns:a16="http://schemas.microsoft.com/office/drawing/2014/main" id="{86746B7D-B52D-4941-A37D-E63B673D5DEE}"/>
              </a:ext>
            </a:extLst>
          </p:cNvPr>
          <p:cNvSpPr txBox="1"/>
          <p:nvPr/>
        </p:nvSpPr>
        <p:spPr>
          <a:xfrm>
            <a:off x="4131278" y="2686814"/>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5</a:t>
            </a:r>
          </a:p>
        </p:txBody>
      </p:sp>
      <p:sp>
        <p:nvSpPr>
          <p:cNvPr id="36" name="TextBox 35">
            <a:extLst>
              <a:ext uri="{FF2B5EF4-FFF2-40B4-BE49-F238E27FC236}">
                <a16:creationId xmlns:a16="http://schemas.microsoft.com/office/drawing/2014/main" id="{340BB339-14CF-654D-8D30-3B1FB1BA9FA2}"/>
              </a:ext>
            </a:extLst>
          </p:cNvPr>
          <p:cNvSpPr txBox="1"/>
          <p:nvPr/>
        </p:nvSpPr>
        <p:spPr>
          <a:xfrm>
            <a:off x="4745132" y="1563250"/>
            <a:ext cx="1112805" cy="461665"/>
          </a:xfrm>
          <a:prstGeom prst="rect">
            <a:avLst/>
          </a:prstGeom>
          <a:noFill/>
        </p:spPr>
        <p:txBody>
          <a:bodyPr wrap="none" rtlCol="0" anchor="ctr" anchorCtr="0">
            <a:spAutoFit/>
          </a:bodyPr>
          <a:lstStyle/>
          <a:p>
            <a:r>
              <a:rPr lang="en-US" sz="2400" dirty="0">
                <a:latin typeface="Century Gothic" panose="020B0502020202020204" pitchFamily="34" charset="0"/>
                <a:ea typeface="Montserrat Bold" charset="0"/>
                <a:cs typeface="Montserrat Bold" charset="0"/>
              </a:rPr>
              <a:t>Colors</a:t>
            </a:r>
          </a:p>
        </p:txBody>
      </p:sp>
      <p:sp>
        <p:nvSpPr>
          <p:cNvPr id="37" name="TextBox 36">
            <a:hlinkClick r:id="rId7" action="ppaction://hlinksldjump"/>
            <a:extLst>
              <a:ext uri="{FF2B5EF4-FFF2-40B4-BE49-F238E27FC236}">
                <a16:creationId xmlns:a16="http://schemas.microsoft.com/office/drawing/2014/main" id="{DC9929A8-2EBC-0C48-8C2B-D6B0D0A056A1}"/>
              </a:ext>
            </a:extLst>
          </p:cNvPr>
          <p:cNvSpPr txBox="1"/>
          <p:nvPr/>
        </p:nvSpPr>
        <p:spPr>
          <a:xfrm>
            <a:off x="4131278" y="1189886"/>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4</a:t>
            </a:r>
          </a:p>
        </p:txBody>
      </p:sp>
      <p:sp>
        <p:nvSpPr>
          <p:cNvPr id="24" name="TextBox 23">
            <a:extLst>
              <a:ext uri="{FF2B5EF4-FFF2-40B4-BE49-F238E27FC236}">
                <a16:creationId xmlns:a16="http://schemas.microsoft.com/office/drawing/2014/main" id="{0E97147B-8BF6-FF42-93F3-EA50A6DE0600}"/>
              </a:ext>
            </a:extLst>
          </p:cNvPr>
          <p:cNvSpPr txBox="1"/>
          <p:nvPr/>
        </p:nvSpPr>
        <p:spPr>
          <a:xfrm>
            <a:off x="8318544" y="3104299"/>
            <a:ext cx="2856872" cy="461665"/>
          </a:xfrm>
          <a:prstGeom prst="rect">
            <a:avLst/>
          </a:prstGeom>
          <a:noFill/>
        </p:spPr>
        <p:txBody>
          <a:bodyPr wrap="none" rtlCol="0" anchor="ctr" anchorCtr="0">
            <a:spAutoFit/>
          </a:bodyPr>
          <a:lstStyle/>
          <a:p>
            <a:r>
              <a:rPr lang="en-US" sz="2400" dirty="0">
                <a:latin typeface="Century Gothic" panose="020B0502020202020204" pitchFamily="34" charset="0"/>
                <a:ea typeface="Montserrat Bold" charset="0"/>
                <a:cs typeface="Montserrat Bold" charset="0"/>
              </a:rPr>
              <a:t>Mission Statement</a:t>
            </a:r>
          </a:p>
        </p:txBody>
      </p:sp>
      <p:sp>
        <p:nvSpPr>
          <p:cNvPr id="25" name="TextBox 24">
            <a:extLst>
              <a:ext uri="{FF2B5EF4-FFF2-40B4-BE49-F238E27FC236}">
                <a16:creationId xmlns:a16="http://schemas.microsoft.com/office/drawing/2014/main" id="{5C78CE97-E537-6C4F-8CDA-F752FE078813}"/>
              </a:ext>
            </a:extLst>
          </p:cNvPr>
          <p:cNvSpPr txBox="1"/>
          <p:nvPr/>
        </p:nvSpPr>
        <p:spPr>
          <a:xfrm>
            <a:off x="8318544" y="4522378"/>
            <a:ext cx="2287806" cy="461665"/>
          </a:xfrm>
          <a:prstGeom prst="rect">
            <a:avLst/>
          </a:prstGeom>
          <a:noFill/>
        </p:spPr>
        <p:txBody>
          <a:bodyPr wrap="none" rtlCol="0" anchor="ctr" anchorCtr="0">
            <a:spAutoFit/>
          </a:bodyPr>
          <a:lstStyle/>
          <a:p>
            <a:r>
              <a:rPr lang="en-US" sz="2400" dirty="0">
                <a:latin typeface="Century Gothic" panose="020B0502020202020204" pitchFamily="34" charset="0"/>
                <a:ea typeface="Montserrat Bold" charset="0"/>
                <a:cs typeface="Montserrat Bold" charset="0"/>
              </a:rPr>
              <a:t>Buyer Persona</a:t>
            </a:r>
          </a:p>
        </p:txBody>
      </p:sp>
      <p:sp>
        <p:nvSpPr>
          <p:cNvPr id="26" name="TextBox 25">
            <a:hlinkClick r:id="rId6" action="ppaction://hlinksldjump"/>
            <a:extLst>
              <a:ext uri="{FF2B5EF4-FFF2-40B4-BE49-F238E27FC236}">
                <a16:creationId xmlns:a16="http://schemas.microsoft.com/office/drawing/2014/main" id="{36528501-BD28-4946-8FF7-D35F9B09686C}"/>
              </a:ext>
            </a:extLst>
          </p:cNvPr>
          <p:cNvSpPr txBox="1"/>
          <p:nvPr/>
        </p:nvSpPr>
        <p:spPr>
          <a:xfrm>
            <a:off x="7704691" y="4172942"/>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9</a:t>
            </a:r>
          </a:p>
        </p:txBody>
      </p:sp>
      <p:sp>
        <p:nvSpPr>
          <p:cNvPr id="27" name="TextBox 26">
            <a:hlinkClick r:id="rId7" action="ppaction://hlinksldjump"/>
            <a:extLst>
              <a:ext uri="{FF2B5EF4-FFF2-40B4-BE49-F238E27FC236}">
                <a16:creationId xmlns:a16="http://schemas.microsoft.com/office/drawing/2014/main" id="{5A4786DD-E5D8-6B4B-813C-E14353BF3F47}"/>
              </a:ext>
            </a:extLst>
          </p:cNvPr>
          <p:cNvSpPr txBox="1"/>
          <p:nvPr/>
        </p:nvSpPr>
        <p:spPr>
          <a:xfrm>
            <a:off x="7704690" y="2689702"/>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8</a:t>
            </a:r>
          </a:p>
        </p:txBody>
      </p:sp>
      <p:sp>
        <p:nvSpPr>
          <p:cNvPr id="30" name="TextBox 29">
            <a:extLst>
              <a:ext uri="{FF2B5EF4-FFF2-40B4-BE49-F238E27FC236}">
                <a16:creationId xmlns:a16="http://schemas.microsoft.com/office/drawing/2014/main" id="{2F61F980-A8EF-7746-8CFC-6A1E192937E9}"/>
              </a:ext>
            </a:extLst>
          </p:cNvPr>
          <p:cNvSpPr txBox="1"/>
          <p:nvPr/>
        </p:nvSpPr>
        <p:spPr>
          <a:xfrm>
            <a:off x="8318544" y="1563250"/>
            <a:ext cx="3145413" cy="461665"/>
          </a:xfrm>
          <a:prstGeom prst="rect">
            <a:avLst/>
          </a:prstGeom>
          <a:noFill/>
        </p:spPr>
        <p:txBody>
          <a:bodyPr wrap="none" rtlCol="0" anchor="ctr" anchorCtr="0">
            <a:spAutoFit/>
          </a:bodyPr>
          <a:lstStyle/>
          <a:p>
            <a:r>
              <a:rPr lang="en-US" sz="2400" dirty="0">
                <a:latin typeface="Century Gothic" panose="020B0502020202020204" pitchFamily="34" charset="0"/>
                <a:ea typeface="Montserrat Bold" charset="0"/>
                <a:cs typeface="Montserrat Bold" charset="0"/>
              </a:rPr>
              <a:t>Social Media Usage</a:t>
            </a:r>
          </a:p>
        </p:txBody>
      </p:sp>
      <p:sp>
        <p:nvSpPr>
          <p:cNvPr id="31" name="TextBox 30">
            <a:hlinkClick r:id="rId7" action="ppaction://hlinksldjump"/>
            <a:extLst>
              <a:ext uri="{FF2B5EF4-FFF2-40B4-BE49-F238E27FC236}">
                <a16:creationId xmlns:a16="http://schemas.microsoft.com/office/drawing/2014/main" id="{96E71A4C-FECC-4D43-97C1-A8988E350997}"/>
              </a:ext>
            </a:extLst>
          </p:cNvPr>
          <p:cNvSpPr txBox="1"/>
          <p:nvPr/>
        </p:nvSpPr>
        <p:spPr>
          <a:xfrm>
            <a:off x="7704690" y="1192774"/>
            <a:ext cx="567784" cy="1010533"/>
          </a:xfrm>
          <a:prstGeom prst="rect">
            <a:avLst/>
          </a:prstGeom>
          <a:noFill/>
        </p:spPr>
        <p:txBody>
          <a:bodyPr wrap="none" tIns="320040" rtlCol="0">
            <a:spAutoFit/>
          </a:bodyPr>
          <a:lstStyle/>
          <a:p>
            <a:pPr algn="r">
              <a:lnSpc>
                <a:spcPts val="5000"/>
              </a:lnSpc>
            </a:pPr>
            <a:r>
              <a:rPr lang="en-US" sz="5400" dirty="0">
                <a:solidFill>
                  <a:srgbClr val="F0A622"/>
                </a:solidFill>
                <a:latin typeface="Century Gothic" panose="020B0502020202020204" pitchFamily="34" charset="0"/>
                <a:ea typeface="Montserrat Light" charset="0"/>
                <a:cs typeface="Montserrat Light" charset="0"/>
              </a:rPr>
              <a:t>7</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592650" cy="523220"/>
          </a:xfrm>
          <a:prstGeom prst="rect">
            <a:avLst/>
          </a:prstGeom>
          <a:noFill/>
        </p:spPr>
        <p:txBody>
          <a:bodyPr wrap="none" rtlCol="0">
            <a:spAutoFit/>
          </a:bodyPr>
          <a:lstStyle/>
          <a:p>
            <a:r>
              <a:rPr lang="en-US" sz="2800" dirty="0">
                <a:solidFill>
                  <a:schemeClr val="tx1">
                    <a:lumMod val="65000"/>
                    <a:lumOff val="35000"/>
                  </a:schemeClr>
                </a:solidFill>
                <a:latin typeface="Century Gothic" panose="020B0502020202020204" pitchFamily="34" charset="0"/>
              </a:rPr>
              <a:t>1. BRAND STRATEGY</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STRATEGY</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en-US" sz="1200" dirty="0">
                <a:latin typeface="Century Gothic" panose="020B0502020202020204" pitchFamily="34" charset="0"/>
              </a:rPr>
              <a:t>Description</a:t>
            </a:r>
          </a:p>
        </p:txBody>
      </p:sp>
      <p:pic>
        <p:nvPicPr>
          <p:cNvPr id="10" name="Picture 9" descr="Person watching empty phone">
            <a:extLst>
              <a:ext uri="{FF2B5EF4-FFF2-40B4-BE49-F238E27FC236}">
                <a16:creationId xmlns:a16="http://schemas.microsoft.com/office/drawing/2014/main" id="{7F6804F4-31AB-4846-9FF1-1D5E5BE3E6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32169" y="0"/>
            <a:ext cx="6259019" cy="6477000"/>
          </a:xfrm>
          <a:prstGeom prst="rect">
            <a:avLst/>
          </a:prstGeom>
        </p:spPr>
      </p:pic>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654620"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2. </a:t>
            </a:r>
            <a:r>
              <a:rPr lang="en-US" sz="2800" dirty="0">
                <a:solidFill>
                  <a:schemeClr val="tx1">
                    <a:lumMod val="65000"/>
                    <a:lumOff val="35000"/>
                  </a:schemeClr>
                </a:solidFill>
                <a:latin typeface="Century Gothic" panose="020B0502020202020204" pitchFamily="34" charset="0"/>
              </a:rPr>
              <a:t>VOICE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VOICE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en-US" sz="1200" dirty="0">
                <a:latin typeface="Century Gothic" panose="020B0502020202020204" pitchFamily="34" charset="0"/>
              </a:rPr>
              <a:t>Description</a:t>
            </a:r>
          </a:p>
        </p:txBody>
      </p:sp>
      <p:pic>
        <p:nvPicPr>
          <p:cNvPr id="10" name="Picture 9" descr="Yellowfish moving against the direction of a school of white fish">
            <a:extLst>
              <a:ext uri="{FF2B5EF4-FFF2-40B4-BE49-F238E27FC236}">
                <a16:creationId xmlns:a16="http://schemas.microsoft.com/office/drawing/2014/main" id="{CFDD7AC0-4E8E-D64D-8243-63BCE0495BD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500"/>
                    </a14:imgEffect>
                    <a14:imgEffect>
                      <a14:saturation sat="142000"/>
                    </a14:imgEffect>
                  </a14:imgLayer>
                </a14:imgProps>
              </a:ext>
              <a:ext uri="{28A0092B-C50C-407E-A947-70E740481C1C}">
                <a14:useLocalDpi xmlns:a14="http://schemas.microsoft.com/office/drawing/2010/main"/>
              </a:ext>
            </a:extLst>
          </a:blip>
          <a:srcRect/>
          <a:stretch/>
        </p:blipFill>
        <p:spPr>
          <a:xfrm>
            <a:off x="5932169" y="1183"/>
            <a:ext cx="6259019" cy="6477000"/>
          </a:xfrm>
          <a:prstGeom prst="rect">
            <a:avLst/>
          </a:prstGeom>
        </p:spPr>
      </p:pic>
    </p:spTree>
    <p:extLst>
      <p:ext uri="{BB962C8B-B14F-4D97-AF65-F5344CB8AC3E}">
        <p14:creationId xmlns:p14="http://schemas.microsoft.com/office/powerpoint/2010/main" val="163773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916183"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3. </a:t>
            </a:r>
            <a:r>
              <a:rPr lang="en-US" sz="2800" dirty="0">
                <a:solidFill>
                  <a:schemeClr val="tx1">
                    <a:lumMod val="65000"/>
                    <a:lumOff val="35000"/>
                  </a:schemeClr>
                </a:solidFill>
                <a:latin typeface="Century Gothic" panose="020B0502020202020204" pitchFamily="34" charset="0"/>
              </a:rPr>
              <a:t>Logo + Usage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LOGO + USAGE</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Below are all the accepted treatments of the logo.</a:t>
            </a:r>
          </a:p>
        </p:txBody>
      </p:sp>
      <p:pic>
        <p:nvPicPr>
          <p:cNvPr id="3" name="Picture 2" descr="Logo&#10;&#10;Description automatically generated">
            <a:extLst>
              <a:ext uri="{FF2B5EF4-FFF2-40B4-BE49-F238E27FC236}">
                <a16:creationId xmlns:a16="http://schemas.microsoft.com/office/drawing/2014/main" id="{EBC370A0-ECBA-554C-A732-1C3DE3B0E5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Horizontal Layout</a:t>
            </a:r>
          </a:p>
        </p:txBody>
      </p:sp>
      <p:pic>
        <p:nvPicPr>
          <p:cNvPr id="10" name="Picture 9" descr="A picture containing text, sign&#10;&#10;Description automatically generated">
            <a:extLst>
              <a:ext uri="{FF2B5EF4-FFF2-40B4-BE49-F238E27FC236}">
                <a16:creationId xmlns:a16="http://schemas.microsoft.com/office/drawing/2014/main" id="{974700CB-9180-2F4C-B337-AEE9B53EA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Wordmark</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The logotype sans logomark is to be used exclusively within the app.</a:t>
            </a:r>
          </a:p>
        </p:txBody>
      </p:sp>
      <p:pic>
        <p:nvPicPr>
          <p:cNvPr id="19" name="Picture 18" descr="Logo&#10;&#10;Description automatically generated">
            <a:extLst>
              <a:ext uri="{FF2B5EF4-FFF2-40B4-BE49-F238E27FC236}">
                <a16:creationId xmlns:a16="http://schemas.microsoft.com/office/drawing/2014/main" id="{63F9E51D-54CE-B44F-9FD7-81DC7EDBA8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3022" y="4776546"/>
            <a:ext cx="2213607" cy="694944"/>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13770805-3200-F94B-94FE-01AF6BFBB8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Vertical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Logomark (icon)</a:t>
            </a:r>
          </a:p>
        </p:txBody>
      </p:sp>
      <p:pic>
        <p:nvPicPr>
          <p:cNvPr id="25" name="Picture 24" descr="Logo&#10;&#10;Description automatically generated">
            <a:extLst>
              <a:ext uri="{FF2B5EF4-FFF2-40B4-BE49-F238E27FC236}">
                <a16:creationId xmlns:a16="http://schemas.microsoft.com/office/drawing/2014/main" id="{E85648FA-FF02-AF46-B991-E4D8F787F6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97979" y="2661412"/>
            <a:ext cx="1623056" cy="1010353"/>
          </a:xfrm>
          <a:prstGeom prst="rect">
            <a:avLst/>
          </a:prstGeom>
        </p:spPr>
      </p:pic>
      <p:pic>
        <p:nvPicPr>
          <p:cNvPr id="27" name="Picture 26" descr="Logo&#10;&#10;Description automatically generated">
            <a:extLst>
              <a:ext uri="{FF2B5EF4-FFF2-40B4-BE49-F238E27FC236}">
                <a16:creationId xmlns:a16="http://schemas.microsoft.com/office/drawing/2014/main" id="{BD8D79A2-F9DD-934E-BCAE-B827675F882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72250" y="2544959"/>
            <a:ext cx="2013105" cy="1377970"/>
          </a:xfrm>
          <a:prstGeom prst="rect">
            <a:avLst/>
          </a:prstGeom>
        </p:spPr>
      </p:pic>
      <p:pic>
        <p:nvPicPr>
          <p:cNvPr id="29" name="Picture 28" descr="Logo, icon&#10;&#10;Description automatically generated">
            <a:extLst>
              <a:ext uri="{FF2B5EF4-FFF2-40B4-BE49-F238E27FC236}">
                <a16:creationId xmlns:a16="http://schemas.microsoft.com/office/drawing/2014/main" id="{6DE9B047-B786-0B44-87D0-D4DE353FB99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34577" y="4871445"/>
            <a:ext cx="1100796" cy="1100796"/>
          </a:xfrm>
          <a:prstGeom prst="rect">
            <a:avLst/>
          </a:prstGeom>
        </p:spPr>
      </p:pic>
      <p:pic>
        <p:nvPicPr>
          <p:cNvPr id="31" name="Picture 30" descr="A picture containing logo&#10;&#10;Description automatically generated">
            <a:extLst>
              <a:ext uri="{FF2B5EF4-FFF2-40B4-BE49-F238E27FC236}">
                <a16:creationId xmlns:a16="http://schemas.microsoft.com/office/drawing/2014/main" id="{7EA752F2-1884-5746-AFB2-8349EA916A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03973"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Logo: Clearance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LOGO</a:t>
            </a:r>
            <a:r>
              <a:rPr lang="en-US" dirty="0">
                <a:solidFill>
                  <a:schemeClr val="bg1"/>
                </a:solidFill>
                <a:latin typeface="Century Gothic" panose="020B0502020202020204" pitchFamily="34" charset="0"/>
                <a:cs typeface="Arial" charset="0"/>
              </a:rPr>
              <a:t>:  </a:t>
            </a:r>
            <a:r>
              <a:rPr lang="en-US" dirty="0">
                <a:solidFill>
                  <a:schemeClr val="bg1"/>
                </a:solidFill>
                <a:latin typeface="Century Gothic" panose="020B0502020202020204" pitchFamily="34" charset="0"/>
                <a:ea typeface="Arial" charset="0"/>
                <a:cs typeface="Arial" charset="0"/>
              </a:rPr>
              <a:t>CLEARANCE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Give the logo some room to breathe. The logo should be allowed some clear space around the entire lockup. This will provide proper spacing for its character ascenders. Below is the minimum amount of clearance, but more is preferred. </a:t>
            </a:r>
          </a:p>
        </p:txBody>
      </p:sp>
      <p:pic>
        <p:nvPicPr>
          <p:cNvPr id="8" name="Picture 7" descr="Graphical user interface, application&#10;&#10;Description automatically generated">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563796"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Logo: Incorrect Usage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LOGO:  INCORRECT USAGE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Please use the logos as they are provided in these guidelines. Don’t alter the logo.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Skew</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skew or scale disproportionately</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Change colors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en-US" sz="1600" dirty="0">
                <a:latin typeface="Century Gothic" panose="020B0502020202020204" pitchFamily="34" charset="0"/>
              </a:rPr>
              <a:t>Don’t change the colors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Recreate</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en-US" sz="1600" dirty="0">
                <a:latin typeface="Century Gothic" panose="020B0502020202020204" pitchFamily="34" charset="0"/>
              </a:rPr>
              <a:t>Don’t make alterations, additions, or substitutions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Add effects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add drop shadows, strokes, or bevels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Alter orientation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change the orientation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Use busy backgrounds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en-US" sz="1600" dirty="0">
                <a:latin typeface="Century Gothic" panose="020B0502020202020204" pitchFamily="34" charset="0"/>
              </a:rPr>
              <a:t>Don’t place on complicated backgrounds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79169" y="4274262"/>
            <a:ext cx="2996291" cy="804672"/>
          </a:xfrm>
          <a:prstGeom prst="rect">
            <a:avLst/>
          </a:prstGeom>
        </p:spPr>
      </p:pic>
      <p:pic>
        <p:nvPicPr>
          <p:cNvPr id="35" name="Picture 34" descr="Icon&#10;&#10;Description automatically generated">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on&#10;&#10;Description automatically generated">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on&#10;&#10;Description automatically generated">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on&#10;&#10;Description automatically generated">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on&#10;&#10;Description automatically generated">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on&#10;&#10;Description automatically generated">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606530"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4. </a:t>
            </a:r>
            <a:r>
              <a:rPr lang="en-US" sz="2800" dirty="0">
                <a:solidFill>
                  <a:schemeClr val="tx1">
                    <a:lumMod val="65000"/>
                    <a:lumOff val="35000"/>
                  </a:schemeClr>
                </a:solidFill>
                <a:latin typeface="Century Gothic" panose="020B0502020202020204" pitchFamily="34" charset="0"/>
              </a:rPr>
              <a:t>Colors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COLORS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88145" y="3821794"/>
            <a:ext cx="1782860" cy="400110"/>
          </a:xfrm>
          <a:prstGeom prst="rect">
            <a:avLst/>
          </a:prstGeom>
          <a:noFill/>
        </p:spPr>
        <p:txBody>
          <a:bodyPr wrap="none" rtlCol="0">
            <a:spAutoFit/>
          </a:bodyPr>
          <a:lstStyle/>
          <a:p>
            <a:pPr algn="ctr"/>
            <a:r>
              <a:rPr lang="en-US" sz="2000" dirty="0">
                <a:latin typeface="Century Gothic" panose="020B0502020202020204" pitchFamily="34" charset="0"/>
              </a:rPr>
              <a:t>Aqua Breeze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en-US" sz="2000" dirty="0">
                <a:latin typeface="Century Gothic" panose="020B0502020202020204" pitchFamily="34" charset="0"/>
              </a:rPr>
              <a:t>Golden Sun</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211373" y="3821794"/>
            <a:ext cx="2081019" cy="400110"/>
          </a:xfrm>
          <a:prstGeom prst="rect">
            <a:avLst/>
          </a:prstGeom>
          <a:noFill/>
        </p:spPr>
        <p:txBody>
          <a:bodyPr wrap="none" rtlCol="0">
            <a:spAutoFit/>
          </a:bodyPr>
          <a:lstStyle/>
          <a:p>
            <a:pPr algn="ctr"/>
            <a:r>
              <a:rPr lang="en-US" sz="2000" dirty="0">
                <a:latin typeface="Century Gothic" panose="020B0502020202020204" pitchFamily="34" charset="0"/>
              </a:rPr>
              <a:t>Summer Peach</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8920567" y="3821794"/>
            <a:ext cx="2127505" cy="400110"/>
          </a:xfrm>
          <a:prstGeom prst="rect">
            <a:avLst/>
          </a:prstGeom>
          <a:noFill/>
        </p:spPr>
        <p:txBody>
          <a:bodyPr wrap="none" rtlCol="0">
            <a:spAutoFit/>
          </a:bodyPr>
          <a:lstStyle/>
          <a:p>
            <a:pPr algn="ctr"/>
            <a:r>
              <a:rPr lang="en-US" sz="2000" dirty="0">
                <a:latin typeface="Century Gothic" panose="020B0502020202020204" pitchFamily="34" charset="0"/>
              </a:rPr>
              <a:t>Vibrant Orange</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77D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F8A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FD6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Guidelines-Presentation-Template_PowerPoint" id="{58A20A76-F2B4-7145-9360-B4E46B3EFA7F}" vid="{1F6EDB11-E445-7D45-839A-0D28A1F802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IC-Brand-Guidelines-Presentation-Template_PowerPoint</Template>
  <TotalTime>0</TotalTime>
  <Words>710</Words>
  <Application>Microsoft Office PowerPoint</Application>
  <PresentationFormat>Widescreen</PresentationFormat>
  <Paragraphs>231</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Alexandra Ragazhinskaya</dc:creator>
  <cp:keywords/>
  <dc:description/>
  <cp:lastModifiedBy>Alexandra Ragazhinskaya</cp:lastModifiedBy>
  <cp:revision>1</cp:revision>
  <dcterms:created xsi:type="dcterms:W3CDTF">2021-10-22T16:43:38Z</dcterms:created>
  <dcterms:modified xsi:type="dcterms:W3CDTF">2021-10-22T16:44:30Z</dcterms:modified>
  <cp:category/>
</cp:coreProperties>
</file>