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sldIdLst>
    <p:sldId id="258" r:id="rId2"/>
    <p:sldId id="282" r:id="rId3"/>
    <p:sldId id="309" r:id="rId4"/>
    <p:sldId id="320" r:id="rId5"/>
    <p:sldId id="314" r:id="rId6"/>
    <p:sldId id="315" r:id="rId7"/>
    <p:sldId id="316" r:id="rId8"/>
    <p:sldId id="311" r:id="rId9"/>
    <p:sldId id="317" r:id="rId10"/>
    <p:sldId id="318" r:id="rId11"/>
    <p:sldId id="298" r:id="rId12"/>
    <p:sldId id="267" r:id="rId13"/>
    <p:sldId id="319" r:id="rId14"/>
    <p:sldId id="29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AF6"/>
    <a:srgbClr val="5B7191"/>
    <a:srgbClr val="CDD5DD"/>
    <a:srgbClr val="74859B"/>
    <a:srgbClr val="C4D2E7"/>
    <a:srgbClr val="F0A622"/>
    <a:srgbClr val="5E913E"/>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86447"/>
  </p:normalViewPr>
  <p:slideViewPr>
    <p:cSldViewPr snapToGrid="0" snapToObjects="1">
      <p:cViewPr varScale="1">
        <p:scale>
          <a:sx n="156" d="100"/>
          <a:sy n="156" d="100"/>
        </p:scale>
        <p:origin x="312" y="76"/>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13" Type="http://schemas.openxmlformats.org/officeDocument/2006/relationships/slide" Target="slides/slide13.xml"/><Relationship Id="rId3" Type="http://schemas.openxmlformats.org/officeDocument/2006/relationships/slide" Target="slides/slide3.xml"/><Relationship Id="rId7" Type="http://schemas.openxmlformats.org/officeDocument/2006/relationships/slide" Target="slides/slide7.xml"/><Relationship Id="rId12" Type="http://schemas.openxmlformats.org/officeDocument/2006/relationships/slide" Target="slides/slide12.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 Id="rId14"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10/16/2019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4263118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8930196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38789752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38189956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14</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932270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15602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644734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085026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5486841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005795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10/16/2019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2VOeB3W"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BUSINESS CONTINUITY PLAN</a:t>
            </a:r>
          </a:p>
        </p:txBody>
      </p:sp>
      <p:sp>
        <p:nvSpPr>
          <p:cNvPr id="11" name="TextBox 10">
            <a:extLst>
              <a:ext uri="{FF2B5EF4-FFF2-40B4-BE49-F238E27FC236}">
                <a16:creationId xmlns:a16="http://schemas.microsoft.com/office/drawing/2014/main" id="{D25B69A5-3B0C-C540-8CC8-9794435EA004}"/>
              </a:ext>
            </a:extLst>
          </p:cNvPr>
          <p:cNvSpPr txBox="1"/>
          <p:nvPr/>
        </p:nvSpPr>
        <p:spPr>
          <a:xfrm>
            <a:off x="552992" y="1413814"/>
            <a:ext cx="11221474" cy="1046440"/>
          </a:xfrm>
          <a:prstGeom prst="rect">
            <a:avLst/>
          </a:prstGeom>
          <a:noFill/>
        </p:spPr>
        <p:txBody>
          <a:bodyPr wrap="square" rtlCol="0">
            <a:spAutoFit/>
          </a:bodyPr>
          <a:lstStyle/>
          <a:p>
            <a:r>
              <a:rPr lang="en-US" sz="6200" dirty="0">
                <a:latin typeface="Century Gothic" panose="020B0502020202020204" pitchFamily="34" charset="0"/>
              </a:rPr>
              <a:t>BUSINESS CONTINUITY PLAN</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977839"/>
            <a:ext cx="7854449" cy="2862322"/>
          </a:xfrm>
          <a:prstGeom prst="rect">
            <a:avLst/>
          </a:prstGeom>
          <a:noFill/>
        </p:spPr>
        <p:txBody>
          <a:bodyPr wrap="square" rtlCol="0">
            <a:spAutoFit/>
          </a:bodyPr>
          <a:lstStyle/>
          <a:p>
            <a:r>
              <a:rPr lang="en-US" sz="2000" dirty="0">
                <a:latin typeface="Century Gothic" panose="020B0502020202020204" pitchFamily="34" charset="0"/>
              </a:rPr>
              <a:t>COMPANY NAME</a:t>
            </a:r>
          </a:p>
          <a:p>
            <a:r>
              <a:rPr lang="en-US" sz="2000" dirty="0">
                <a:latin typeface="Century Gothic" panose="020B0502020202020204" pitchFamily="34" charset="0"/>
              </a:rPr>
              <a:t>Street Address</a:t>
            </a:r>
          </a:p>
          <a:p>
            <a:r>
              <a:rPr lang="en-US" sz="2000" dirty="0">
                <a:latin typeface="Century Gothic" panose="020B0502020202020204" pitchFamily="34" charset="0"/>
              </a:rPr>
              <a:t>City, State and Zip</a:t>
            </a:r>
          </a:p>
          <a:p>
            <a:endParaRPr lang="en-US" sz="2000" dirty="0">
              <a:latin typeface="Century Gothic" panose="020B0502020202020204" pitchFamily="34" charset="0"/>
            </a:endParaRPr>
          </a:p>
          <a:p>
            <a:r>
              <a:rPr lang="en-US" sz="2000" dirty="0" err="1">
                <a:latin typeface="Century Gothic" panose="020B0502020202020204" pitchFamily="34" charset="0"/>
              </a:rPr>
              <a:t>webaddress.com</a:t>
            </a:r>
            <a:endParaRPr lang="en-US" sz="2000" dirty="0">
              <a:latin typeface="Century Gothic" panose="020B0502020202020204" pitchFamily="34" charset="0"/>
            </a:endParaRPr>
          </a:p>
          <a:p>
            <a:endParaRPr lang="en-US" sz="2000" dirty="0">
              <a:latin typeface="Century Gothic" panose="020B0502020202020204" pitchFamily="34" charset="0"/>
            </a:endParaRPr>
          </a:p>
          <a:p>
            <a:r>
              <a:rPr lang="en-US" sz="2000" dirty="0">
                <a:latin typeface="Century Gothic" panose="020B0502020202020204" pitchFamily="34" charset="0"/>
              </a:rPr>
              <a:t>VERSION 0.0.0</a:t>
            </a:r>
          </a:p>
          <a:p>
            <a:endParaRPr lang="en-US" sz="2000" dirty="0">
              <a:latin typeface="Century Gothic" panose="020B0502020202020204" pitchFamily="34" charset="0"/>
            </a:endParaRPr>
          </a:p>
          <a:p>
            <a:r>
              <a:rPr lang="en-US" sz="2000" dirty="0">
                <a:latin typeface="Century Gothic" panose="020B0502020202020204" pitchFamily="34" charset="0"/>
              </a:rPr>
              <a:t>00/00/0000</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2569314"/>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880374"/>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pic>
        <p:nvPicPr>
          <p:cNvPr id="4" name="Рисунок 3">
            <a:hlinkClick r:id="rId3"/>
            <a:extLst>
              <a:ext uri="{FF2B5EF4-FFF2-40B4-BE49-F238E27FC236}">
                <a16:creationId xmlns:a16="http://schemas.microsoft.com/office/drawing/2014/main" id="{A5C6980B-A2FD-4938-AF05-464A458A4F60}"/>
              </a:ext>
            </a:extLst>
          </p:cNvPr>
          <p:cNvPicPr>
            <a:picLocks noChangeAspect="1"/>
          </p:cNvPicPr>
          <p:nvPr/>
        </p:nvPicPr>
        <p:blipFill>
          <a:blip r:embed="rId4"/>
          <a:stretch>
            <a:fillRect/>
          </a:stretch>
        </p:blipFill>
        <p:spPr>
          <a:xfrm>
            <a:off x="8167626" y="344000"/>
            <a:ext cx="3114798" cy="432780"/>
          </a:xfrm>
          <a:prstGeom prst="rect">
            <a:avLst/>
          </a:prstGeom>
        </p:spPr>
      </p:pic>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1D5270F0-3FE0-9045-A861-1E7D1F6DA3B2}"/>
              </a:ext>
            </a:extLst>
          </p:cNvPr>
          <p:cNvGraphicFramePr>
            <a:graphicFrameLocks noGrp="1"/>
          </p:cNvGraphicFramePr>
          <p:nvPr>
            <p:extLst>
              <p:ext uri="{D42A27DB-BD31-4B8C-83A1-F6EECF244321}">
                <p14:modId xmlns:p14="http://schemas.microsoft.com/office/powerpoint/2010/main" val="2715527828"/>
              </p:ext>
            </p:extLst>
          </p:nvPr>
        </p:nvGraphicFramePr>
        <p:xfrm>
          <a:off x="546234" y="1215189"/>
          <a:ext cx="11036166" cy="4427621"/>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1036166">
                  <a:extLst>
                    <a:ext uri="{9D8B030D-6E8A-4147-A177-3AD203B41FA5}">
                      <a16:colId xmlns:a16="http://schemas.microsoft.com/office/drawing/2014/main" val="185754983"/>
                    </a:ext>
                  </a:extLst>
                </a:gridCol>
              </a:tblGrid>
              <a:tr h="4427621">
                <a:tc>
                  <a:txBody>
                    <a:bodyPr/>
                    <a:lstStyle/>
                    <a:p>
                      <a:pPr algn="l" fontAlgn="ctr"/>
                      <a:endParaRPr lang="en-US" sz="2400" b="0" i="0" u="none" strike="noStrike" dirty="0">
                        <a:solidFill>
                          <a:schemeClr val="tx1"/>
                        </a:solidFill>
                        <a:effectLst/>
                        <a:latin typeface="Century Gothic" panose="020B0502020202020204" pitchFamily="34" charset="0"/>
                      </a:endParaRPr>
                    </a:p>
                  </a:txBody>
                  <a:tcPr marL="45720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7. RESTORATION PLAN</a:t>
            </a:r>
          </a:p>
        </p:txBody>
      </p:sp>
      <p:sp>
        <p:nvSpPr>
          <p:cNvPr id="4" name="TextBox 3">
            <a:extLst>
              <a:ext uri="{FF2B5EF4-FFF2-40B4-BE49-F238E27FC236}">
                <a16:creationId xmlns:a16="http://schemas.microsoft.com/office/drawing/2014/main" id="{FF9A8A93-1A2F-3A45-8CB4-43CDD520FA38}"/>
              </a:ext>
            </a:extLst>
          </p:cNvPr>
          <p:cNvSpPr txBox="1"/>
          <p:nvPr/>
        </p:nvSpPr>
        <p:spPr>
          <a:xfrm>
            <a:off x="546234" y="240632"/>
            <a:ext cx="11004082" cy="830997"/>
          </a:xfrm>
          <a:prstGeom prst="rect">
            <a:avLst/>
          </a:prstGeom>
          <a:noFill/>
        </p:spPr>
        <p:txBody>
          <a:bodyPr wrap="square" rtlCol="0">
            <a:spAutoFit/>
          </a:bodyPr>
          <a:lstStyle/>
          <a:p>
            <a:r>
              <a:rPr lang="en-US" sz="1600" dirty="0">
                <a:latin typeface="Century Gothic" panose="020B0502020202020204" pitchFamily="34" charset="0"/>
              </a:rPr>
              <a:t>Disaster recovery/It teams maintain, control, and periodically check on all the records that are vital to the continuation of business operations and that would be affected by facility disruptions or disasters. The teams periodically back up and store the most critical files at an offsite location.</a:t>
            </a:r>
          </a:p>
        </p:txBody>
      </p:sp>
    </p:spTree>
    <p:extLst>
      <p:ext uri="{BB962C8B-B14F-4D97-AF65-F5344CB8AC3E}">
        <p14:creationId xmlns:p14="http://schemas.microsoft.com/office/powerpoint/2010/main" val="3233028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44B5A14A-994D-2E45-8BDA-35C939E37A7A}"/>
              </a:ext>
            </a:extLst>
          </p:cNvPr>
          <p:cNvGraphicFramePr>
            <a:graphicFrameLocks noGrp="1"/>
          </p:cNvGraphicFramePr>
          <p:nvPr>
            <p:extLst>
              <p:ext uri="{D42A27DB-BD31-4B8C-83A1-F6EECF244321}">
                <p14:modId xmlns:p14="http://schemas.microsoft.com/office/powerpoint/2010/main" val="3447053821"/>
              </p:ext>
            </p:extLst>
          </p:nvPr>
        </p:nvGraphicFramePr>
        <p:xfrm>
          <a:off x="546232" y="1214736"/>
          <a:ext cx="11004083" cy="4468196"/>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3929515">
                  <a:extLst>
                    <a:ext uri="{9D8B030D-6E8A-4147-A177-3AD203B41FA5}">
                      <a16:colId xmlns:a16="http://schemas.microsoft.com/office/drawing/2014/main" val="2448353432"/>
                    </a:ext>
                  </a:extLst>
                </a:gridCol>
                <a:gridCol w="7074568">
                  <a:extLst>
                    <a:ext uri="{9D8B030D-6E8A-4147-A177-3AD203B41FA5}">
                      <a16:colId xmlns:a16="http://schemas.microsoft.com/office/drawing/2014/main" val="185754983"/>
                    </a:ext>
                  </a:extLst>
                </a:gridCol>
              </a:tblGrid>
              <a:tr h="1117049">
                <a:tc>
                  <a:txBody>
                    <a:bodyPr/>
                    <a:lstStyle/>
                    <a:p>
                      <a:pPr algn="l" fontAlgn="b"/>
                      <a:r>
                        <a:rPr lang="en-US" sz="1600" b="1" u="none" strike="noStrike" dirty="0">
                          <a:solidFill>
                            <a:schemeClr val="bg1"/>
                          </a:solidFill>
                          <a:effectLst/>
                          <a:latin typeface="Century Gothic" panose="020B0502020202020204" pitchFamily="34" charset="0"/>
                        </a:rPr>
                        <a:t>A. TEAM ROLES</a:t>
                      </a:r>
                      <a:endParaRPr lang="en-US" sz="1600" b="1"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l" fontAlgn="ctr"/>
                      <a:r>
                        <a:rPr lang="en-US" sz="1600" b="0" i="0" u="none" strike="noStrike" dirty="0">
                          <a:solidFill>
                            <a:schemeClr val="tx2">
                              <a:lumMod val="50000"/>
                            </a:schemeClr>
                          </a:solidFill>
                          <a:effectLst/>
                          <a:latin typeface="Century Gothic" panose="020B0502020202020204" pitchFamily="34" charset="0"/>
                        </a:rPr>
                        <a:t>Team Leader, Backup Team Leader, Team Member</a:t>
                      </a: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r h="1117049">
                <a:tc>
                  <a:txBody>
                    <a:bodyPr/>
                    <a:lstStyle/>
                    <a:p>
                      <a:pPr algn="l" fontAlgn="b"/>
                      <a:r>
                        <a:rPr lang="en-US" sz="1600" b="1" i="0" u="none" strike="noStrike" dirty="0">
                          <a:solidFill>
                            <a:schemeClr val="bg1"/>
                          </a:solidFill>
                          <a:effectLst/>
                          <a:latin typeface="Century Gothic" panose="020B0502020202020204" pitchFamily="34" charset="0"/>
                        </a:rPr>
                        <a:t>B. TEAM CONTACTS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algn="l" fontAlgn="ctr"/>
                      <a:r>
                        <a:rPr lang="en-US" sz="1600" b="0" i="0" u="none" strike="noStrike" dirty="0">
                          <a:solidFill>
                            <a:schemeClr val="tx2">
                              <a:lumMod val="50000"/>
                            </a:schemeClr>
                          </a:solidFill>
                          <a:effectLst/>
                          <a:latin typeface="Century Gothic" panose="020B0502020202020204" pitchFamily="34" charset="0"/>
                        </a:rPr>
                        <a:t>Stored in the Contact List Appendix</a:t>
                      </a: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37250388"/>
                  </a:ext>
                </a:extLst>
              </a:tr>
              <a:tr h="1117049">
                <a:tc>
                  <a:txBody>
                    <a:bodyPr/>
                    <a:lstStyle/>
                    <a:p>
                      <a:pPr algn="l" fontAlgn="b"/>
                      <a:r>
                        <a:rPr lang="en-US" sz="1600" b="1" i="0" u="none" strike="noStrike" dirty="0">
                          <a:solidFill>
                            <a:schemeClr val="bg1"/>
                          </a:solidFill>
                          <a:effectLst/>
                          <a:latin typeface="Century Gothic" panose="020B0502020202020204" pitchFamily="34" charset="0"/>
                        </a:rPr>
                        <a:t>C. TEAM RESPONSIBILITIES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algn="l" fontAlgn="ctr"/>
                      <a:r>
                        <a:rPr lang="en-US" sz="1600" b="0" i="0" u="none" strike="noStrike" dirty="0">
                          <a:solidFill>
                            <a:schemeClr val="tx2">
                              <a:lumMod val="50000"/>
                            </a:schemeClr>
                          </a:solidFill>
                          <a:effectLst/>
                          <a:latin typeface="Century Gothic" panose="020B0502020202020204" pitchFamily="34" charset="0"/>
                        </a:rPr>
                        <a:t>Incident Commander, HR/PR Officer, Information Technology, Finance/Admin, Legal/Contacts</a:t>
                      </a: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30761641"/>
                  </a:ext>
                </a:extLst>
              </a:tr>
              <a:tr h="1117049">
                <a:tc>
                  <a:txBody>
                    <a:bodyPr/>
                    <a:lstStyle/>
                    <a:p>
                      <a:pPr algn="l" fontAlgn="b"/>
                      <a:r>
                        <a:rPr lang="en-US" sz="1600" b="1" i="0" u="none" strike="noStrike" dirty="0">
                          <a:solidFill>
                            <a:schemeClr val="bg1"/>
                          </a:solidFill>
                          <a:effectLst/>
                          <a:latin typeface="Century Gothic" panose="020B0502020202020204" pitchFamily="34" charset="0"/>
                        </a:rPr>
                        <a:t>D. DEPARTMENTAL RECOVERY TEAMS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l" fontAlgn="ctr"/>
                      <a:r>
                        <a:rPr lang="en-US" sz="1600" b="0" i="0" u="none" strike="noStrike" dirty="0">
                          <a:solidFill>
                            <a:schemeClr val="tx2">
                              <a:lumMod val="50000"/>
                            </a:schemeClr>
                          </a:solidFill>
                          <a:effectLst/>
                          <a:latin typeface="Century Gothic" panose="020B0502020202020204" pitchFamily="34" charset="0"/>
                        </a:rPr>
                        <a:t>Business Continuity Coordinator, EOC Communications Team, EOC Human Resources Team, EOC Administration Team, Emergency Response Team, Information Technology Recovery Team</a:t>
                      </a: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07520451"/>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8. RECOVERY TEAMS</a:t>
            </a:r>
          </a:p>
        </p:txBody>
      </p:sp>
      <p:sp>
        <p:nvSpPr>
          <p:cNvPr id="9" name="TextBox 8">
            <a:extLst>
              <a:ext uri="{FF2B5EF4-FFF2-40B4-BE49-F238E27FC236}">
                <a16:creationId xmlns:a16="http://schemas.microsoft.com/office/drawing/2014/main" id="{229CDB34-0C3A-C543-823E-F1A249A8AF6C}"/>
              </a:ext>
            </a:extLst>
          </p:cNvPr>
          <p:cNvSpPr txBox="1"/>
          <p:nvPr/>
        </p:nvSpPr>
        <p:spPr>
          <a:xfrm>
            <a:off x="546234" y="240632"/>
            <a:ext cx="11004082" cy="830997"/>
          </a:xfrm>
          <a:prstGeom prst="rect">
            <a:avLst/>
          </a:prstGeom>
          <a:noFill/>
        </p:spPr>
        <p:txBody>
          <a:bodyPr wrap="square" rtlCol="0">
            <a:spAutoFit/>
          </a:bodyPr>
          <a:lstStyle/>
          <a:p>
            <a:r>
              <a:rPr lang="en-US" sz="1600" dirty="0">
                <a:latin typeface="Century Gothic" panose="020B0502020202020204" pitchFamily="34" charset="0"/>
              </a:rPr>
              <a:t>The company establishes recovery teams and divides the participants into appropriate groups based on job role and title. The organization designates a team leader for each team. It assigns a specific role or duty to each remaining member of the team.</a:t>
            </a:r>
          </a:p>
        </p:txBody>
      </p:sp>
    </p:spTree>
    <p:extLst>
      <p:ext uri="{BB962C8B-B14F-4D97-AF65-F5344CB8AC3E}">
        <p14:creationId xmlns:p14="http://schemas.microsoft.com/office/powerpoint/2010/main" val="3945395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C5DB2548-1866-254F-B96E-1FE384895C99}"/>
              </a:ext>
            </a:extLst>
          </p:cNvPr>
          <p:cNvGraphicFramePr>
            <a:graphicFrameLocks noGrp="1"/>
          </p:cNvGraphicFramePr>
          <p:nvPr>
            <p:extLst>
              <p:ext uri="{D42A27DB-BD31-4B8C-83A1-F6EECF244321}">
                <p14:modId xmlns:p14="http://schemas.microsoft.com/office/powerpoint/2010/main" val="2303028322"/>
              </p:ext>
            </p:extLst>
          </p:nvPr>
        </p:nvGraphicFramePr>
        <p:xfrm>
          <a:off x="368968" y="1214738"/>
          <a:ext cx="11502190" cy="4903049"/>
        </p:xfrm>
        <a:graphic>
          <a:graphicData uri="http://schemas.openxmlformats.org/drawingml/2006/table">
            <a:tbl>
              <a:tblPr firstRow="1" firstCol="1" bandRow="1">
                <a:effectLst>
                  <a:reflection blurRad="6350" stA="50000" endA="300" endPos="55000" dir="5400000" sy="-100000" algn="bl" rotWithShape="0"/>
                </a:effectLst>
                <a:tableStyleId>{5C22544A-7EE6-4342-B048-85BDC9FD1C3A}</a:tableStyleId>
              </a:tblPr>
              <a:tblGrid>
                <a:gridCol w="11502190">
                  <a:extLst>
                    <a:ext uri="{9D8B030D-6E8A-4147-A177-3AD203B41FA5}">
                      <a16:colId xmlns:a16="http://schemas.microsoft.com/office/drawing/2014/main" val="3503263246"/>
                    </a:ext>
                  </a:extLst>
                </a:gridCol>
              </a:tblGrid>
              <a:tr h="5139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latin typeface="Century Gothic" panose="020B0502020202020204" pitchFamily="34" charset="0"/>
                          <a:ea typeface="Calibri" panose="020F0502020204030204" pitchFamily="34" charset="0"/>
                          <a:cs typeface="Times New Roman" panose="02020603050405020304" pitchFamily="18" charset="0"/>
                        </a:rPr>
                        <a:t>A. POTENTIAL RECOVERY PROCEDURE</a:t>
                      </a:r>
                    </a:p>
                  </a:txBody>
                  <a:tcPr marL="27432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729673668"/>
                  </a:ext>
                </a:extLst>
              </a:tr>
              <a:tr h="4389120">
                <a:tc>
                  <a:txBody>
                    <a:bodyPr/>
                    <a:lstStyle/>
                    <a:p>
                      <a:pPr marL="0" marR="0" algn="l">
                        <a:spcBef>
                          <a:spcPts val="0"/>
                        </a:spcBef>
                        <a:spcAft>
                          <a:spcPts val="0"/>
                        </a:spcAft>
                      </a:pP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74320" marR="137160" marT="274320" marB="13716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50980997"/>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9. RECOVERY PROCEDURES</a:t>
            </a:r>
          </a:p>
        </p:txBody>
      </p:sp>
      <p:sp>
        <p:nvSpPr>
          <p:cNvPr id="11" name="TextBox 10">
            <a:extLst>
              <a:ext uri="{FF2B5EF4-FFF2-40B4-BE49-F238E27FC236}">
                <a16:creationId xmlns:a16="http://schemas.microsoft.com/office/drawing/2014/main" id="{5E6E331E-8308-A54C-BC92-D80852BBCC3A}"/>
              </a:ext>
            </a:extLst>
          </p:cNvPr>
          <p:cNvSpPr txBox="1"/>
          <p:nvPr/>
        </p:nvSpPr>
        <p:spPr>
          <a:xfrm>
            <a:off x="546234" y="240632"/>
            <a:ext cx="11004082" cy="830997"/>
          </a:xfrm>
          <a:prstGeom prst="rect">
            <a:avLst/>
          </a:prstGeom>
          <a:noFill/>
        </p:spPr>
        <p:txBody>
          <a:bodyPr wrap="square" rtlCol="0">
            <a:spAutoFit/>
          </a:bodyPr>
          <a:lstStyle/>
          <a:p>
            <a:r>
              <a:rPr lang="en-US" sz="1600" dirty="0">
                <a:latin typeface="Century Gothic" panose="020B0502020202020204" pitchFamily="34" charset="0"/>
              </a:rPr>
              <a:t>The company details the specific activities or tasks needed to recover normal and critical business operations. It describes each strategy by enumerating the specific set of activities and tasks needed to recover appropriately.</a:t>
            </a:r>
          </a:p>
        </p:txBody>
      </p:sp>
      <p:sp>
        <p:nvSpPr>
          <p:cNvPr id="4" name="TextBox 3">
            <a:extLst>
              <a:ext uri="{FF2B5EF4-FFF2-40B4-BE49-F238E27FC236}">
                <a16:creationId xmlns:a16="http://schemas.microsoft.com/office/drawing/2014/main" id="{35CFA2B7-7225-4D43-83AE-3EF2A8468354}"/>
              </a:ext>
            </a:extLst>
          </p:cNvPr>
          <p:cNvSpPr txBox="1"/>
          <p:nvPr/>
        </p:nvSpPr>
        <p:spPr>
          <a:xfrm>
            <a:off x="730317" y="1696934"/>
            <a:ext cx="11092715" cy="4524315"/>
          </a:xfrm>
          <a:prstGeom prst="rect">
            <a:avLst/>
          </a:prstGeom>
          <a:noFill/>
        </p:spPr>
        <p:txBody>
          <a:bodyPr wrap="square" numCol="2" rtlCol="0">
            <a:spAutoFit/>
          </a:bodyPr>
          <a:lstStyle/>
          <a:p>
            <a:pPr>
              <a:lnSpc>
                <a:spcPct val="200000"/>
              </a:lnSpc>
            </a:pPr>
            <a:r>
              <a:rPr lang="en-US" dirty="0" err="1">
                <a:latin typeface="Century Gothic" panose="020B0502020202020204" pitchFamily="34" charset="0"/>
              </a:rPr>
              <a:t>i</a:t>
            </a:r>
            <a:r>
              <a:rPr lang="en-US" dirty="0">
                <a:latin typeface="Century Gothic" panose="020B0502020202020204" pitchFamily="34" charset="0"/>
              </a:rPr>
              <a:t>. Disaster Occurrence</a:t>
            </a:r>
          </a:p>
          <a:p>
            <a:pPr>
              <a:lnSpc>
                <a:spcPct val="200000"/>
              </a:lnSpc>
            </a:pPr>
            <a:r>
              <a:rPr lang="en-US" dirty="0">
                <a:latin typeface="Century Gothic" panose="020B0502020202020204" pitchFamily="34" charset="0"/>
              </a:rPr>
              <a:t>ii. Notification of Management</a:t>
            </a:r>
          </a:p>
          <a:p>
            <a:pPr>
              <a:lnSpc>
                <a:spcPct val="200000"/>
              </a:lnSpc>
            </a:pPr>
            <a:r>
              <a:rPr lang="en-US" dirty="0">
                <a:latin typeface="Century Gothic" panose="020B0502020202020204" pitchFamily="34" charset="0"/>
              </a:rPr>
              <a:t>iii. Preliminary Damage Assessment</a:t>
            </a:r>
          </a:p>
          <a:p>
            <a:pPr>
              <a:lnSpc>
                <a:spcPct val="200000"/>
              </a:lnSpc>
            </a:pPr>
            <a:r>
              <a:rPr lang="en-US" dirty="0">
                <a:latin typeface="Century Gothic" panose="020B0502020202020204" pitchFamily="34" charset="0"/>
              </a:rPr>
              <a:t>iv. Declaration of Disaster</a:t>
            </a:r>
          </a:p>
          <a:p>
            <a:pPr>
              <a:lnSpc>
                <a:spcPct val="200000"/>
              </a:lnSpc>
            </a:pPr>
            <a:r>
              <a:rPr lang="en-US" dirty="0">
                <a:latin typeface="Century Gothic" panose="020B0502020202020204" pitchFamily="34" charset="0"/>
              </a:rPr>
              <a:t>v. Plan Activation</a:t>
            </a:r>
          </a:p>
          <a:p>
            <a:pPr>
              <a:lnSpc>
                <a:spcPct val="200000"/>
              </a:lnSpc>
            </a:pPr>
            <a:r>
              <a:rPr lang="en-US" dirty="0">
                <a:latin typeface="Century Gothic" panose="020B0502020202020204" pitchFamily="34" charset="0"/>
              </a:rPr>
              <a:t>vi. Relocation to Alternate Site</a:t>
            </a:r>
          </a:p>
          <a:p>
            <a:pPr>
              <a:lnSpc>
                <a:spcPct val="200000"/>
              </a:lnSpc>
            </a:pPr>
            <a:r>
              <a:rPr lang="en-US" dirty="0">
                <a:latin typeface="Century Gothic" panose="020B0502020202020204" pitchFamily="34" charset="0"/>
              </a:rPr>
              <a:t>vii. Implementation of Temporary Procedure</a:t>
            </a:r>
          </a:p>
          <a:p>
            <a:pPr>
              <a:lnSpc>
                <a:spcPct val="200000"/>
              </a:lnSpc>
            </a:pPr>
            <a:r>
              <a:rPr lang="en-US" dirty="0">
                <a:latin typeface="Century Gothic" panose="020B0502020202020204" pitchFamily="34" charset="0"/>
              </a:rPr>
              <a:t>viii. Establishment of Communication</a:t>
            </a:r>
          </a:p>
          <a:p>
            <a:pPr>
              <a:lnSpc>
                <a:spcPct val="200000"/>
              </a:lnSpc>
            </a:pPr>
            <a:r>
              <a:rPr lang="en-US" dirty="0">
                <a:latin typeface="Century Gothic" panose="020B0502020202020204" pitchFamily="34" charset="0"/>
              </a:rPr>
              <a:t>ix. Restoration of Data Process and Communication with Backup Location</a:t>
            </a:r>
          </a:p>
          <a:p>
            <a:pPr>
              <a:lnSpc>
                <a:spcPct val="200000"/>
              </a:lnSpc>
            </a:pPr>
            <a:r>
              <a:rPr lang="en-US" dirty="0">
                <a:latin typeface="Century Gothic" panose="020B0502020202020204" pitchFamily="34" charset="0"/>
              </a:rPr>
              <a:t>x. Commencement of Alternate Site Operations</a:t>
            </a:r>
          </a:p>
          <a:p>
            <a:pPr>
              <a:lnSpc>
                <a:spcPct val="200000"/>
              </a:lnSpc>
            </a:pPr>
            <a:r>
              <a:rPr lang="en-US" dirty="0">
                <a:latin typeface="Century Gothic" panose="020B0502020202020204" pitchFamily="34" charset="0"/>
              </a:rPr>
              <a:t>xi. Management of Work </a:t>
            </a:r>
          </a:p>
          <a:p>
            <a:pPr>
              <a:lnSpc>
                <a:spcPct val="200000"/>
              </a:lnSpc>
            </a:pPr>
            <a:r>
              <a:rPr lang="en-US" dirty="0">
                <a:latin typeface="Century Gothic" panose="020B0502020202020204" pitchFamily="34" charset="0"/>
              </a:rPr>
              <a:t>xii. Transition Back to Primary Operations</a:t>
            </a:r>
          </a:p>
          <a:p>
            <a:pPr>
              <a:lnSpc>
                <a:spcPct val="200000"/>
              </a:lnSpc>
            </a:pPr>
            <a:r>
              <a:rPr lang="en-US" dirty="0">
                <a:latin typeface="Century Gothic" panose="020B0502020202020204" pitchFamily="34" charset="0"/>
              </a:rPr>
              <a:t>xiii. Cessation of Alternate Site Procedures</a:t>
            </a:r>
          </a:p>
          <a:p>
            <a:pPr>
              <a:lnSpc>
                <a:spcPct val="200000"/>
              </a:lnSpc>
            </a:pPr>
            <a:r>
              <a:rPr lang="en-US" dirty="0">
                <a:latin typeface="Century Gothic" panose="020B0502020202020204" pitchFamily="34" charset="0"/>
              </a:rPr>
              <a:t>xiv. Relocation of Resources Back to Primary Site</a:t>
            </a:r>
          </a:p>
        </p:txBody>
      </p:sp>
    </p:spTree>
    <p:extLst>
      <p:ext uri="{BB962C8B-B14F-4D97-AF65-F5344CB8AC3E}">
        <p14:creationId xmlns:p14="http://schemas.microsoft.com/office/powerpoint/2010/main" val="2905751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C5DB2548-1866-254F-B96E-1FE384895C99}"/>
              </a:ext>
            </a:extLst>
          </p:cNvPr>
          <p:cNvGraphicFramePr>
            <a:graphicFrameLocks noGrp="1"/>
          </p:cNvGraphicFramePr>
          <p:nvPr>
            <p:extLst>
              <p:ext uri="{D42A27DB-BD31-4B8C-83A1-F6EECF244321}">
                <p14:modId xmlns:p14="http://schemas.microsoft.com/office/powerpoint/2010/main" val="3398861777"/>
              </p:ext>
            </p:extLst>
          </p:nvPr>
        </p:nvGraphicFramePr>
        <p:xfrm>
          <a:off x="368968" y="722294"/>
          <a:ext cx="11502190" cy="5133074"/>
        </p:xfrm>
        <a:graphic>
          <a:graphicData uri="http://schemas.openxmlformats.org/drawingml/2006/table">
            <a:tbl>
              <a:tblPr firstRow="1" firstCol="1" bandRow="1">
                <a:effectLst>
                  <a:reflection blurRad="6350" stA="50000" endA="300" endPos="55000" dir="5400000" sy="-100000" algn="bl" rotWithShape="0"/>
                </a:effectLst>
                <a:tableStyleId>{5C22544A-7EE6-4342-B048-85BDC9FD1C3A}</a:tableStyleId>
              </a:tblPr>
              <a:tblGrid>
                <a:gridCol w="11502190">
                  <a:extLst>
                    <a:ext uri="{9D8B030D-6E8A-4147-A177-3AD203B41FA5}">
                      <a16:colId xmlns:a16="http://schemas.microsoft.com/office/drawing/2014/main" val="3503263246"/>
                    </a:ext>
                  </a:extLst>
                </a:gridCol>
              </a:tblGrid>
              <a:tr h="5133074">
                <a:tc>
                  <a:txBody>
                    <a:bodyPr/>
                    <a:lstStyle/>
                    <a:p>
                      <a:pPr marL="0" marR="0" algn="l">
                        <a:spcBef>
                          <a:spcPts val="0"/>
                        </a:spcBef>
                        <a:spcAft>
                          <a:spcPts val="0"/>
                        </a:spcAft>
                      </a:pP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74320" marR="137160" marT="274320" marB="13716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50980997"/>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10. APPENDICES</a:t>
            </a:r>
          </a:p>
        </p:txBody>
      </p:sp>
      <p:sp>
        <p:nvSpPr>
          <p:cNvPr id="11" name="TextBox 10">
            <a:extLst>
              <a:ext uri="{FF2B5EF4-FFF2-40B4-BE49-F238E27FC236}">
                <a16:creationId xmlns:a16="http://schemas.microsoft.com/office/drawing/2014/main" id="{5E6E331E-8308-A54C-BC92-D80852BBCC3A}"/>
              </a:ext>
            </a:extLst>
          </p:cNvPr>
          <p:cNvSpPr txBox="1"/>
          <p:nvPr/>
        </p:nvSpPr>
        <p:spPr>
          <a:xfrm>
            <a:off x="546234" y="240632"/>
            <a:ext cx="11004082" cy="338554"/>
          </a:xfrm>
          <a:prstGeom prst="rect">
            <a:avLst/>
          </a:prstGeom>
          <a:noFill/>
        </p:spPr>
        <p:txBody>
          <a:bodyPr wrap="square" rtlCol="0">
            <a:spAutoFit/>
          </a:bodyPr>
          <a:lstStyle/>
          <a:p>
            <a:r>
              <a:rPr lang="en-US" sz="1600" dirty="0">
                <a:latin typeface="Century Gothic" panose="020B0502020202020204" pitchFamily="34" charset="0"/>
              </a:rPr>
              <a:t>This section lists all the appendices needed to carry out a BCP. These appendices include the following:</a:t>
            </a:r>
          </a:p>
        </p:txBody>
      </p:sp>
      <p:sp>
        <p:nvSpPr>
          <p:cNvPr id="4" name="TextBox 3">
            <a:extLst>
              <a:ext uri="{FF2B5EF4-FFF2-40B4-BE49-F238E27FC236}">
                <a16:creationId xmlns:a16="http://schemas.microsoft.com/office/drawing/2014/main" id="{35CFA2B7-7225-4D43-83AE-3EF2A8468354}"/>
              </a:ext>
            </a:extLst>
          </p:cNvPr>
          <p:cNvSpPr txBox="1"/>
          <p:nvPr/>
        </p:nvSpPr>
        <p:spPr>
          <a:xfrm>
            <a:off x="601979" y="1002632"/>
            <a:ext cx="11221053" cy="3693319"/>
          </a:xfrm>
          <a:prstGeom prst="rect">
            <a:avLst/>
          </a:prstGeom>
          <a:noFill/>
        </p:spPr>
        <p:txBody>
          <a:bodyPr wrap="square" numCol="2" rtlCol="0">
            <a:spAutoFit/>
          </a:bodyPr>
          <a:lstStyle/>
          <a:p>
            <a:pPr>
              <a:lnSpc>
                <a:spcPct val="200000"/>
              </a:lnSpc>
            </a:pPr>
            <a:r>
              <a:rPr lang="en-US" dirty="0">
                <a:latin typeface="Century Gothic" panose="020B0502020202020204" pitchFamily="34" charset="0"/>
              </a:rPr>
              <a:t>A. EMPLOYEE CONTACT LIST</a:t>
            </a:r>
          </a:p>
          <a:p>
            <a:pPr>
              <a:lnSpc>
                <a:spcPct val="200000"/>
              </a:lnSpc>
            </a:pPr>
            <a:r>
              <a:rPr lang="en-US" dirty="0">
                <a:latin typeface="Century Gothic" panose="020B0502020202020204" pitchFamily="34" charset="0"/>
              </a:rPr>
              <a:t>B. RECOVERY PRIORITIES</a:t>
            </a:r>
          </a:p>
          <a:p>
            <a:pPr>
              <a:lnSpc>
                <a:spcPct val="200000"/>
              </a:lnSpc>
            </a:pPr>
            <a:r>
              <a:rPr lang="en-US" dirty="0">
                <a:latin typeface="Century Gothic" panose="020B0502020202020204" pitchFamily="34" charset="0"/>
              </a:rPr>
              <a:t>C. ALTERNATE SITE RESOURCES</a:t>
            </a:r>
          </a:p>
          <a:p>
            <a:pPr>
              <a:lnSpc>
                <a:spcPct val="200000"/>
              </a:lnSpc>
            </a:pPr>
            <a:r>
              <a:rPr lang="en-US" dirty="0">
                <a:latin typeface="Century Gothic" panose="020B0502020202020204" pitchFamily="34" charset="0"/>
              </a:rPr>
              <a:t>D. EMERGENCY OPERATIONS CENTER (EOC) </a:t>
            </a:r>
          </a:p>
          <a:p>
            <a:r>
              <a:rPr lang="en-US" dirty="0">
                <a:latin typeface="Century Gothic" panose="020B0502020202020204" pitchFamily="34" charset="0"/>
              </a:rPr>
              <a:t>     LOCATIONS</a:t>
            </a:r>
          </a:p>
          <a:p>
            <a:pPr>
              <a:lnSpc>
                <a:spcPct val="200000"/>
              </a:lnSpc>
            </a:pPr>
            <a:r>
              <a:rPr lang="en-US" dirty="0">
                <a:latin typeface="Century Gothic" panose="020B0502020202020204" pitchFamily="34" charset="0"/>
              </a:rPr>
              <a:t>E. VITAL RECORDS</a:t>
            </a:r>
          </a:p>
          <a:p>
            <a:pPr>
              <a:lnSpc>
                <a:spcPct val="200000"/>
              </a:lnSpc>
            </a:pPr>
            <a:r>
              <a:rPr lang="en-US" dirty="0">
                <a:latin typeface="Century Gothic" panose="020B0502020202020204" pitchFamily="34" charset="0"/>
              </a:rPr>
              <a:t>F. VENDOR LISTS</a:t>
            </a:r>
          </a:p>
          <a:p>
            <a:pPr>
              <a:lnSpc>
                <a:spcPct val="200000"/>
              </a:lnSpc>
            </a:pPr>
            <a:r>
              <a:rPr lang="en-US" dirty="0">
                <a:latin typeface="Century Gothic" panose="020B0502020202020204" pitchFamily="34" charset="0"/>
              </a:rPr>
              <a:t>G. IT SYSTEM REPORTS AND RESOURCES</a:t>
            </a:r>
          </a:p>
          <a:p>
            <a:pPr>
              <a:lnSpc>
                <a:spcPct val="200000"/>
              </a:lnSpc>
            </a:pPr>
            <a:r>
              <a:rPr lang="en-US" dirty="0">
                <a:latin typeface="Century Gothic" panose="020B0502020202020204" pitchFamily="34" charset="0"/>
              </a:rPr>
              <a:t>H. ALTERNATE SITE TRANSPORTATION </a:t>
            </a:r>
          </a:p>
          <a:p>
            <a:r>
              <a:rPr lang="en-US" dirty="0">
                <a:latin typeface="Century Gothic" panose="020B0502020202020204" pitchFamily="34" charset="0"/>
              </a:rPr>
              <a:t>     INFORMATION</a:t>
            </a:r>
          </a:p>
          <a:p>
            <a:pPr>
              <a:lnSpc>
                <a:spcPct val="200000"/>
              </a:lnSpc>
            </a:pPr>
            <a:r>
              <a:rPr lang="en-US" dirty="0">
                <a:latin typeface="Century Gothic" panose="020B0502020202020204" pitchFamily="34" charset="0"/>
              </a:rPr>
              <a:t>I. IMPACT AND RISK ASSESSMENTS</a:t>
            </a:r>
          </a:p>
          <a:p>
            <a:pPr>
              <a:lnSpc>
                <a:spcPct val="200000"/>
              </a:lnSpc>
            </a:pPr>
            <a:r>
              <a:rPr lang="en-US" dirty="0">
                <a:latin typeface="Century Gothic" panose="020B0502020202020204" pitchFamily="34" charset="0"/>
              </a:rPr>
              <a:t>J. BUSINESS IMPACT ANALYSIS</a:t>
            </a:r>
          </a:p>
          <a:p>
            <a:pPr>
              <a:lnSpc>
                <a:spcPct val="200000"/>
              </a:lnSpc>
            </a:pPr>
            <a:r>
              <a:rPr lang="en-US" dirty="0">
                <a:latin typeface="Century Gothic" panose="020B0502020202020204" pitchFamily="34" charset="0"/>
              </a:rPr>
              <a:t>K. RECOVERY TASK LISTS</a:t>
            </a:r>
          </a:p>
          <a:p>
            <a:pPr>
              <a:lnSpc>
                <a:spcPct val="200000"/>
              </a:lnSpc>
            </a:pPr>
            <a:r>
              <a:rPr lang="en-US" dirty="0">
                <a:latin typeface="Century Gothic" panose="020B0502020202020204" pitchFamily="34" charset="0"/>
              </a:rPr>
              <a:t>L. OFFICE RECOVERY PLAN</a:t>
            </a:r>
          </a:p>
        </p:txBody>
      </p:sp>
    </p:spTree>
    <p:extLst>
      <p:ext uri="{BB962C8B-B14F-4D97-AF65-F5344CB8AC3E}">
        <p14:creationId xmlns:p14="http://schemas.microsoft.com/office/powerpoint/2010/main" val="757387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82949040"/>
              </p:ext>
            </p:extLst>
          </p:nvPr>
        </p:nvGraphicFramePr>
        <p:xfrm>
          <a:off x="787790" y="1050352"/>
          <a:ext cx="10227213" cy="228369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28369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VERSION HISTORY</a:t>
            </a:r>
          </a:p>
        </p:txBody>
      </p:sp>
      <p:graphicFrame>
        <p:nvGraphicFramePr>
          <p:cNvPr id="15" name="Table 14">
            <a:extLst>
              <a:ext uri="{FF2B5EF4-FFF2-40B4-BE49-F238E27FC236}">
                <a16:creationId xmlns:a16="http://schemas.microsoft.com/office/drawing/2014/main" id="{F9999A82-FD5A-3A4E-80B2-C7FB2AAEF6F7}"/>
              </a:ext>
            </a:extLst>
          </p:cNvPr>
          <p:cNvGraphicFramePr>
            <a:graphicFrameLocks noGrp="1"/>
          </p:cNvGraphicFramePr>
          <p:nvPr>
            <p:extLst>
              <p:ext uri="{D42A27DB-BD31-4B8C-83A1-F6EECF244321}">
                <p14:modId xmlns:p14="http://schemas.microsoft.com/office/powerpoint/2010/main" val="3555053462"/>
              </p:ext>
            </p:extLst>
          </p:nvPr>
        </p:nvGraphicFramePr>
        <p:xfrm>
          <a:off x="405063" y="506970"/>
          <a:ext cx="11353799" cy="3744189"/>
        </p:xfrm>
        <a:graphic>
          <a:graphicData uri="http://schemas.openxmlformats.org/drawingml/2006/table">
            <a:tbl>
              <a:tblPr firstRow="1" firstCol="1" bandRow="1">
                <a:tableStyleId>{5C22544A-7EE6-4342-B048-85BDC9FD1C3A}</a:tableStyleId>
              </a:tblPr>
              <a:tblGrid>
                <a:gridCol w="1012759">
                  <a:extLst>
                    <a:ext uri="{9D8B030D-6E8A-4147-A177-3AD203B41FA5}">
                      <a16:colId xmlns:a16="http://schemas.microsoft.com/office/drawing/2014/main" val="166567411"/>
                    </a:ext>
                  </a:extLst>
                </a:gridCol>
                <a:gridCol w="2577312">
                  <a:extLst>
                    <a:ext uri="{9D8B030D-6E8A-4147-A177-3AD203B41FA5}">
                      <a16:colId xmlns:a16="http://schemas.microsoft.com/office/drawing/2014/main" val="758014479"/>
                    </a:ext>
                  </a:extLst>
                </a:gridCol>
                <a:gridCol w="1475994">
                  <a:extLst>
                    <a:ext uri="{9D8B030D-6E8A-4147-A177-3AD203B41FA5}">
                      <a16:colId xmlns:a16="http://schemas.microsoft.com/office/drawing/2014/main" val="3139782178"/>
                    </a:ext>
                  </a:extLst>
                </a:gridCol>
                <a:gridCol w="3783086">
                  <a:extLst>
                    <a:ext uri="{9D8B030D-6E8A-4147-A177-3AD203B41FA5}">
                      <a16:colId xmlns:a16="http://schemas.microsoft.com/office/drawing/2014/main" val="2012729981"/>
                    </a:ext>
                  </a:extLst>
                </a:gridCol>
                <a:gridCol w="2504648">
                  <a:extLst>
                    <a:ext uri="{9D8B030D-6E8A-4147-A177-3AD203B41FA5}">
                      <a16:colId xmlns:a16="http://schemas.microsoft.com/office/drawing/2014/main" val="2293952507"/>
                    </a:ext>
                  </a:extLst>
                </a:gridCol>
              </a:tblGrid>
              <a:tr h="416021">
                <a:tc gridSpan="5">
                  <a:txBody>
                    <a:bodyPr/>
                    <a:lstStyle/>
                    <a:p>
                      <a:pPr marL="0" marR="0" algn="l">
                        <a:spcBef>
                          <a:spcPts val="300"/>
                        </a:spcBef>
                        <a:spcAft>
                          <a:spcPts val="300"/>
                        </a:spcAft>
                      </a:pPr>
                      <a:r>
                        <a:rPr lang="en-US" sz="1400" dirty="0">
                          <a:effectLst/>
                          <a:latin typeface="Century Gothic" panose="020B0502020202020204" pitchFamily="34" charset="0"/>
                        </a:rPr>
                        <a:t>VERSION HISTORY</a:t>
                      </a:r>
                      <a:endParaRPr lang="en-US" sz="2400" b="1" dirty="0">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89266157"/>
                  </a:ext>
                </a:extLst>
              </a:tr>
              <a:tr h="416021">
                <a:tc>
                  <a:txBody>
                    <a:bodyPr/>
                    <a:lstStyle/>
                    <a:p>
                      <a:pPr marL="0" marR="0" algn="l">
                        <a:spcBef>
                          <a:spcPts val="300"/>
                        </a:spcBef>
                        <a:spcAft>
                          <a:spcPts val="300"/>
                        </a:spcAft>
                      </a:pPr>
                      <a:r>
                        <a:rPr lang="en-US" sz="1400" b="1">
                          <a:solidFill>
                            <a:schemeClr val="tx1"/>
                          </a:solidFill>
                          <a:effectLst/>
                          <a:latin typeface="Century Gothic" panose="020B0502020202020204" pitchFamily="34" charset="0"/>
                        </a:rPr>
                        <a:t>VERSION</a:t>
                      </a:r>
                      <a:endParaRPr lang="en-US" sz="2400" b="1">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spcBef>
                          <a:spcPts val="300"/>
                        </a:spcBef>
                        <a:spcAft>
                          <a:spcPts val="300"/>
                        </a:spcAft>
                      </a:pPr>
                      <a:r>
                        <a:rPr lang="en-US" sz="1400" b="1" dirty="0">
                          <a:solidFill>
                            <a:schemeClr val="tx1"/>
                          </a:solidFill>
                          <a:effectLst/>
                          <a:latin typeface="Century Gothic" panose="020B0502020202020204" pitchFamily="34" charset="0"/>
                        </a:rPr>
                        <a:t>APPROVED BY</a:t>
                      </a:r>
                      <a:endParaRPr lang="en-US" sz="2400" b="1" dirty="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spcBef>
                          <a:spcPts val="300"/>
                        </a:spcBef>
                        <a:spcAft>
                          <a:spcPts val="300"/>
                        </a:spcAft>
                      </a:pPr>
                      <a:r>
                        <a:rPr lang="en-US" sz="1400" b="1" dirty="0">
                          <a:solidFill>
                            <a:schemeClr val="tx1"/>
                          </a:solidFill>
                          <a:effectLst/>
                          <a:latin typeface="Century Gothic" panose="020B0502020202020204" pitchFamily="34" charset="0"/>
                        </a:rPr>
                        <a:t>REVISION DATE</a:t>
                      </a:r>
                      <a:endParaRPr lang="en-US" sz="2400" b="1" dirty="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spcBef>
                          <a:spcPts val="300"/>
                        </a:spcBef>
                        <a:spcAft>
                          <a:spcPts val="300"/>
                        </a:spcAft>
                      </a:pPr>
                      <a:r>
                        <a:rPr lang="en-US" sz="1400" b="1">
                          <a:solidFill>
                            <a:schemeClr val="tx1"/>
                          </a:solidFill>
                          <a:effectLst/>
                          <a:latin typeface="Century Gothic" panose="020B0502020202020204" pitchFamily="34" charset="0"/>
                        </a:rPr>
                        <a:t>DESCRIPTION OF CHANGE</a:t>
                      </a:r>
                      <a:endParaRPr lang="en-US" sz="2400" b="1">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spcBef>
                          <a:spcPts val="300"/>
                        </a:spcBef>
                        <a:spcAft>
                          <a:spcPts val="300"/>
                        </a:spcAft>
                      </a:pPr>
                      <a:r>
                        <a:rPr lang="en-US" sz="1400" b="1" dirty="0">
                          <a:solidFill>
                            <a:schemeClr val="tx1"/>
                          </a:solidFill>
                          <a:effectLst/>
                          <a:latin typeface="Century Gothic" panose="020B0502020202020204" pitchFamily="34" charset="0"/>
                        </a:rPr>
                        <a:t>AUTHOR</a:t>
                      </a:r>
                      <a:endParaRPr lang="en-US" sz="2400" b="1" dirty="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629097060"/>
                  </a:ext>
                </a:extLst>
              </a:tr>
              <a:tr h="416021">
                <a:tc>
                  <a:txBody>
                    <a:bodyPr/>
                    <a:lstStyle/>
                    <a:p>
                      <a:pPr marL="0" marR="0" algn="l">
                        <a:spcBef>
                          <a:spcPts val="300"/>
                        </a:spcBef>
                        <a:spcAft>
                          <a:spcPts val="300"/>
                        </a:spcAft>
                      </a:pPr>
                      <a:endParaRPr lang="en-US" sz="1800" b="0" dirty="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dirty="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dirty="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19043089"/>
                  </a:ext>
                </a:extLst>
              </a:tr>
              <a:tr h="416021">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dirty="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82363844"/>
                  </a:ext>
                </a:extLst>
              </a:tr>
              <a:tr h="416021">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dirty="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dirty="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3404358"/>
                  </a:ext>
                </a:extLst>
              </a:tr>
              <a:tr h="416021">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dirty="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dirty="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34021803"/>
                  </a:ext>
                </a:extLst>
              </a:tr>
              <a:tr h="416021">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dirty="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dirty="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19674101"/>
                  </a:ext>
                </a:extLst>
              </a:tr>
              <a:tr h="416021">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dirty="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1965387"/>
                  </a:ext>
                </a:extLst>
              </a:tr>
              <a:tr h="416021">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dirty="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spcBef>
                          <a:spcPts val="300"/>
                        </a:spcBef>
                        <a:spcAft>
                          <a:spcPts val="300"/>
                        </a:spcAft>
                      </a:pPr>
                      <a:endParaRPr lang="en-US" sz="1800" b="0" dirty="0">
                        <a:solidFill>
                          <a:schemeClr val="tx1"/>
                        </a:solidFill>
                        <a:effectLst/>
                        <a:latin typeface="Century Gothic" panose="020B0502020202020204" pitchFamily="34" charset="0"/>
                        <a:ea typeface="Times New Roman" panose="02020603050405020304" pitchFamily="18" charset="0"/>
                      </a:endParaRPr>
                    </a:p>
                  </a:txBody>
                  <a:tcPr marR="6855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59847898"/>
                  </a:ext>
                </a:extLst>
              </a:tr>
            </a:tbl>
          </a:graphicData>
        </a:graphic>
      </p:graphicFrame>
      <p:graphicFrame>
        <p:nvGraphicFramePr>
          <p:cNvPr id="17" name="Table 16">
            <a:extLst>
              <a:ext uri="{FF2B5EF4-FFF2-40B4-BE49-F238E27FC236}">
                <a16:creationId xmlns:a16="http://schemas.microsoft.com/office/drawing/2014/main" id="{A9455C73-1B3D-6F46-AEF0-1BBBE497B265}"/>
              </a:ext>
            </a:extLst>
          </p:cNvPr>
          <p:cNvGraphicFramePr>
            <a:graphicFrameLocks noGrp="1"/>
          </p:cNvGraphicFramePr>
          <p:nvPr>
            <p:extLst>
              <p:ext uri="{D42A27DB-BD31-4B8C-83A1-F6EECF244321}">
                <p14:modId xmlns:p14="http://schemas.microsoft.com/office/powerpoint/2010/main" val="766796727"/>
              </p:ext>
            </p:extLst>
          </p:nvPr>
        </p:nvGraphicFramePr>
        <p:xfrm>
          <a:off x="405063" y="4743885"/>
          <a:ext cx="11353799" cy="1159610"/>
        </p:xfrm>
        <a:graphic>
          <a:graphicData uri="http://schemas.openxmlformats.org/drawingml/2006/table">
            <a:tbl>
              <a:tblPr firstRow="1" firstCol="1" bandRow="1">
                <a:tableStyleId>{5C22544A-7EE6-4342-B048-85BDC9FD1C3A}</a:tableStyleId>
              </a:tblPr>
              <a:tblGrid>
                <a:gridCol w="1416954">
                  <a:extLst>
                    <a:ext uri="{9D8B030D-6E8A-4147-A177-3AD203B41FA5}">
                      <a16:colId xmlns:a16="http://schemas.microsoft.com/office/drawing/2014/main" val="332525248"/>
                    </a:ext>
                  </a:extLst>
                </a:gridCol>
                <a:gridCol w="2974572">
                  <a:extLst>
                    <a:ext uri="{9D8B030D-6E8A-4147-A177-3AD203B41FA5}">
                      <a16:colId xmlns:a16="http://schemas.microsoft.com/office/drawing/2014/main" val="2863594441"/>
                    </a:ext>
                  </a:extLst>
                </a:gridCol>
                <a:gridCol w="631394">
                  <a:extLst>
                    <a:ext uri="{9D8B030D-6E8A-4147-A177-3AD203B41FA5}">
                      <a16:colId xmlns:a16="http://schemas.microsoft.com/office/drawing/2014/main" val="2637052626"/>
                    </a:ext>
                  </a:extLst>
                </a:gridCol>
                <a:gridCol w="3789898">
                  <a:extLst>
                    <a:ext uri="{9D8B030D-6E8A-4147-A177-3AD203B41FA5}">
                      <a16:colId xmlns:a16="http://schemas.microsoft.com/office/drawing/2014/main" val="1119338906"/>
                    </a:ext>
                  </a:extLst>
                </a:gridCol>
                <a:gridCol w="758434">
                  <a:extLst>
                    <a:ext uri="{9D8B030D-6E8A-4147-A177-3AD203B41FA5}">
                      <a16:colId xmlns:a16="http://schemas.microsoft.com/office/drawing/2014/main" val="1533297771"/>
                    </a:ext>
                  </a:extLst>
                </a:gridCol>
                <a:gridCol w="1782547">
                  <a:extLst>
                    <a:ext uri="{9D8B030D-6E8A-4147-A177-3AD203B41FA5}">
                      <a16:colId xmlns:a16="http://schemas.microsoft.com/office/drawing/2014/main" val="2055991214"/>
                    </a:ext>
                  </a:extLst>
                </a:gridCol>
              </a:tblGrid>
              <a:tr h="579805">
                <a:tc>
                  <a:txBody>
                    <a:bodyPr/>
                    <a:lstStyle/>
                    <a:p>
                      <a:pPr marL="0" marR="0" algn="l">
                        <a:spcBef>
                          <a:spcPts val="0"/>
                        </a:spcBef>
                        <a:spcAft>
                          <a:spcPts val="0"/>
                        </a:spcAft>
                      </a:pPr>
                      <a:r>
                        <a:rPr lang="en-US" sz="1400" dirty="0">
                          <a:effectLst/>
                          <a:latin typeface="Century Gothic" panose="020B0502020202020204" pitchFamily="34" charset="0"/>
                        </a:rPr>
                        <a:t>PREPARED BY</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algn="l">
                        <a:spcBef>
                          <a:spcPts val="0"/>
                        </a:spcBef>
                        <a:spcAft>
                          <a:spcPts val="0"/>
                        </a:spcAft>
                      </a:pP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l">
                        <a:spcBef>
                          <a:spcPts val="0"/>
                        </a:spcBef>
                        <a:spcAft>
                          <a:spcPts val="0"/>
                        </a:spcAft>
                      </a:pPr>
                      <a:r>
                        <a:rPr lang="en-US" sz="1400" b="1" dirty="0">
                          <a:solidFill>
                            <a:schemeClr val="bg1"/>
                          </a:solidFill>
                          <a:effectLst/>
                          <a:latin typeface="Century Gothic" panose="020B0502020202020204" pitchFamily="34" charset="0"/>
                        </a:rPr>
                        <a:t>TITLE</a:t>
                      </a:r>
                      <a:endParaRPr lang="en-US" sz="14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algn="l">
                        <a:spcBef>
                          <a:spcPts val="0"/>
                        </a:spcBef>
                        <a:spcAft>
                          <a:spcPts val="0"/>
                        </a:spcAft>
                      </a:pP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l">
                        <a:spcBef>
                          <a:spcPts val="0"/>
                        </a:spcBef>
                        <a:spcAft>
                          <a:spcPts val="0"/>
                        </a:spcAft>
                      </a:pPr>
                      <a:r>
                        <a:rPr lang="en-US" sz="1400" b="1" dirty="0">
                          <a:solidFill>
                            <a:schemeClr val="bg1"/>
                          </a:solidFill>
                          <a:effectLst/>
                          <a:latin typeface="Century Gothic" panose="020B0502020202020204" pitchFamily="34" charset="0"/>
                        </a:rPr>
                        <a:t>DATE</a:t>
                      </a:r>
                      <a:endParaRPr lang="en-US" sz="14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algn="l">
                        <a:spcBef>
                          <a:spcPts val="0"/>
                        </a:spcBef>
                        <a:spcAft>
                          <a:spcPts val="0"/>
                        </a:spcAft>
                      </a:pP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31881248"/>
                  </a:ext>
                </a:extLst>
              </a:tr>
              <a:tr h="579805">
                <a:tc>
                  <a:txBody>
                    <a:bodyPr/>
                    <a:lstStyle/>
                    <a:p>
                      <a:pPr marL="0" marR="0" algn="l">
                        <a:spcBef>
                          <a:spcPts val="0"/>
                        </a:spcBef>
                        <a:spcAft>
                          <a:spcPts val="0"/>
                        </a:spcAft>
                      </a:pPr>
                      <a:r>
                        <a:rPr lang="en-US" sz="1400" dirty="0">
                          <a:effectLst/>
                          <a:latin typeface="Century Gothic" panose="020B0502020202020204" pitchFamily="34" charset="0"/>
                        </a:rPr>
                        <a:t>APPROVED BY</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algn="l">
                        <a:spcBef>
                          <a:spcPts val="0"/>
                        </a:spcBef>
                        <a:spcAft>
                          <a:spcPts val="0"/>
                        </a:spcAft>
                      </a:pP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l">
                        <a:spcBef>
                          <a:spcPts val="0"/>
                        </a:spcBef>
                        <a:spcAft>
                          <a:spcPts val="0"/>
                        </a:spcAft>
                      </a:pPr>
                      <a:r>
                        <a:rPr lang="en-US" sz="1400" b="1" dirty="0">
                          <a:solidFill>
                            <a:schemeClr val="bg1"/>
                          </a:solidFill>
                          <a:effectLst/>
                          <a:latin typeface="Century Gothic" panose="020B0502020202020204" pitchFamily="34" charset="0"/>
                        </a:rPr>
                        <a:t>TITLE</a:t>
                      </a:r>
                      <a:endParaRPr lang="en-US" sz="14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algn="l">
                        <a:spcBef>
                          <a:spcPts val="0"/>
                        </a:spcBef>
                        <a:spcAft>
                          <a:spcPts val="0"/>
                        </a:spcAft>
                      </a:pP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l">
                        <a:spcBef>
                          <a:spcPts val="0"/>
                        </a:spcBef>
                        <a:spcAft>
                          <a:spcPts val="0"/>
                        </a:spcAft>
                      </a:pPr>
                      <a:r>
                        <a:rPr lang="en-US" sz="1400" b="1" dirty="0">
                          <a:solidFill>
                            <a:schemeClr val="bg1"/>
                          </a:solidFill>
                          <a:effectLst/>
                          <a:latin typeface="Century Gothic" panose="020B0502020202020204" pitchFamily="34" charset="0"/>
                        </a:rPr>
                        <a:t>DATE</a:t>
                      </a:r>
                      <a:endParaRPr lang="en-US" sz="14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marL="0" marR="0" algn="l">
                        <a:spcBef>
                          <a:spcPts val="0"/>
                        </a:spcBef>
                        <a:spcAft>
                          <a:spcPts val="0"/>
                        </a:spcAft>
                      </a:pP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36940674"/>
                  </a:ext>
                </a:extLst>
              </a:tr>
            </a:tbl>
          </a:graphicData>
        </a:graphic>
      </p:graphicFrame>
    </p:spTree>
    <p:extLst>
      <p:ext uri="{BB962C8B-B14F-4D97-AF65-F5344CB8AC3E}">
        <p14:creationId xmlns:p14="http://schemas.microsoft.com/office/powerpoint/2010/main" val="3059960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FCBC44ED-2B4D-EB4F-B4F3-DA0B26C8836C}"/>
              </a:ext>
            </a:extLst>
          </p:cNvPr>
          <p:cNvGraphicFramePr>
            <a:graphicFrameLocks noGrp="1"/>
          </p:cNvGraphicFramePr>
          <p:nvPr>
            <p:extLst>
              <p:ext uri="{D42A27DB-BD31-4B8C-83A1-F6EECF244321}">
                <p14:modId xmlns:p14="http://schemas.microsoft.com/office/powerpoint/2010/main" val="573916385"/>
              </p:ext>
            </p:extLst>
          </p:nvPr>
        </p:nvGraphicFramePr>
        <p:xfrm>
          <a:off x="328246" y="228600"/>
          <a:ext cx="11578003" cy="554355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549811">
                  <a:extLst>
                    <a:ext uri="{9D8B030D-6E8A-4147-A177-3AD203B41FA5}">
                      <a16:colId xmlns:a16="http://schemas.microsoft.com/office/drawing/2014/main" val="2448353432"/>
                    </a:ext>
                  </a:extLst>
                </a:gridCol>
                <a:gridCol w="10028192">
                  <a:extLst>
                    <a:ext uri="{9D8B030D-6E8A-4147-A177-3AD203B41FA5}">
                      <a16:colId xmlns:a16="http://schemas.microsoft.com/office/drawing/2014/main" val="185754983"/>
                    </a:ext>
                  </a:extLst>
                </a:gridCol>
              </a:tblGrid>
              <a:tr h="5543550">
                <a:tc>
                  <a:txBody>
                    <a:bodyPr/>
                    <a:lstStyle/>
                    <a:p>
                      <a:pPr algn="l" fontAlgn="b"/>
                      <a:r>
                        <a:rPr lang="en-US" sz="1400" b="1" u="none" strike="noStrike" dirty="0">
                          <a:solidFill>
                            <a:schemeClr val="bg1"/>
                          </a:solidFill>
                          <a:effectLst/>
                          <a:latin typeface="Century Gothic" panose="020B0502020202020204" pitchFamily="34" charset="0"/>
                        </a:rPr>
                        <a:t>TABLE</a:t>
                      </a:r>
                    </a:p>
                    <a:p>
                      <a:pPr algn="l" fontAlgn="b"/>
                      <a:r>
                        <a:rPr lang="en-US" sz="1400" b="1" i="0" u="none" strike="noStrike" dirty="0">
                          <a:solidFill>
                            <a:schemeClr val="bg1"/>
                          </a:solidFill>
                          <a:effectLst/>
                          <a:latin typeface="Century Gothic" panose="020B0502020202020204" pitchFamily="34" charset="0"/>
                        </a:rPr>
                        <a:t>OF</a:t>
                      </a:r>
                    </a:p>
                    <a:p>
                      <a:pPr algn="l" fontAlgn="b"/>
                      <a:r>
                        <a:rPr lang="en-US" sz="1400" b="1" i="0" u="none" strike="noStrike" dirty="0">
                          <a:solidFill>
                            <a:schemeClr val="bg1"/>
                          </a:solidFill>
                          <a:effectLst/>
                          <a:latin typeface="Century Gothic" panose="020B0502020202020204" pitchFamily="34" charset="0"/>
                        </a:rPr>
                        <a:t>CONTENTS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endParaRPr lang="en-US" sz="1800" b="1" kern="1200" dirty="0">
                        <a:solidFill>
                          <a:schemeClr val="dk1"/>
                        </a:solidFill>
                        <a:effectLst/>
                        <a:latin typeface="+mn-lt"/>
                        <a:ea typeface="+mn-ea"/>
                        <a:cs typeface="+mn-cs"/>
                      </a:endParaRPr>
                    </a:p>
                    <a:p>
                      <a:pPr marL="171450" indent="-354330" algn="l" fontAlgn="ctr">
                        <a:lnSpc>
                          <a:spcPct val="150000"/>
                        </a:lnSpc>
                        <a:spcBef>
                          <a:spcPts val="0"/>
                        </a:spcBef>
                        <a:spcAft>
                          <a:spcPts val="600"/>
                        </a:spcAft>
                        <a:buClr>
                          <a:schemeClr val="tx2">
                            <a:lumMod val="60000"/>
                            <a:lumOff val="40000"/>
                          </a:schemeClr>
                        </a:buClr>
                        <a:buFont typeface="Arial Unicode MS" panose="020B0604020202020204" pitchFamily="34" charset="-128"/>
                        <a:buChar char="✙"/>
                      </a:pPr>
                      <a:endParaRPr lang="en-US" sz="1700" b="0" i="0" u="none" strike="noStrike" dirty="0">
                        <a:solidFill>
                          <a:schemeClr val="tx2">
                            <a:lumMod val="50000"/>
                          </a:schemeClr>
                        </a:solidFill>
                        <a:effectLst/>
                        <a:latin typeface="Century Gothic" panose="020B0502020202020204" pitchFamily="34" charset="0"/>
                      </a:endParaRP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1171575" y="6477000"/>
            <a:ext cx="10893466"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WHAT’S INSIDE</a:t>
            </a:r>
          </a:p>
        </p:txBody>
      </p:sp>
      <p:sp>
        <p:nvSpPr>
          <p:cNvPr id="3" name="TextBox 2">
            <a:extLst>
              <a:ext uri="{FF2B5EF4-FFF2-40B4-BE49-F238E27FC236}">
                <a16:creationId xmlns:a16="http://schemas.microsoft.com/office/drawing/2014/main" id="{2F866523-4C8E-7643-889D-E7B32BD5DA74}"/>
              </a:ext>
            </a:extLst>
          </p:cNvPr>
          <p:cNvSpPr txBox="1"/>
          <p:nvPr/>
        </p:nvSpPr>
        <p:spPr>
          <a:xfrm>
            <a:off x="2037348" y="352926"/>
            <a:ext cx="5069305" cy="5222007"/>
          </a:xfrm>
          <a:prstGeom prst="rect">
            <a:avLst/>
          </a:prstGeom>
          <a:noFill/>
        </p:spPr>
        <p:txBody>
          <a:bodyPr wrap="square" rtlCol="0">
            <a:spAutoFit/>
          </a:bodyPr>
          <a:lstStyle/>
          <a:p>
            <a:pPr>
              <a:lnSpc>
                <a:spcPct val="150000"/>
              </a:lnSpc>
            </a:pPr>
            <a:r>
              <a:rPr lang="en-US" sz="1400" dirty="0">
                <a:latin typeface="Century Gothic" panose="020B0502020202020204" pitchFamily="34" charset="0"/>
              </a:rPr>
              <a:t>1. BUSINESS FUNCTION RECOVERY PRIORITIES</a:t>
            </a:r>
          </a:p>
          <a:p>
            <a:pPr>
              <a:lnSpc>
                <a:spcPct val="150000"/>
              </a:lnSpc>
            </a:pPr>
            <a:r>
              <a:rPr lang="en-US" sz="1400" dirty="0">
                <a:latin typeface="Century Gothic" panose="020B0502020202020204" pitchFamily="34" charset="0"/>
              </a:rPr>
              <a:t>2. RELOCATION STRATEGY</a:t>
            </a:r>
          </a:p>
          <a:p>
            <a:pPr>
              <a:lnSpc>
                <a:spcPct val="150000"/>
              </a:lnSpc>
            </a:pPr>
            <a:r>
              <a:rPr lang="en-US" sz="1400" dirty="0">
                <a:latin typeface="Century Gothic" panose="020B0502020202020204" pitchFamily="34" charset="0"/>
              </a:rPr>
              <a:t>3. ALTERNATE BUSINESS SITE</a:t>
            </a:r>
          </a:p>
          <a:p>
            <a:pPr>
              <a:lnSpc>
                <a:spcPct val="150000"/>
              </a:lnSpc>
            </a:pPr>
            <a:r>
              <a:rPr lang="en-US" sz="1400" dirty="0">
                <a:latin typeface="Century Gothic" panose="020B0502020202020204" pitchFamily="34" charset="0"/>
              </a:rPr>
              <a:t>4. RECOVERY PLAN</a:t>
            </a:r>
          </a:p>
          <a:p>
            <a:pPr>
              <a:lnSpc>
                <a:spcPct val="150000"/>
              </a:lnSpc>
            </a:pPr>
            <a:r>
              <a:rPr lang="en-US" sz="1400" dirty="0">
                <a:latin typeface="Century Gothic" panose="020B0502020202020204" pitchFamily="34" charset="0"/>
              </a:rPr>
              <a:t>5. RECOVERY PHASES</a:t>
            </a:r>
          </a:p>
          <a:p>
            <a:pPr lvl="1">
              <a:lnSpc>
                <a:spcPct val="150000"/>
              </a:lnSpc>
            </a:pPr>
            <a:r>
              <a:rPr lang="en-US" sz="1400" dirty="0">
                <a:latin typeface="Century Gothic" panose="020B0502020202020204" pitchFamily="34" charset="0"/>
              </a:rPr>
              <a:t>A. DISASTER OCCURRENCE</a:t>
            </a:r>
          </a:p>
          <a:p>
            <a:pPr lvl="1">
              <a:lnSpc>
                <a:spcPct val="150000"/>
              </a:lnSpc>
            </a:pPr>
            <a:r>
              <a:rPr lang="en-US" sz="1400" dirty="0">
                <a:latin typeface="Century Gothic" panose="020B0502020202020204" pitchFamily="34" charset="0"/>
              </a:rPr>
              <a:t>B. PLAN ACTIVATION</a:t>
            </a:r>
          </a:p>
          <a:p>
            <a:pPr lvl="1">
              <a:lnSpc>
                <a:spcPct val="150000"/>
              </a:lnSpc>
            </a:pPr>
            <a:r>
              <a:rPr lang="en-US" sz="1400" dirty="0">
                <a:latin typeface="Century Gothic" panose="020B0502020202020204" pitchFamily="34" charset="0"/>
              </a:rPr>
              <a:t>C. ALTERNATE SITE OPERATION</a:t>
            </a:r>
          </a:p>
          <a:p>
            <a:pPr lvl="1">
              <a:lnSpc>
                <a:spcPct val="150000"/>
              </a:lnSpc>
            </a:pPr>
            <a:r>
              <a:rPr lang="en-US" sz="1400" dirty="0">
                <a:latin typeface="Century Gothic" panose="020B0502020202020204" pitchFamily="34" charset="0"/>
              </a:rPr>
              <a:t>D. TRANSITION TO PRIMARY SITE</a:t>
            </a:r>
          </a:p>
          <a:p>
            <a:pPr>
              <a:lnSpc>
                <a:spcPct val="150000"/>
              </a:lnSpc>
            </a:pPr>
            <a:r>
              <a:rPr lang="en-US" sz="1400" dirty="0">
                <a:latin typeface="Century Gothic" panose="020B0502020202020204" pitchFamily="34" charset="0"/>
              </a:rPr>
              <a:t>6. RECORDS BACKUP</a:t>
            </a:r>
          </a:p>
          <a:p>
            <a:pPr>
              <a:lnSpc>
                <a:spcPct val="150000"/>
              </a:lnSpc>
            </a:pPr>
            <a:r>
              <a:rPr lang="en-US" sz="1400" dirty="0">
                <a:latin typeface="Century Gothic" panose="020B0502020202020204" pitchFamily="34" charset="0"/>
              </a:rPr>
              <a:t>7. RESTORATION PLAN</a:t>
            </a:r>
          </a:p>
          <a:p>
            <a:pPr>
              <a:lnSpc>
                <a:spcPct val="150000"/>
              </a:lnSpc>
            </a:pPr>
            <a:r>
              <a:rPr lang="en-US" sz="1400" dirty="0">
                <a:latin typeface="Century Gothic" panose="020B0502020202020204" pitchFamily="34" charset="0"/>
              </a:rPr>
              <a:t>8. RECOVERY TEAMS</a:t>
            </a:r>
          </a:p>
          <a:p>
            <a:pPr lvl="1">
              <a:lnSpc>
                <a:spcPct val="150000"/>
              </a:lnSpc>
            </a:pPr>
            <a:r>
              <a:rPr lang="en-US" sz="1400" dirty="0">
                <a:latin typeface="Century Gothic" panose="020B0502020202020204" pitchFamily="34" charset="0"/>
              </a:rPr>
              <a:t>A. TEAM ROLES</a:t>
            </a:r>
          </a:p>
          <a:p>
            <a:pPr lvl="1">
              <a:lnSpc>
                <a:spcPct val="150000"/>
              </a:lnSpc>
            </a:pPr>
            <a:r>
              <a:rPr lang="en-US" sz="1400" dirty="0">
                <a:latin typeface="Century Gothic" panose="020B0502020202020204" pitchFamily="34" charset="0"/>
              </a:rPr>
              <a:t>B. TEAM CONTACTS</a:t>
            </a:r>
          </a:p>
          <a:p>
            <a:pPr lvl="1">
              <a:lnSpc>
                <a:spcPct val="150000"/>
              </a:lnSpc>
            </a:pPr>
            <a:r>
              <a:rPr lang="en-US" sz="1400" dirty="0">
                <a:latin typeface="Century Gothic" panose="020B0502020202020204" pitchFamily="34" charset="0"/>
              </a:rPr>
              <a:t>C. TEAM RESPONSIBILITIES</a:t>
            </a:r>
          </a:p>
          <a:p>
            <a:pPr lvl="1">
              <a:lnSpc>
                <a:spcPct val="150000"/>
              </a:lnSpc>
            </a:pPr>
            <a:r>
              <a:rPr lang="en-US" sz="1400" dirty="0">
                <a:latin typeface="Century Gothic" panose="020B0502020202020204" pitchFamily="34" charset="0"/>
              </a:rPr>
              <a:t>D. DEPARTMENTAL RECOVERY TEAMS</a:t>
            </a:r>
          </a:p>
        </p:txBody>
      </p:sp>
      <p:sp>
        <p:nvSpPr>
          <p:cNvPr id="9" name="TextBox 8">
            <a:extLst>
              <a:ext uri="{FF2B5EF4-FFF2-40B4-BE49-F238E27FC236}">
                <a16:creationId xmlns:a16="http://schemas.microsoft.com/office/drawing/2014/main" id="{FAA68176-D69D-184C-B32B-7E597C7E4672}"/>
              </a:ext>
            </a:extLst>
          </p:cNvPr>
          <p:cNvSpPr txBox="1"/>
          <p:nvPr/>
        </p:nvSpPr>
        <p:spPr>
          <a:xfrm>
            <a:off x="6281102" y="352926"/>
            <a:ext cx="5582652" cy="5222007"/>
          </a:xfrm>
          <a:prstGeom prst="rect">
            <a:avLst/>
          </a:prstGeom>
          <a:noFill/>
        </p:spPr>
        <p:txBody>
          <a:bodyPr wrap="square" rtlCol="0">
            <a:spAutoFit/>
          </a:bodyPr>
          <a:lstStyle/>
          <a:p>
            <a:pPr>
              <a:lnSpc>
                <a:spcPct val="150000"/>
              </a:lnSpc>
            </a:pPr>
            <a:r>
              <a:rPr lang="en-US" sz="1400" dirty="0">
                <a:latin typeface="Century Gothic" panose="020B0502020202020204" pitchFamily="34" charset="0"/>
              </a:rPr>
              <a:t>9. RECOVERY PROCEDURES</a:t>
            </a:r>
          </a:p>
          <a:p>
            <a:pPr lvl="1">
              <a:lnSpc>
                <a:spcPct val="150000"/>
              </a:lnSpc>
            </a:pPr>
            <a:r>
              <a:rPr lang="en-US" sz="1400" dirty="0">
                <a:latin typeface="Century Gothic" panose="020B0502020202020204" pitchFamily="34" charset="0"/>
              </a:rPr>
              <a:t>A. POTENTIAL RECOVERY PROCEDURE</a:t>
            </a:r>
          </a:p>
          <a:p>
            <a:pPr>
              <a:lnSpc>
                <a:spcPct val="150000"/>
              </a:lnSpc>
            </a:pPr>
            <a:r>
              <a:rPr lang="en-US" sz="1400" dirty="0">
                <a:latin typeface="Century Gothic" panose="020B0502020202020204" pitchFamily="34" charset="0"/>
              </a:rPr>
              <a:t>10. APPENDICES</a:t>
            </a:r>
          </a:p>
          <a:p>
            <a:pPr lvl="1">
              <a:lnSpc>
                <a:spcPct val="150000"/>
              </a:lnSpc>
            </a:pPr>
            <a:r>
              <a:rPr lang="en-US" sz="1400" dirty="0">
                <a:latin typeface="Century Gothic" panose="020B0502020202020204" pitchFamily="34" charset="0"/>
              </a:rPr>
              <a:t>A. EMPLOYEE CONTACT LIST</a:t>
            </a:r>
          </a:p>
          <a:p>
            <a:pPr lvl="1">
              <a:lnSpc>
                <a:spcPct val="150000"/>
              </a:lnSpc>
            </a:pPr>
            <a:r>
              <a:rPr lang="en-US" sz="1400" dirty="0">
                <a:latin typeface="Century Gothic" panose="020B0502020202020204" pitchFamily="34" charset="0"/>
              </a:rPr>
              <a:t>B. RECOVERY PRIORITIES</a:t>
            </a:r>
          </a:p>
          <a:p>
            <a:pPr lvl="1">
              <a:lnSpc>
                <a:spcPct val="150000"/>
              </a:lnSpc>
            </a:pPr>
            <a:r>
              <a:rPr lang="en-US" sz="1400" dirty="0">
                <a:latin typeface="Century Gothic" panose="020B0502020202020204" pitchFamily="34" charset="0"/>
              </a:rPr>
              <a:t>C. ALTERNATE SITE RESOURCES</a:t>
            </a:r>
          </a:p>
          <a:p>
            <a:pPr lvl="1">
              <a:lnSpc>
                <a:spcPct val="150000"/>
              </a:lnSpc>
            </a:pPr>
            <a:r>
              <a:rPr lang="en-US" sz="1400" dirty="0">
                <a:latin typeface="Century Gothic" panose="020B0502020202020204" pitchFamily="34" charset="0"/>
              </a:rPr>
              <a:t>D. EMERGENCY OPERATIONS CENTER (EOC) LOCATIONS</a:t>
            </a:r>
          </a:p>
          <a:p>
            <a:pPr lvl="1">
              <a:lnSpc>
                <a:spcPct val="150000"/>
              </a:lnSpc>
            </a:pPr>
            <a:r>
              <a:rPr lang="en-US" sz="1400" dirty="0">
                <a:latin typeface="Century Gothic" panose="020B0502020202020204" pitchFamily="34" charset="0"/>
              </a:rPr>
              <a:t>E. VITAL RECORDS</a:t>
            </a:r>
          </a:p>
          <a:p>
            <a:pPr lvl="1">
              <a:lnSpc>
                <a:spcPct val="150000"/>
              </a:lnSpc>
            </a:pPr>
            <a:r>
              <a:rPr lang="en-US" sz="1400" dirty="0">
                <a:latin typeface="Century Gothic" panose="020B0502020202020204" pitchFamily="34" charset="0"/>
              </a:rPr>
              <a:t>F. VENDOR LISTS</a:t>
            </a:r>
          </a:p>
          <a:p>
            <a:pPr lvl="1">
              <a:lnSpc>
                <a:spcPct val="150000"/>
              </a:lnSpc>
            </a:pPr>
            <a:r>
              <a:rPr lang="en-US" sz="1400" dirty="0">
                <a:latin typeface="Century Gothic" panose="020B0502020202020204" pitchFamily="34" charset="0"/>
              </a:rPr>
              <a:t>G. IT SYSTEM REPORTS AND RESOURCES</a:t>
            </a:r>
          </a:p>
          <a:p>
            <a:pPr lvl="1">
              <a:lnSpc>
                <a:spcPct val="150000"/>
              </a:lnSpc>
            </a:pPr>
            <a:r>
              <a:rPr lang="en-US" sz="1400" dirty="0">
                <a:latin typeface="Century Gothic" panose="020B0502020202020204" pitchFamily="34" charset="0"/>
              </a:rPr>
              <a:t>H. ALTERNATE SITE TRANSPORTATION INFORMATION</a:t>
            </a:r>
          </a:p>
          <a:p>
            <a:pPr lvl="1">
              <a:lnSpc>
                <a:spcPct val="150000"/>
              </a:lnSpc>
            </a:pPr>
            <a:r>
              <a:rPr lang="en-US" sz="1400" dirty="0">
                <a:latin typeface="Century Gothic" panose="020B0502020202020204" pitchFamily="34" charset="0"/>
              </a:rPr>
              <a:t>I. IMPACT AND RISK ASSESSMENTS</a:t>
            </a:r>
          </a:p>
          <a:p>
            <a:pPr lvl="1">
              <a:lnSpc>
                <a:spcPct val="150000"/>
              </a:lnSpc>
            </a:pPr>
            <a:r>
              <a:rPr lang="en-US" sz="1400" dirty="0">
                <a:latin typeface="Century Gothic" panose="020B0502020202020204" pitchFamily="34" charset="0"/>
              </a:rPr>
              <a:t>J. BUSINESS IMPACT ANALYSIS</a:t>
            </a:r>
          </a:p>
          <a:p>
            <a:pPr lvl="1">
              <a:lnSpc>
                <a:spcPct val="150000"/>
              </a:lnSpc>
            </a:pPr>
            <a:r>
              <a:rPr lang="en-US" sz="1400" dirty="0">
                <a:latin typeface="Century Gothic" panose="020B0502020202020204" pitchFamily="34" charset="0"/>
              </a:rPr>
              <a:t>K. RECOVERY TASK LISTS</a:t>
            </a:r>
          </a:p>
          <a:p>
            <a:pPr lvl="1">
              <a:lnSpc>
                <a:spcPct val="150000"/>
              </a:lnSpc>
            </a:pPr>
            <a:r>
              <a:rPr lang="en-US" sz="1400" dirty="0">
                <a:latin typeface="Century Gothic" panose="020B0502020202020204" pitchFamily="34" charset="0"/>
              </a:rPr>
              <a:t>L. OFFICE RECOVERY PLAN</a:t>
            </a:r>
          </a:p>
          <a:p>
            <a:pPr>
              <a:lnSpc>
                <a:spcPct val="150000"/>
              </a:lnSpc>
            </a:pPr>
            <a:endParaRPr lang="en-US" sz="1400" dirty="0">
              <a:latin typeface="Century Gothic" panose="020B0502020202020204" pitchFamily="34" charset="0"/>
            </a:endParaRPr>
          </a:p>
        </p:txBody>
      </p:sp>
    </p:spTree>
    <p:extLst>
      <p:ext uri="{BB962C8B-B14F-4D97-AF65-F5344CB8AC3E}">
        <p14:creationId xmlns:p14="http://schemas.microsoft.com/office/powerpoint/2010/main" val="1599595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1D5270F0-3FE0-9045-A861-1E7D1F6DA3B2}"/>
              </a:ext>
            </a:extLst>
          </p:cNvPr>
          <p:cNvGraphicFramePr>
            <a:graphicFrameLocks noGrp="1"/>
          </p:cNvGraphicFramePr>
          <p:nvPr/>
        </p:nvGraphicFramePr>
        <p:xfrm>
          <a:off x="546234" y="1215189"/>
          <a:ext cx="11036166" cy="4427621"/>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1036166">
                  <a:extLst>
                    <a:ext uri="{9D8B030D-6E8A-4147-A177-3AD203B41FA5}">
                      <a16:colId xmlns:a16="http://schemas.microsoft.com/office/drawing/2014/main" val="185754983"/>
                    </a:ext>
                  </a:extLst>
                </a:gridCol>
              </a:tblGrid>
              <a:tr h="4427621">
                <a:tc>
                  <a:txBody>
                    <a:bodyPr/>
                    <a:lstStyle/>
                    <a:p>
                      <a:pPr algn="l" fontAlgn="ctr"/>
                      <a:endParaRPr lang="en-US" sz="2400" b="0" i="0" u="none" strike="noStrike" dirty="0">
                        <a:solidFill>
                          <a:schemeClr val="tx1"/>
                        </a:solidFill>
                        <a:effectLst/>
                        <a:latin typeface="Century Gothic" panose="020B0502020202020204" pitchFamily="34" charset="0"/>
                      </a:endParaRPr>
                    </a:p>
                  </a:txBody>
                  <a:tcPr marL="45720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1. BUSINESS FUNCTION RECOVERY PRIORITIES</a:t>
            </a:r>
          </a:p>
        </p:txBody>
      </p:sp>
      <p:sp>
        <p:nvSpPr>
          <p:cNvPr id="4" name="TextBox 3">
            <a:extLst>
              <a:ext uri="{FF2B5EF4-FFF2-40B4-BE49-F238E27FC236}">
                <a16:creationId xmlns:a16="http://schemas.microsoft.com/office/drawing/2014/main" id="{FF9A8A93-1A2F-3A45-8CB4-43CDD520FA38}"/>
              </a:ext>
            </a:extLst>
          </p:cNvPr>
          <p:cNvSpPr txBox="1"/>
          <p:nvPr/>
        </p:nvSpPr>
        <p:spPr>
          <a:xfrm>
            <a:off x="546234" y="240632"/>
            <a:ext cx="11004082" cy="584775"/>
          </a:xfrm>
          <a:prstGeom prst="rect">
            <a:avLst/>
          </a:prstGeom>
          <a:noFill/>
        </p:spPr>
        <p:txBody>
          <a:bodyPr wrap="square" rtlCol="0">
            <a:spAutoFit/>
          </a:bodyPr>
          <a:lstStyle/>
          <a:p>
            <a:r>
              <a:rPr lang="en-AU" sz="1600" dirty="0">
                <a:latin typeface="Century Gothic" panose="020B0502020202020204" pitchFamily="34" charset="0"/>
              </a:rPr>
              <a:t>Disaster recovery teams use this strategy to recover essential business operations at an alternate location site. The information system and IT teams restore IT functions based on critical business functions</a:t>
            </a:r>
            <a:r>
              <a:rPr lang="en-US" sz="1600" dirty="0">
                <a:latin typeface="Century Gothic" panose="020B0502020202020204" pitchFamily="34" charset="0"/>
              </a:rPr>
              <a:t>.</a:t>
            </a:r>
          </a:p>
        </p:txBody>
      </p:sp>
    </p:spTree>
    <p:extLst>
      <p:ext uri="{BB962C8B-B14F-4D97-AF65-F5344CB8AC3E}">
        <p14:creationId xmlns:p14="http://schemas.microsoft.com/office/powerpoint/2010/main" val="1036723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1D5270F0-3FE0-9045-A861-1E7D1F6DA3B2}"/>
              </a:ext>
            </a:extLst>
          </p:cNvPr>
          <p:cNvGraphicFramePr>
            <a:graphicFrameLocks noGrp="1"/>
          </p:cNvGraphicFramePr>
          <p:nvPr>
            <p:extLst>
              <p:ext uri="{D42A27DB-BD31-4B8C-83A1-F6EECF244321}">
                <p14:modId xmlns:p14="http://schemas.microsoft.com/office/powerpoint/2010/main" val="3219446284"/>
              </p:ext>
            </p:extLst>
          </p:nvPr>
        </p:nvGraphicFramePr>
        <p:xfrm>
          <a:off x="546234" y="641685"/>
          <a:ext cx="11036166" cy="5001126"/>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1036166">
                  <a:extLst>
                    <a:ext uri="{9D8B030D-6E8A-4147-A177-3AD203B41FA5}">
                      <a16:colId xmlns:a16="http://schemas.microsoft.com/office/drawing/2014/main" val="185754983"/>
                    </a:ext>
                  </a:extLst>
                </a:gridCol>
              </a:tblGrid>
              <a:tr h="5001126">
                <a:tc>
                  <a:txBody>
                    <a:bodyPr/>
                    <a:lstStyle/>
                    <a:p>
                      <a:pPr algn="l" fontAlgn="ctr"/>
                      <a:endParaRPr lang="en-US" sz="2400" b="0" i="0" u="none" strike="noStrike" dirty="0">
                        <a:solidFill>
                          <a:schemeClr val="tx1"/>
                        </a:solidFill>
                        <a:effectLst/>
                        <a:latin typeface="Century Gothic" panose="020B0502020202020204" pitchFamily="34" charset="0"/>
                      </a:endParaRPr>
                    </a:p>
                  </a:txBody>
                  <a:tcPr marL="45720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2. RELOCATION STRATEGY</a:t>
            </a:r>
          </a:p>
        </p:txBody>
      </p:sp>
    </p:spTree>
    <p:extLst>
      <p:ext uri="{BB962C8B-B14F-4D97-AF65-F5344CB8AC3E}">
        <p14:creationId xmlns:p14="http://schemas.microsoft.com/office/powerpoint/2010/main" val="265581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1D5270F0-3FE0-9045-A861-1E7D1F6DA3B2}"/>
              </a:ext>
            </a:extLst>
          </p:cNvPr>
          <p:cNvGraphicFramePr>
            <a:graphicFrameLocks noGrp="1"/>
          </p:cNvGraphicFramePr>
          <p:nvPr>
            <p:extLst>
              <p:ext uri="{D42A27DB-BD31-4B8C-83A1-F6EECF244321}">
                <p14:modId xmlns:p14="http://schemas.microsoft.com/office/powerpoint/2010/main" val="3923154343"/>
              </p:ext>
            </p:extLst>
          </p:nvPr>
        </p:nvGraphicFramePr>
        <p:xfrm>
          <a:off x="546234" y="1215189"/>
          <a:ext cx="11036166" cy="4427621"/>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1036166">
                  <a:extLst>
                    <a:ext uri="{9D8B030D-6E8A-4147-A177-3AD203B41FA5}">
                      <a16:colId xmlns:a16="http://schemas.microsoft.com/office/drawing/2014/main" val="185754983"/>
                    </a:ext>
                  </a:extLst>
                </a:gridCol>
              </a:tblGrid>
              <a:tr h="4427621">
                <a:tc>
                  <a:txBody>
                    <a:bodyPr/>
                    <a:lstStyle/>
                    <a:p>
                      <a:pPr algn="l" fontAlgn="ctr"/>
                      <a:endParaRPr lang="en-US" sz="2400" b="0" i="0" u="none" strike="noStrike" dirty="0">
                        <a:solidFill>
                          <a:schemeClr val="tx1"/>
                        </a:solidFill>
                        <a:effectLst/>
                        <a:latin typeface="Century Gothic" panose="020B0502020202020204" pitchFamily="34" charset="0"/>
                      </a:endParaRPr>
                    </a:p>
                  </a:txBody>
                  <a:tcPr marL="45720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3. ALTERNATE BUSINESS SITE</a:t>
            </a:r>
          </a:p>
        </p:txBody>
      </p:sp>
      <p:sp>
        <p:nvSpPr>
          <p:cNvPr id="4" name="TextBox 3">
            <a:extLst>
              <a:ext uri="{FF2B5EF4-FFF2-40B4-BE49-F238E27FC236}">
                <a16:creationId xmlns:a16="http://schemas.microsoft.com/office/drawing/2014/main" id="{FF9A8A93-1A2F-3A45-8CB4-43CDD520FA38}"/>
              </a:ext>
            </a:extLst>
          </p:cNvPr>
          <p:cNvSpPr txBox="1"/>
          <p:nvPr/>
        </p:nvSpPr>
        <p:spPr>
          <a:xfrm>
            <a:off x="546234" y="240632"/>
            <a:ext cx="11004082" cy="830997"/>
          </a:xfrm>
          <a:prstGeom prst="rect">
            <a:avLst/>
          </a:prstGeom>
          <a:noFill/>
        </p:spPr>
        <p:txBody>
          <a:bodyPr wrap="square" rtlCol="0">
            <a:spAutoFit/>
          </a:bodyPr>
          <a:lstStyle/>
          <a:p>
            <a:r>
              <a:rPr lang="en-US" sz="1600" dirty="0">
                <a:latin typeface="Century Gothic" panose="020B0502020202020204" pitchFamily="34" charset="0"/>
              </a:rPr>
              <a:t>An organization uses the alternate business site and relocation strategy in the event of a disaster or disruption that inhibits the continuation of the business processes at the original business site. This strategy should include both short-term and long-term relocation sites in the case of both types of disruptions.</a:t>
            </a:r>
          </a:p>
        </p:txBody>
      </p:sp>
    </p:spTree>
    <p:extLst>
      <p:ext uri="{BB962C8B-B14F-4D97-AF65-F5344CB8AC3E}">
        <p14:creationId xmlns:p14="http://schemas.microsoft.com/office/powerpoint/2010/main" val="4140923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1D5270F0-3FE0-9045-A861-1E7D1F6DA3B2}"/>
              </a:ext>
            </a:extLst>
          </p:cNvPr>
          <p:cNvGraphicFramePr>
            <a:graphicFrameLocks noGrp="1"/>
          </p:cNvGraphicFramePr>
          <p:nvPr>
            <p:extLst>
              <p:ext uri="{D42A27DB-BD31-4B8C-83A1-F6EECF244321}">
                <p14:modId xmlns:p14="http://schemas.microsoft.com/office/powerpoint/2010/main" val="3381411337"/>
              </p:ext>
            </p:extLst>
          </p:nvPr>
        </p:nvGraphicFramePr>
        <p:xfrm>
          <a:off x="546234" y="641685"/>
          <a:ext cx="11036166" cy="5001126"/>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1036166">
                  <a:extLst>
                    <a:ext uri="{9D8B030D-6E8A-4147-A177-3AD203B41FA5}">
                      <a16:colId xmlns:a16="http://schemas.microsoft.com/office/drawing/2014/main" val="185754983"/>
                    </a:ext>
                  </a:extLst>
                </a:gridCol>
              </a:tblGrid>
              <a:tr h="5001126">
                <a:tc>
                  <a:txBody>
                    <a:bodyPr/>
                    <a:lstStyle/>
                    <a:p>
                      <a:pPr algn="l" fontAlgn="ctr"/>
                      <a:endParaRPr lang="en-US" sz="2400" b="0" i="0" u="none" strike="noStrike" dirty="0">
                        <a:solidFill>
                          <a:schemeClr val="tx1"/>
                        </a:solidFill>
                        <a:effectLst/>
                        <a:latin typeface="Century Gothic" panose="020B0502020202020204" pitchFamily="34" charset="0"/>
                      </a:endParaRPr>
                    </a:p>
                  </a:txBody>
                  <a:tcPr marL="45720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4. RECOVERY PLAN</a:t>
            </a:r>
          </a:p>
        </p:txBody>
      </p:sp>
    </p:spTree>
    <p:extLst>
      <p:ext uri="{BB962C8B-B14F-4D97-AF65-F5344CB8AC3E}">
        <p14:creationId xmlns:p14="http://schemas.microsoft.com/office/powerpoint/2010/main" val="1521696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2EC703F3-1228-CC4F-9BEA-BD4180A8B305}"/>
              </a:ext>
            </a:extLst>
          </p:cNvPr>
          <p:cNvGraphicFramePr>
            <a:graphicFrameLocks noGrp="1"/>
          </p:cNvGraphicFramePr>
          <p:nvPr>
            <p:extLst>
              <p:ext uri="{D42A27DB-BD31-4B8C-83A1-F6EECF244321}">
                <p14:modId xmlns:p14="http://schemas.microsoft.com/office/powerpoint/2010/main" val="2357627643"/>
              </p:ext>
            </p:extLst>
          </p:nvPr>
        </p:nvGraphicFramePr>
        <p:xfrm>
          <a:off x="8289138" y="123362"/>
          <a:ext cx="3476908" cy="247145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3476908">
                  <a:extLst>
                    <a:ext uri="{9D8B030D-6E8A-4147-A177-3AD203B41FA5}">
                      <a16:colId xmlns:a16="http://schemas.microsoft.com/office/drawing/2014/main" val="2448353432"/>
                    </a:ext>
                  </a:extLst>
                </a:gridCol>
              </a:tblGrid>
              <a:tr h="551210">
                <a:tc>
                  <a:txBody>
                    <a:bodyPr/>
                    <a:lstStyle/>
                    <a:p>
                      <a:pPr algn="l" fontAlgn="b"/>
                      <a:r>
                        <a:rPr lang="en-US" sz="1600" b="1" u="none" strike="noStrike" dirty="0">
                          <a:solidFill>
                            <a:schemeClr val="bg1"/>
                          </a:solidFill>
                          <a:effectLst/>
                          <a:latin typeface="Century Gothic" panose="020B0502020202020204" pitchFamily="34" charset="0"/>
                        </a:rPr>
                        <a:t>C. ALTERNATE SITE OPERATION</a:t>
                      </a:r>
                    </a:p>
                  </a:txBody>
                  <a:tcPr marL="86923" marR="86923" marT="86923" marB="86923"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2764071318"/>
                  </a:ext>
                </a:extLst>
              </a:tr>
              <a:tr h="1920240">
                <a:tc>
                  <a:txBody>
                    <a:bodyPr/>
                    <a:lstStyle/>
                    <a:p>
                      <a:pPr algn="l" fontAlgn="b"/>
                      <a:r>
                        <a:rPr lang="en-US" sz="1600" b="0" u="none" strike="noStrike" dirty="0">
                          <a:solidFill>
                            <a:schemeClr val="tx1"/>
                          </a:solidFill>
                          <a:effectLst/>
                          <a:latin typeface="Century Gothic" panose="020B0502020202020204" pitchFamily="34" charset="0"/>
                        </a:rPr>
                        <a:t>This phase continues until the company</a:t>
                      </a:r>
                      <a:r>
                        <a:rPr lang="en-US" sz="1600" b="0" u="none" strike="noStrike" baseline="0" dirty="0">
                          <a:solidFill>
                            <a:schemeClr val="tx1"/>
                          </a:solidFill>
                          <a:effectLst/>
                          <a:latin typeface="Century Gothic" panose="020B0502020202020204" pitchFamily="34" charset="0"/>
                        </a:rPr>
                        <a:t> can restore the</a:t>
                      </a:r>
                      <a:r>
                        <a:rPr lang="en-US" sz="1600" b="0" u="none" strike="noStrike" dirty="0">
                          <a:solidFill>
                            <a:schemeClr val="tx1"/>
                          </a:solidFill>
                          <a:effectLst/>
                          <a:latin typeface="Century Gothic" panose="020B0502020202020204" pitchFamily="34" charset="0"/>
                        </a:rPr>
                        <a:t> primary facility.</a:t>
                      </a:r>
                    </a:p>
                    <a:p>
                      <a:pPr algn="l" fontAlgn="b"/>
                      <a:endParaRPr lang="en-US" sz="1400" b="0" u="none" strike="noStrike" dirty="0">
                        <a:solidFill>
                          <a:schemeClr val="tx1"/>
                        </a:solidFill>
                        <a:effectLst/>
                        <a:latin typeface="Century Gothic" panose="020B0502020202020204" pitchFamily="34" charset="0"/>
                      </a:endParaRPr>
                    </a:p>
                  </a:txBody>
                  <a:tcPr marL="86923" marR="86923" marT="86923" marB="86923">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2985528"/>
                  </a:ext>
                </a:extLst>
              </a:tr>
            </a:tbl>
          </a:graphicData>
        </a:graphic>
      </p:graphicFrame>
      <p:graphicFrame>
        <p:nvGraphicFramePr>
          <p:cNvPr id="9" name="Table 8">
            <a:extLst>
              <a:ext uri="{FF2B5EF4-FFF2-40B4-BE49-F238E27FC236}">
                <a16:creationId xmlns:a16="http://schemas.microsoft.com/office/drawing/2014/main" id="{79487483-FCAD-A74E-9D31-19CA87E15568}"/>
              </a:ext>
            </a:extLst>
          </p:cNvPr>
          <p:cNvGraphicFramePr>
            <a:graphicFrameLocks noGrp="1"/>
          </p:cNvGraphicFramePr>
          <p:nvPr>
            <p:extLst>
              <p:ext uri="{D42A27DB-BD31-4B8C-83A1-F6EECF244321}">
                <p14:modId xmlns:p14="http://schemas.microsoft.com/office/powerpoint/2010/main" val="4147975084"/>
              </p:ext>
            </p:extLst>
          </p:nvPr>
        </p:nvGraphicFramePr>
        <p:xfrm>
          <a:off x="4006776" y="552496"/>
          <a:ext cx="3476908" cy="4572291"/>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3476908">
                  <a:extLst>
                    <a:ext uri="{9D8B030D-6E8A-4147-A177-3AD203B41FA5}">
                      <a16:colId xmlns:a16="http://schemas.microsoft.com/office/drawing/2014/main" val="2448353432"/>
                    </a:ext>
                  </a:extLst>
                </a:gridCol>
              </a:tblGrid>
              <a:tr h="548931">
                <a:tc>
                  <a:txBody>
                    <a:bodyPr/>
                    <a:lstStyle/>
                    <a:p>
                      <a:pPr algn="l" fontAlgn="b"/>
                      <a:r>
                        <a:rPr lang="en-US" sz="1600" b="1" u="none" strike="noStrike" dirty="0">
                          <a:solidFill>
                            <a:schemeClr val="bg1"/>
                          </a:solidFill>
                          <a:effectLst/>
                          <a:latin typeface="Century Gothic" panose="020B0502020202020204" pitchFamily="34" charset="0"/>
                        </a:rPr>
                        <a:t>B. PLAN ACTIVATION</a:t>
                      </a:r>
                    </a:p>
                  </a:txBody>
                  <a:tcPr marL="86923" marR="86923" marT="86923" marB="86923"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2764071318"/>
                  </a:ext>
                </a:extLst>
              </a:tr>
              <a:tr h="4023360">
                <a:tc>
                  <a:txBody>
                    <a:bodyPr/>
                    <a:lstStyle/>
                    <a:p>
                      <a:pPr algn="l" fontAlgn="b"/>
                      <a:r>
                        <a:rPr lang="en-US" sz="1600" b="0" u="none" strike="noStrike" dirty="0">
                          <a:solidFill>
                            <a:schemeClr val="tx1"/>
                          </a:solidFill>
                          <a:effectLst/>
                          <a:latin typeface="Century Gothic" panose="020B0502020202020204" pitchFamily="34" charset="0"/>
                        </a:rPr>
                        <a:t>The company puts the business continuity plan into effect during this phase. This phase will continue until the company secures the alternate business site and relocates the business operations.</a:t>
                      </a:r>
                    </a:p>
                    <a:p>
                      <a:pPr algn="l" fontAlgn="b"/>
                      <a:endParaRPr lang="en-US" sz="1400" b="0" u="none" strike="noStrike" dirty="0">
                        <a:solidFill>
                          <a:schemeClr val="tx1"/>
                        </a:solidFill>
                        <a:effectLst/>
                        <a:latin typeface="Century Gothic" panose="020B0502020202020204" pitchFamily="34" charset="0"/>
                      </a:endParaRPr>
                    </a:p>
                  </a:txBody>
                  <a:tcPr marL="86923" marR="86923" marT="86923" marB="86923">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2985528"/>
                  </a:ext>
                </a:extLst>
              </a:tr>
            </a:tbl>
          </a:graphicData>
        </a:graphic>
      </p:graphicFrame>
      <p:graphicFrame>
        <p:nvGraphicFramePr>
          <p:cNvPr id="6" name="Table 5">
            <a:extLst>
              <a:ext uri="{FF2B5EF4-FFF2-40B4-BE49-F238E27FC236}">
                <a16:creationId xmlns:a16="http://schemas.microsoft.com/office/drawing/2014/main" id="{E4B3906C-2899-4848-B78B-B04184BB2E50}"/>
              </a:ext>
            </a:extLst>
          </p:cNvPr>
          <p:cNvGraphicFramePr>
            <a:graphicFrameLocks noGrp="1"/>
          </p:cNvGraphicFramePr>
          <p:nvPr>
            <p:extLst>
              <p:ext uri="{D42A27DB-BD31-4B8C-83A1-F6EECF244321}">
                <p14:modId xmlns:p14="http://schemas.microsoft.com/office/powerpoint/2010/main" val="3661115188"/>
              </p:ext>
            </p:extLst>
          </p:nvPr>
        </p:nvGraphicFramePr>
        <p:xfrm>
          <a:off x="6550684" y="2881394"/>
          <a:ext cx="4703470" cy="3187166"/>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4703470">
                  <a:extLst>
                    <a:ext uri="{9D8B030D-6E8A-4147-A177-3AD203B41FA5}">
                      <a16:colId xmlns:a16="http://schemas.microsoft.com/office/drawing/2014/main" val="2448353432"/>
                    </a:ext>
                  </a:extLst>
                </a:gridCol>
              </a:tblGrid>
              <a:tr h="548931">
                <a:tc>
                  <a:txBody>
                    <a:bodyPr/>
                    <a:lstStyle/>
                    <a:p>
                      <a:pPr algn="l" fontAlgn="b"/>
                      <a:r>
                        <a:rPr lang="en-US" sz="1600" b="1" u="none" strike="noStrike" dirty="0">
                          <a:solidFill>
                            <a:schemeClr val="bg1"/>
                          </a:solidFill>
                          <a:effectLst/>
                          <a:latin typeface="Century Gothic" panose="020B0502020202020204" pitchFamily="34" charset="0"/>
                        </a:rPr>
                        <a:t>D. TRANSITION TO PRIMARY SITE</a:t>
                      </a:r>
                    </a:p>
                  </a:txBody>
                  <a:tcPr marL="86923" marR="86923" marT="86923" marB="86923"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2764071318"/>
                  </a:ext>
                </a:extLst>
              </a:tr>
              <a:tr h="2638235">
                <a:tc>
                  <a:txBody>
                    <a:bodyPr/>
                    <a:lstStyle/>
                    <a:p>
                      <a:pPr algn="l" fontAlgn="b"/>
                      <a:r>
                        <a:rPr lang="en-US" sz="1600" b="0" u="none" strike="noStrike" dirty="0">
                          <a:solidFill>
                            <a:schemeClr val="tx1"/>
                          </a:solidFill>
                          <a:effectLst/>
                          <a:latin typeface="Century Gothic" panose="020B0502020202020204" pitchFamily="34" charset="0"/>
                        </a:rPr>
                        <a:t>This phase continues until the company can appropriately move business operations back to the original business site. </a:t>
                      </a:r>
                    </a:p>
                    <a:p>
                      <a:pPr algn="l" fontAlgn="b"/>
                      <a:endParaRPr lang="en-US" sz="1400" b="0" u="none" strike="noStrike" dirty="0">
                        <a:solidFill>
                          <a:schemeClr val="tx1"/>
                        </a:solidFill>
                        <a:effectLst/>
                        <a:latin typeface="Century Gothic" panose="020B0502020202020204" pitchFamily="34" charset="0"/>
                      </a:endParaRPr>
                    </a:p>
                  </a:txBody>
                  <a:tcPr marL="86923" marR="86923" marT="86923" marB="86923">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2985528"/>
                  </a:ext>
                </a:extLst>
              </a:tr>
            </a:tbl>
          </a:graphicData>
        </a:graphic>
      </p:graphicFrame>
      <p:graphicFrame>
        <p:nvGraphicFramePr>
          <p:cNvPr id="10" name="Table 9">
            <a:extLst>
              <a:ext uri="{FF2B5EF4-FFF2-40B4-BE49-F238E27FC236}">
                <a16:creationId xmlns:a16="http://schemas.microsoft.com/office/drawing/2014/main" id="{7771ACC8-66E4-5E41-A606-ABE3F4CA3443}"/>
              </a:ext>
            </a:extLst>
          </p:cNvPr>
          <p:cNvGraphicFramePr>
            <a:graphicFrameLocks noGrp="1"/>
          </p:cNvGraphicFramePr>
          <p:nvPr>
            <p:extLst>
              <p:ext uri="{D42A27DB-BD31-4B8C-83A1-F6EECF244321}">
                <p14:modId xmlns:p14="http://schemas.microsoft.com/office/powerpoint/2010/main" val="2892787537"/>
              </p:ext>
            </p:extLst>
          </p:nvPr>
        </p:nvGraphicFramePr>
        <p:xfrm>
          <a:off x="360853" y="2679875"/>
          <a:ext cx="3476908" cy="2829971"/>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3476908">
                  <a:extLst>
                    <a:ext uri="{9D8B030D-6E8A-4147-A177-3AD203B41FA5}">
                      <a16:colId xmlns:a16="http://schemas.microsoft.com/office/drawing/2014/main" val="2448353432"/>
                    </a:ext>
                  </a:extLst>
                </a:gridCol>
              </a:tblGrid>
              <a:tr h="487411">
                <a:tc>
                  <a:txBody>
                    <a:bodyPr/>
                    <a:lstStyle/>
                    <a:p>
                      <a:pPr algn="l" fontAlgn="b"/>
                      <a:r>
                        <a:rPr lang="en-US" sz="1600" b="1" u="none" strike="noStrike" dirty="0">
                          <a:solidFill>
                            <a:schemeClr val="bg1"/>
                          </a:solidFill>
                          <a:effectLst/>
                          <a:latin typeface="Century Gothic" panose="020B0502020202020204" pitchFamily="34" charset="0"/>
                        </a:rPr>
                        <a:t>A. DISASTER OCCURRENCE</a:t>
                      </a:r>
                    </a:p>
                  </a:txBody>
                  <a:tcPr marL="86923" marR="86923" marT="86923" marB="86923"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extLst>
                  <a:ext uri="{0D108BD9-81ED-4DB2-BD59-A6C34878D82A}">
                    <a16:rowId xmlns:a16="http://schemas.microsoft.com/office/drawing/2014/main" val="2764071318"/>
                  </a:ext>
                </a:extLst>
              </a:tr>
              <a:tr h="2342560">
                <a:tc>
                  <a:txBody>
                    <a:bodyPr/>
                    <a:lstStyle/>
                    <a:p>
                      <a:pPr algn="l" fontAlgn="b"/>
                      <a:r>
                        <a:rPr lang="en-US" sz="1600" b="0" u="none" strike="noStrike" dirty="0">
                          <a:solidFill>
                            <a:schemeClr val="tx1"/>
                          </a:solidFill>
                          <a:effectLst/>
                          <a:latin typeface="Century Gothic" panose="020B0502020202020204" pitchFamily="34" charset="0"/>
                        </a:rPr>
                        <a:t>The</a:t>
                      </a:r>
                      <a:r>
                        <a:rPr lang="en-US" sz="1600" b="0" u="none" strike="noStrike" baseline="0" dirty="0">
                          <a:solidFill>
                            <a:schemeClr val="tx1"/>
                          </a:solidFill>
                          <a:effectLst/>
                          <a:latin typeface="Century Gothic" panose="020B0502020202020204" pitchFamily="34" charset="0"/>
                        </a:rPr>
                        <a:t> company declares a</a:t>
                      </a:r>
                      <a:r>
                        <a:rPr lang="en-US" sz="1600" b="0" u="none" strike="noStrike" dirty="0">
                          <a:solidFill>
                            <a:schemeClr val="tx1"/>
                          </a:solidFill>
                          <a:effectLst/>
                          <a:latin typeface="Century Gothic" panose="020B0502020202020204" pitchFamily="34" charset="0"/>
                        </a:rPr>
                        <a:t> disaster and</a:t>
                      </a:r>
                      <a:r>
                        <a:rPr lang="en-US" sz="1600" b="0" u="none" strike="noStrike" baseline="0" dirty="0">
                          <a:solidFill>
                            <a:schemeClr val="tx1"/>
                          </a:solidFill>
                          <a:effectLst/>
                          <a:latin typeface="Century Gothic" panose="020B0502020202020204" pitchFamily="34" charset="0"/>
                        </a:rPr>
                        <a:t> </a:t>
                      </a:r>
                      <a:r>
                        <a:rPr lang="en-US" sz="1600" b="0" u="none" strike="noStrike" dirty="0">
                          <a:solidFill>
                            <a:schemeClr val="tx1"/>
                          </a:solidFill>
                          <a:effectLst/>
                          <a:latin typeface="Century Gothic" panose="020B0502020202020204" pitchFamily="34" charset="0"/>
                        </a:rPr>
                        <a:t>decides to activate the rest of the recovery plan.</a:t>
                      </a:r>
                    </a:p>
                    <a:p>
                      <a:pPr algn="l" fontAlgn="b"/>
                      <a:endParaRPr lang="en-US" sz="1400" b="0" u="none" strike="noStrike" dirty="0">
                        <a:solidFill>
                          <a:schemeClr val="tx1"/>
                        </a:solidFill>
                        <a:effectLst/>
                        <a:latin typeface="Century Gothic" panose="020B0502020202020204" pitchFamily="34" charset="0"/>
                      </a:endParaRPr>
                    </a:p>
                  </a:txBody>
                  <a:tcPr marL="86923" marR="86923" marT="86923" marB="86923">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298552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220177" y="6477000"/>
            <a:ext cx="11844864" cy="646331"/>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5. RECOVERY PHASES</a:t>
            </a:r>
          </a:p>
          <a:p>
            <a:pPr algn="r"/>
            <a:endParaRPr lang="en-US" b="1" dirty="0">
              <a:solidFill>
                <a:schemeClr val="bg1"/>
              </a:solidFill>
              <a:latin typeface="Century Gothic" panose="020B0502020202020204" pitchFamily="34" charset="0"/>
              <a:ea typeface="Arial" charset="0"/>
              <a:cs typeface="Arial" charset="0"/>
            </a:endParaRPr>
          </a:p>
        </p:txBody>
      </p:sp>
      <p:sp>
        <p:nvSpPr>
          <p:cNvPr id="12" name="TextBox 11">
            <a:extLst>
              <a:ext uri="{FF2B5EF4-FFF2-40B4-BE49-F238E27FC236}">
                <a16:creationId xmlns:a16="http://schemas.microsoft.com/office/drawing/2014/main" id="{403094BE-D411-1E45-AC78-FD6FF2B5A5A1}"/>
              </a:ext>
            </a:extLst>
          </p:cNvPr>
          <p:cNvSpPr txBox="1"/>
          <p:nvPr/>
        </p:nvSpPr>
        <p:spPr>
          <a:xfrm>
            <a:off x="440936" y="383219"/>
            <a:ext cx="3316742" cy="2031325"/>
          </a:xfrm>
          <a:prstGeom prst="rect">
            <a:avLst/>
          </a:prstGeom>
          <a:noFill/>
        </p:spPr>
        <p:txBody>
          <a:bodyPr wrap="square" numCol="1" rtlCol="0">
            <a:spAutoFit/>
          </a:bodyPr>
          <a:lstStyle/>
          <a:p>
            <a:r>
              <a:rPr lang="en-US" dirty="0">
                <a:latin typeface="Century Gothic" panose="020B0502020202020204" pitchFamily="34" charset="0"/>
              </a:rPr>
              <a:t>These are the activities most needed for the business to continue, and the recovery plan should target these essential business functions. The recovery plan should proceed as follows:</a:t>
            </a:r>
            <a:endParaRPr lang="en-US" sz="1600" dirty="0">
              <a:latin typeface="Century Gothic" panose="020B0502020202020204" pitchFamily="34" charset="0"/>
            </a:endParaRPr>
          </a:p>
        </p:txBody>
      </p:sp>
    </p:spTree>
    <p:extLst>
      <p:ext uri="{BB962C8B-B14F-4D97-AF65-F5344CB8AC3E}">
        <p14:creationId xmlns:p14="http://schemas.microsoft.com/office/powerpoint/2010/main" val="4055186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1D5270F0-3FE0-9045-A861-1E7D1F6DA3B2}"/>
              </a:ext>
            </a:extLst>
          </p:cNvPr>
          <p:cNvGraphicFramePr>
            <a:graphicFrameLocks noGrp="1"/>
          </p:cNvGraphicFramePr>
          <p:nvPr>
            <p:extLst>
              <p:ext uri="{D42A27DB-BD31-4B8C-83A1-F6EECF244321}">
                <p14:modId xmlns:p14="http://schemas.microsoft.com/office/powerpoint/2010/main" val="266431907"/>
              </p:ext>
            </p:extLst>
          </p:nvPr>
        </p:nvGraphicFramePr>
        <p:xfrm>
          <a:off x="546234" y="641685"/>
          <a:ext cx="11036166" cy="5001126"/>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1036166">
                  <a:extLst>
                    <a:ext uri="{9D8B030D-6E8A-4147-A177-3AD203B41FA5}">
                      <a16:colId xmlns:a16="http://schemas.microsoft.com/office/drawing/2014/main" val="185754983"/>
                    </a:ext>
                  </a:extLst>
                </a:gridCol>
              </a:tblGrid>
              <a:tr h="5001126">
                <a:tc>
                  <a:txBody>
                    <a:bodyPr/>
                    <a:lstStyle/>
                    <a:p>
                      <a:pPr algn="l" fontAlgn="ctr"/>
                      <a:endParaRPr lang="en-US" sz="2400" b="0" i="0" u="none" strike="noStrike" dirty="0">
                        <a:solidFill>
                          <a:schemeClr val="tx1"/>
                        </a:solidFill>
                        <a:effectLst/>
                        <a:latin typeface="Century Gothic" panose="020B0502020202020204" pitchFamily="34" charset="0"/>
                      </a:endParaRPr>
                    </a:p>
                  </a:txBody>
                  <a:tcPr marL="45720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6. RECORDS BACKUP</a:t>
            </a:r>
          </a:p>
        </p:txBody>
      </p:sp>
    </p:spTree>
    <p:extLst>
      <p:ext uri="{BB962C8B-B14F-4D97-AF65-F5344CB8AC3E}">
        <p14:creationId xmlns:p14="http://schemas.microsoft.com/office/powerpoint/2010/main" val="3543057122"/>
      </p:ext>
    </p:extLst>
  </p:cSld>
  <p:clrMapOvr>
    <a:masterClrMapping/>
  </p:clrMapOvr>
</p:sld>
</file>

<file path=ppt/theme/theme1.xml><?xml version="1.0" encoding="utf-8"?>
<a:theme xmlns:a="http://schemas.openxmlformats.org/drawingml/2006/main" name="IC-Business-Continuity-Plan-Template_PowerPoin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Презентация2" id="{E83BE7B5-FCFF-41BC-988D-356DD4C83AB6}" vid="{3CAFC71F-B24C-4491-8BAB-F291AA02939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IC-Business-Continuity-Plan-9465_PowerPoint</Template>
  <TotalTime>1</TotalTime>
  <Words>847</Words>
  <Application>Microsoft Office PowerPoint</Application>
  <PresentationFormat>Широкоэкранный</PresentationFormat>
  <Paragraphs>140</Paragraphs>
  <Slides>14</Slides>
  <Notes>14</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Arial</vt:lpstr>
      <vt:lpstr>Arial Unicode MS</vt:lpstr>
      <vt:lpstr>Calibri</vt:lpstr>
      <vt:lpstr>Calibri Light</vt:lpstr>
      <vt:lpstr>Century Gothic</vt:lpstr>
      <vt:lpstr>IC-Business-Continuity-Plan-Template_PowerPoint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2019-10-16T20:26:32Z</dcterms:created>
  <dcterms:modified xsi:type="dcterms:W3CDTF">2019-10-16T20:27:40Z</dcterms:modified>
</cp:coreProperties>
</file>