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42" r:id="rId5"/>
    <p:sldId id="346" r:id="rId6"/>
    <p:sldId id="347" r:id="rId7"/>
    <p:sldId id="337" r:id="rId8"/>
    <p:sldId id="348" r:id="rId9"/>
    <p:sldId id="327"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EF3"/>
    <a:srgbClr val="E3EAF6"/>
    <a:srgbClr val="5B7191"/>
    <a:srgbClr val="CDD5DD"/>
    <a:srgbClr val="74859B"/>
    <a:srgbClr val="C4D2E7"/>
    <a:srgbClr val="F0A622"/>
    <a:srgbClr val="5E913E"/>
    <a:srgbClr val="CE1D02"/>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6" d="100"/>
          <a:sy n="156" d="100"/>
        </p:scale>
        <p:origin x="312" y="76"/>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10/30/2019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34832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593442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9506438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654322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10/30/2019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JA67si"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YEAR END REPORT</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794207"/>
            <a:ext cx="11221474" cy="1015663"/>
          </a:xfrm>
          <a:prstGeom prst="rect">
            <a:avLst/>
          </a:prstGeom>
          <a:noFill/>
        </p:spPr>
        <p:txBody>
          <a:bodyPr wrap="square" rtlCol="0">
            <a:spAutoFit/>
          </a:bodyPr>
          <a:lstStyle/>
          <a:p>
            <a:r>
              <a:rPr lang="en-US" sz="6000" dirty="0">
                <a:latin typeface="Century Gothic" panose="020B0502020202020204" pitchFamily="34" charset="0"/>
              </a:rPr>
              <a:t>YEAR END REPORT</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462213"/>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Complete Physical Address</a:t>
            </a:r>
          </a:p>
          <a:p>
            <a:r>
              <a:rPr lang="en-US" sz="1400" dirty="0">
                <a:solidFill>
                  <a:schemeClr val="tx2"/>
                </a:solidFill>
                <a:latin typeface="Century Gothic" panose="020B0502020202020204" pitchFamily="34" charset="0"/>
              </a:rPr>
              <a:t>Complete Mailing Address (if differs from Physical 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YEAR END REPORT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2342116"/>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EXECUTIVE SUMMARY</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ANNUAL FINANCIAL REPORT</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AUDITOR’S REPORT</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CONCLUSIONS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REFERENCES</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648955718"/>
              </p:ext>
            </p:extLst>
          </p:nvPr>
        </p:nvGraphicFramePr>
        <p:xfrm>
          <a:off x="502275" y="412123"/>
          <a:ext cx="11333409" cy="5447763"/>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1333409">
                  <a:extLst>
                    <a:ext uri="{9D8B030D-6E8A-4147-A177-3AD203B41FA5}">
                      <a16:colId xmlns:a16="http://schemas.microsoft.com/office/drawing/2014/main" val="4155828514"/>
                    </a:ext>
                  </a:extLst>
                </a:gridCol>
              </a:tblGrid>
              <a:tr h="5447763">
                <a:tc>
                  <a:txBody>
                    <a:bodyPr/>
                    <a:lstStyle/>
                    <a:p>
                      <a:r>
                        <a:rPr lang="en-US" sz="1200" kern="1200" dirty="0">
                          <a:solidFill>
                            <a:schemeClr val="tx1"/>
                          </a:solidFill>
                          <a:effectLst/>
                          <a:latin typeface="Century Gothic" panose="020B0502020202020204" pitchFamily="34" charset="0"/>
                          <a:ea typeface="+mn-ea"/>
                          <a:cs typeface="+mn-cs"/>
                        </a:rPr>
                        <a:t>[NAME OF COMPANY] is an organized corporation currently existing under the laws of</a:t>
                      </a:r>
                      <a:r>
                        <a:rPr lang="en-US" sz="1200" kern="1200" baseline="0" dirty="0">
                          <a:solidFill>
                            <a:schemeClr val="tx1"/>
                          </a:solidFill>
                          <a:effectLst/>
                          <a:latin typeface="Century Gothic" panose="020B0502020202020204" pitchFamily="34" charset="0"/>
                          <a:ea typeface="+mn-ea"/>
                          <a:cs typeface="+mn-cs"/>
                        </a:rPr>
                        <a:t> </a:t>
                      </a:r>
                      <a:r>
                        <a:rPr lang="en-US" sz="1200" kern="1200" dirty="0">
                          <a:solidFill>
                            <a:schemeClr val="tx1"/>
                          </a:solidFill>
                          <a:effectLst/>
                          <a:latin typeface="Century Gothic" panose="020B0502020202020204" pitchFamily="34" charset="0"/>
                          <a:ea typeface="+mn-ea"/>
                          <a:cs typeface="+mn-cs"/>
                        </a:rPr>
                        <a:t>[CITY</a:t>
                      </a:r>
                      <a:r>
                        <a:rPr lang="en-US" sz="1200" kern="1200" baseline="0" dirty="0">
                          <a:solidFill>
                            <a:schemeClr val="tx1"/>
                          </a:solidFill>
                          <a:effectLst/>
                          <a:latin typeface="Century Gothic" panose="020B0502020202020204" pitchFamily="34" charset="0"/>
                          <a:ea typeface="+mn-ea"/>
                          <a:cs typeface="+mn-cs"/>
                        </a:rPr>
                        <a:t> / TOWN</a:t>
                      </a:r>
                      <a:r>
                        <a:rPr lang="en-US" sz="1200" kern="1200" dirty="0">
                          <a:solidFill>
                            <a:schemeClr val="tx1"/>
                          </a:solidFill>
                          <a:effectLst/>
                          <a:latin typeface="Century Gothic" panose="020B0502020202020204" pitchFamily="34" charset="0"/>
                          <a:ea typeface="+mn-ea"/>
                          <a:cs typeface="+mn-cs"/>
                        </a:rPr>
                        <a:t>] in [SPECIFY STATE / PROVINCE]. The founder, owner, and Chief Executive Officer of [COMPANY NAME] is [NAME]; [NAME]’s previous experience in [LIST PAST EXPERIENCE] brings [LIST QUALIFICATIONS AND ASSETS] to our team.</a:t>
                      </a:r>
                    </a:p>
                    <a:p>
                      <a:endParaRPr lang="en-US" sz="1200" kern="1200" dirty="0">
                        <a:solidFill>
                          <a:schemeClr val="tx1"/>
                        </a:solidFill>
                        <a:effectLst/>
                        <a:latin typeface="Century Gothic" panose="020B0502020202020204" pitchFamily="34" charset="0"/>
                        <a:ea typeface="+mn-ea"/>
                        <a:cs typeface="+mn-cs"/>
                      </a:endParaRPr>
                    </a:p>
                    <a:p>
                      <a:r>
                        <a:rPr lang="en-US" sz="1200" kern="1200" dirty="0">
                          <a:solidFill>
                            <a:schemeClr val="tx1"/>
                          </a:solidFill>
                          <a:effectLst/>
                          <a:latin typeface="Century Gothic" panose="020B0502020202020204" pitchFamily="34" charset="0"/>
                          <a:ea typeface="+mn-ea"/>
                          <a:cs typeface="+mn-cs"/>
                        </a:rPr>
                        <a:t>[NAME OF COMPANY] was established in [YEAR] and has since committed itself to specializing in providing [SPECIFY PRODUCTS / SERVICES] for [CATEGORIZE CUSTOMER BASE]. In its first year, [NAME OF COMPANY] employed a total number of [NUMBER] employees and has since expanded its operations to a team of [NUMBER OF EMPLOYEES].  </a:t>
                      </a:r>
                    </a:p>
                    <a:p>
                      <a:endParaRPr lang="en-US" sz="1200" kern="1200" dirty="0">
                        <a:solidFill>
                          <a:schemeClr val="tx1"/>
                        </a:solidFill>
                        <a:effectLst/>
                        <a:latin typeface="Century Gothic" panose="020B0502020202020204" pitchFamily="34" charset="0"/>
                        <a:ea typeface="+mn-ea"/>
                        <a:cs typeface="+mn-cs"/>
                      </a:endParaRPr>
                    </a:p>
                    <a:p>
                      <a:r>
                        <a:rPr lang="en-US" sz="1200" kern="1200" dirty="0">
                          <a:solidFill>
                            <a:schemeClr val="tx1"/>
                          </a:solidFill>
                          <a:effectLst/>
                          <a:latin typeface="Century Gothic" panose="020B0502020202020204" pitchFamily="34" charset="0"/>
                          <a:ea typeface="+mn-ea"/>
                          <a:cs typeface="+mn-cs"/>
                        </a:rPr>
                        <a:t>In addition to providing [SPECIFY PRODUCTS or SERVICES], [COMPANY NAME] has also spearheaded additional initiatives, both internally and for the greater business community. These include [DESCRIBE ADDITIONAL PRODUCTS OR SERVICES PROVIDED, THE COMPANY’S REPUTATION OR COMMUNITY INVOLVEMENT, BUSINESS PARTNERS AND RELATIONSHIPS, AND ANY OTHER NOTABLE SUCCESSES THE COMPANY HAS HAD OUTSIDE THEIR PRIMARY SERVICES].</a:t>
                      </a:r>
                    </a:p>
                    <a:p>
                      <a:endParaRPr lang="en-US" sz="1200" kern="1200" dirty="0">
                        <a:solidFill>
                          <a:schemeClr val="tx1"/>
                        </a:solidFill>
                        <a:effectLst/>
                        <a:latin typeface="Century Gothic" panose="020B0502020202020204" pitchFamily="34" charset="0"/>
                        <a:ea typeface="+mn-ea"/>
                        <a:cs typeface="+mn-cs"/>
                      </a:endParaRPr>
                    </a:p>
                    <a:p>
                      <a:r>
                        <a:rPr lang="en-US" sz="1200" kern="1200" dirty="0">
                          <a:solidFill>
                            <a:schemeClr val="tx1"/>
                          </a:solidFill>
                          <a:effectLst/>
                          <a:latin typeface="Century Gothic" panose="020B0502020202020204" pitchFamily="34" charset="0"/>
                          <a:ea typeface="+mn-ea"/>
                          <a:cs typeface="+mn-cs"/>
                        </a:rPr>
                        <a:t>In [CURRENT YEAR], [NAME OF COMPANY] is proud to announce [LIST KEY, HIGH-LEVEL ACHIEVEMENTS OF THE PAST YEAR. THESE CAN INCLUDE TOTAL REVENUE, NEW OR IMPROVED PRODUCTS AND SERVICES, AWARDS, ACQUISITIONS AND OTHER BUSINESS PARTNERSHIPS, ETC.]. </a:t>
                      </a:r>
                    </a:p>
                    <a:p>
                      <a:endParaRPr lang="en-US" sz="1200" kern="1200" dirty="0">
                        <a:solidFill>
                          <a:schemeClr val="tx1"/>
                        </a:solidFill>
                        <a:effectLst/>
                        <a:latin typeface="Century Gothic" panose="020B0502020202020204" pitchFamily="34" charset="0"/>
                        <a:ea typeface="+mn-ea"/>
                        <a:cs typeface="+mn-cs"/>
                      </a:endParaRPr>
                    </a:p>
                    <a:p>
                      <a:r>
                        <a:rPr lang="en-US" sz="1200" kern="1200" dirty="0">
                          <a:solidFill>
                            <a:schemeClr val="tx1"/>
                          </a:solidFill>
                          <a:effectLst/>
                          <a:latin typeface="Century Gothic" panose="020B0502020202020204" pitchFamily="34" charset="0"/>
                          <a:ea typeface="+mn-ea"/>
                          <a:cs typeface="+mn-cs"/>
                        </a:rPr>
                        <a:t>As of [CURRENT YEAR], the company is involved in [NUMBER] major projects — our main focus this year has been on [NAMES AND HIGH-LEVEL DETAILS OF PROJECT(S)]. [GIVE DETAILS OF THE FUNDING, REVENUE ACCRUED, AND OVERALL SUCCESS OR FAILURE OF THESE PROJECTS.]</a:t>
                      </a:r>
                    </a:p>
                    <a:p>
                      <a:endParaRPr lang="en-US" sz="1200" kern="1200" dirty="0">
                        <a:solidFill>
                          <a:schemeClr val="tx1"/>
                        </a:solidFill>
                        <a:effectLst/>
                        <a:latin typeface="Century Gothic" panose="020B0502020202020204" pitchFamily="34" charset="0"/>
                        <a:ea typeface="+mn-ea"/>
                        <a:cs typeface="+mn-cs"/>
                      </a:endParaRPr>
                    </a:p>
                    <a:p>
                      <a:r>
                        <a:rPr lang="en-US" sz="1200" kern="1200" dirty="0">
                          <a:solidFill>
                            <a:schemeClr val="tx1"/>
                          </a:solidFill>
                          <a:effectLst/>
                          <a:latin typeface="Century Gothic" panose="020B0502020202020204" pitchFamily="34" charset="0"/>
                          <a:ea typeface="+mn-ea"/>
                          <a:cs typeface="+mn-cs"/>
                        </a:rPr>
                        <a:t>In the following year-end report, you will find an annual financial report (complete with a profit and loss statement) that provides insight into [NAME OF COMPANY]’s current financial position. Additionally, we have included an auditor’s report, written conclusions, and references. It is our hope that upon reading this report (including the financial</a:t>
                      </a:r>
                      <a:r>
                        <a:rPr lang="en-US" sz="1200" kern="1200" baseline="0" dirty="0">
                          <a:solidFill>
                            <a:schemeClr val="tx1"/>
                          </a:solidFill>
                          <a:effectLst/>
                          <a:latin typeface="Century Gothic" panose="020B0502020202020204" pitchFamily="34" charset="0"/>
                          <a:ea typeface="+mn-ea"/>
                          <a:cs typeface="+mn-cs"/>
                        </a:rPr>
                        <a:t> models contained herein)</a:t>
                      </a:r>
                      <a:r>
                        <a:rPr lang="en-US" sz="1200" kern="1200" dirty="0">
                          <a:solidFill>
                            <a:schemeClr val="tx1"/>
                          </a:solidFill>
                          <a:effectLst/>
                          <a:latin typeface="Century Gothic" panose="020B0502020202020204" pitchFamily="34" charset="0"/>
                          <a:ea typeface="+mn-ea"/>
                          <a:cs typeface="+mn-cs"/>
                        </a:rPr>
                        <a:t>, you will gain a better understanding of our business’s directions, as</a:t>
                      </a:r>
                      <a:r>
                        <a:rPr lang="en-US" sz="1200" kern="1200" baseline="0" dirty="0">
                          <a:solidFill>
                            <a:schemeClr val="tx1"/>
                          </a:solidFill>
                          <a:effectLst/>
                          <a:latin typeface="Century Gothic" panose="020B0502020202020204" pitchFamily="34" charset="0"/>
                          <a:ea typeface="+mn-ea"/>
                          <a:cs typeface="+mn-cs"/>
                        </a:rPr>
                        <a:t> well as a clear idea about whether</a:t>
                      </a:r>
                      <a:r>
                        <a:rPr lang="en-US" sz="1200" kern="1200" dirty="0">
                          <a:solidFill>
                            <a:schemeClr val="tx1"/>
                          </a:solidFill>
                          <a:effectLst/>
                          <a:latin typeface="Century Gothic" panose="020B0502020202020204" pitchFamily="34" charset="0"/>
                          <a:ea typeface="+mn-ea"/>
                          <a:cs typeface="+mn-cs"/>
                        </a:rPr>
                        <a:t> we will continue with all current initiatives, modify</a:t>
                      </a:r>
                      <a:r>
                        <a:rPr lang="en-US" sz="1200" kern="1200" baseline="0" dirty="0">
                          <a:solidFill>
                            <a:schemeClr val="tx1"/>
                          </a:solidFill>
                          <a:effectLst/>
                          <a:latin typeface="Century Gothic" panose="020B0502020202020204" pitchFamily="34" charset="0"/>
                          <a:ea typeface="+mn-ea"/>
                          <a:cs typeface="+mn-cs"/>
                        </a:rPr>
                        <a:t> any of them</a:t>
                      </a:r>
                      <a:r>
                        <a:rPr lang="en-US" sz="1200" kern="1200" dirty="0">
                          <a:solidFill>
                            <a:schemeClr val="tx1"/>
                          </a:solidFill>
                          <a:effectLst/>
                          <a:latin typeface="Century Gothic" panose="020B0502020202020204" pitchFamily="34" charset="0"/>
                          <a:ea typeface="+mn-ea"/>
                          <a:cs typeface="+mn-cs"/>
                        </a:rPr>
                        <a:t>, or terminate and/or replace any of them.</a:t>
                      </a:r>
                    </a:p>
                  </a:txBody>
                  <a:tcPr marL="274320" marR="274320" marT="274320" marB="27432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EXECUTIVE SUMMARY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REPORT</a:t>
            </a:r>
          </a:p>
        </p:txBody>
      </p:sp>
      <p:graphicFrame>
        <p:nvGraphicFramePr>
          <p:cNvPr id="3" name="Table 2">
            <a:extLst>
              <a:ext uri="{FF2B5EF4-FFF2-40B4-BE49-F238E27FC236}">
                <a16:creationId xmlns:a16="http://schemas.microsoft.com/office/drawing/2014/main" id="{4C04D0D7-5E39-E44E-9757-033F94211E5A}"/>
              </a:ext>
            </a:extLst>
          </p:cNvPr>
          <p:cNvGraphicFramePr>
            <a:graphicFrameLocks noGrp="1"/>
          </p:cNvGraphicFramePr>
          <p:nvPr>
            <p:extLst>
              <p:ext uri="{D42A27DB-BD31-4B8C-83A1-F6EECF244321}">
                <p14:modId xmlns:p14="http://schemas.microsoft.com/office/powerpoint/2010/main" val="1293987767"/>
              </p:ext>
            </p:extLst>
          </p:nvPr>
        </p:nvGraphicFramePr>
        <p:xfrm>
          <a:off x="412124" y="965915"/>
          <a:ext cx="11552349" cy="4572000"/>
        </p:xfrm>
        <a:graphic>
          <a:graphicData uri="http://schemas.openxmlformats.org/drawingml/2006/table">
            <a:tbl>
              <a:tblPr firstRow="1" firstCol="1" bandRow="1">
                <a:tableStyleId>{5C22544A-7EE6-4342-B048-85BDC9FD1C3A}</a:tableStyleId>
              </a:tblPr>
              <a:tblGrid>
                <a:gridCol w="5948170">
                  <a:extLst>
                    <a:ext uri="{9D8B030D-6E8A-4147-A177-3AD203B41FA5}">
                      <a16:colId xmlns:a16="http://schemas.microsoft.com/office/drawing/2014/main" val="3242712977"/>
                    </a:ext>
                  </a:extLst>
                </a:gridCol>
                <a:gridCol w="1867692">
                  <a:extLst>
                    <a:ext uri="{9D8B030D-6E8A-4147-A177-3AD203B41FA5}">
                      <a16:colId xmlns:a16="http://schemas.microsoft.com/office/drawing/2014/main" val="532195164"/>
                    </a:ext>
                  </a:extLst>
                </a:gridCol>
                <a:gridCol w="1867692">
                  <a:extLst>
                    <a:ext uri="{9D8B030D-6E8A-4147-A177-3AD203B41FA5}">
                      <a16:colId xmlns:a16="http://schemas.microsoft.com/office/drawing/2014/main" val="3991640753"/>
                    </a:ext>
                  </a:extLst>
                </a:gridCol>
                <a:gridCol w="1868795">
                  <a:extLst>
                    <a:ext uri="{9D8B030D-6E8A-4147-A177-3AD203B41FA5}">
                      <a16:colId xmlns:a16="http://schemas.microsoft.com/office/drawing/2014/main" val="2028735203"/>
                    </a:ext>
                  </a:extLst>
                </a:gridCol>
              </a:tblGrid>
              <a:tr h="457200">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YEARS ENDED</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[CURRENT YEAR]</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400">
                          <a:solidFill>
                            <a:sysClr val="windowText" lastClr="000000"/>
                          </a:solidFill>
                          <a:effectLst/>
                          <a:latin typeface="Century Gothic" panose="020B0502020202020204" pitchFamily="34" charset="0"/>
                        </a:rPr>
                        <a:t>[1 YEAR PRIOR]</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a:solidFill>
                            <a:sysClr val="windowText" lastClr="000000"/>
                          </a:solidFill>
                          <a:effectLst/>
                          <a:latin typeface="Century Gothic" panose="020B0502020202020204" pitchFamily="34" charset="0"/>
                        </a:rPr>
                        <a:t>[2 YEARS PRIOR]</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8821303"/>
                  </a:ext>
                </a:extLst>
              </a:tr>
              <a:tr h="457200">
                <a:tc>
                  <a:txBody>
                    <a:bodyPr/>
                    <a:lstStyle/>
                    <a:p>
                      <a:pPr marL="0" marR="0">
                        <a:lnSpc>
                          <a:spcPct val="107000"/>
                        </a:lnSpc>
                        <a:spcBef>
                          <a:spcPts val="0"/>
                        </a:spcBef>
                        <a:spcAft>
                          <a:spcPts val="0"/>
                        </a:spcAft>
                      </a:pPr>
                      <a:r>
                        <a:rPr lang="en-US" sz="1400">
                          <a:solidFill>
                            <a:sysClr val="windowText" lastClr="000000"/>
                          </a:solidFill>
                          <a:effectLst/>
                          <a:latin typeface="Century Gothic" panose="020B0502020202020204" pitchFamily="34" charset="0"/>
                        </a:rPr>
                        <a:t>NET SALES</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 </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 </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17418867"/>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Product</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78092651"/>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Service</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0311078"/>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TOTAL NET SALES</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43868986"/>
                  </a:ext>
                </a:extLst>
              </a:tr>
              <a:tr h="457200">
                <a:tc>
                  <a:txBody>
                    <a:bodyPr/>
                    <a:lstStyle/>
                    <a:p>
                      <a:pPr marL="0" marR="0">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COST OF SALES</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 </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53476986"/>
                  </a:ext>
                </a:extLst>
              </a:tr>
              <a:tr h="457200">
                <a:tc>
                  <a:txBody>
                    <a:bodyPr/>
                    <a:lstStyle/>
                    <a:p>
                      <a:pPr marL="0" marR="0">
                        <a:lnSpc>
                          <a:spcPct val="107000"/>
                        </a:lnSpc>
                        <a:spcBef>
                          <a:spcPts val="0"/>
                        </a:spcBef>
                        <a:spcAft>
                          <a:spcPts val="0"/>
                        </a:spcAft>
                      </a:pPr>
                      <a:r>
                        <a:rPr lang="en-US" sz="1400" b="0">
                          <a:solidFill>
                            <a:sysClr val="windowText" lastClr="000000"/>
                          </a:solidFill>
                          <a:effectLst/>
                          <a:latin typeface="Century Gothic" panose="020B0502020202020204" pitchFamily="34" charset="0"/>
                        </a:rPr>
                        <a:t>Product</a:t>
                      </a:r>
                      <a:endParaRPr lang="en-US" sz="1400" b="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56924275"/>
                  </a:ext>
                </a:extLst>
              </a:tr>
              <a:tr h="457200">
                <a:tc>
                  <a:txBody>
                    <a:bodyPr/>
                    <a:lstStyle/>
                    <a:p>
                      <a:pPr marL="0" marR="0">
                        <a:lnSpc>
                          <a:spcPct val="107000"/>
                        </a:lnSpc>
                        <a:spcBef>
                          <a:spcPts val="0"/>
                        </a:spcBef>
                        <a:spcAft>
                          <a:spcPts val="0"/>
                        </a:spcAft>
                      </a:pPr>
                      <a:r>
                        <a:rPr lang="en-US" sz="1400" b="0">
                          <a:solidFill>
                            <a:sysClr val="windowText" lastClr="000000"/>
                          </a:solidFill>
                          <a:effectLst/>
                          <a:latin typeface="Century Gothic" panose="020B0502020202020204" pitchFamily="34" charset="0"/>
                        </a:rPr>
                        <a:t>Service</a:t>
                      </a:r>
                      <a:endParaRPr lang="en-US" sz="1400" b="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771291"/>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rPr>
                        <a:t>TOTAL COST OF SALES</a:t>
                      </a:r>
                      <a:endParaRPr lang="en-US" sz="14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2643732"/>
                  </a:ext>
                </a:extLst>
              </a:tr>
              <a:tr h="457200">
                <a:tc>
                  <a:txBody>
                    <a:bodyPr/>
                    <a:lstStyle/>
                    <a:p>
                      <a:pPr marL="0" marR="0">
                        <a:lnSpc>
                          <a:spcPct val="107000"/>
                        </a:lnSpc>
                        <a:spcBef>
                          <a:spcPts val="0"/>
                        </a:spcBef>
                        <a:spcAft>
                          <a:spcPts val="0"/>
                        </a:spcAft>
                      </a:pPr>
                      <a:r>
                        <a:rPr lang="en-US" sz="1400">
                          <a:solidFill>
                            <a:sysClr val="windowText" lastClr="000000"/>
                          </a:solidFill>
                          <a:effectLst/>
                          <a:latin typeface="Century Gothic" panose="020B0502020202020204" pitchFamily="34" charset="0"/>
                        </a:rPr>
                        <a:t>GROSS MARGIN</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7721364"/>
                  </a:ext>
                </a:extLst>
              </a:tr>
            </a:tbl>
          </a:graphicData>
        </a:graphic>
      </p:graphicFrame>
    </p:spTree>
    <p:extLst>
      <p:ext uri="{BB962C8B-B14F-4D97-AF65-F5344CB8AC3E}">
        <p14:creationId xmlns:p14="http://schemas.microsoft.com/office/powerpoint/2010/main" val="2678152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REPORT</a:t>
            </a:r>
          </a:p>
        </p:txBody>
      </p:sp>
      <p:graphicFrame>
        <p:nvGraphicFramePr>
          <p:cNvPr id="3" name="Table 2">
            <a:extLst>
              <a:ext uri="{FF2B5EF4-FFF2-40B4-BE49-F238E27FC236}">
                <a16:creationId xmlns:a16="http://schemas.microsoft.com/office/drawing/2014/main" id="{4C04D0D7-5E39-E44E-9757-033F94211E5A}"/>
              </a:ext>
            </a:extLst>
          </p:cNvPr>
          <p:cNvGraphicFramePr>
            <a:graphicFrameLocks noGrp="1"/>
          </p:cNvGraphicFramePr>
          <p:nvPr>
            <p:extLst>
              <p:ext uri="{D42A27DB-BD31-4B8C-83A1-F6EECF244321}">
                <p14:modId xmlns:p14="http://schemas.microsoft.com/office/powerpoint/2010/main" val="2249789805"/>
              </p:ext>
            </p:extLst>
          </p:nvPr>
        </p:nvGraphicFramePr>
        <p:xfrm>
          <a:off x="412124" y="399245"/>
          <a:ext cx="11552349" cy="5486400"/>
        </p:xfrm>
        <a:graphic>
          <a:graphicData uri="http://schemas.openxmlformats.org/drawingml/2006/table">
            <a:tbl>
              <a:tblPr firstRow="1" firstCol="1" bandRow="1">
                <a:tableStyleId>{5C22544A-7EE6-4342-B048-85BDC9FD1C3A}</a:tableStyleId>
              </a:tblPr>
              <a:tblGrid>
                <a:gridCol w="5948170">
                  <a:extLst>
                    <a:ext uri="{9D8B030D-6E8A-4147-A177-3AD203B41FA5}">
                      <a16:colId xmlns:a16="http://schemas.microsoft.com/office/drawing/2014/main" val="3242712977"/>
                    </a:ext>
                  </a:extLst>
                </a:gridCol>
                <a:gridCol w="1867692">
                  <a:extLst>
                    <a:ext uri="{9D8B030D-6E8A-4147-A177-3AD203B41FA5}">
                      <a16:colId xmlns:a16="http://schemas.microsoft.com/office/drawing/2014/main" val="532195164"/>
                    </a:ext>
                  </a:extLst>
                </a:gridCol>
                <a:gridCol w="1867692">
                  <a:extLst>
                    <a:ext uri="{9D8B030D-6E8A-4147-A177-3AD203B41FA5}">
                      <a16:colId xmlns:a16="http://schemas.microsoft.com/office/drawing/2014/main" val="3991640753"/>
                    </a:ext>
                  </a:extLst>
                </a:gridCol>
                <a:gridCol w="1868795">
                  <a:extLst>
                    <a:ext uri="{9D8B030D-6E8A-4147-A177-3AD203B41FA5}">
                      <a16:colId xmlns:a16="http://schemas.microsoft.com/office/drawing/2014/main" val="2028735203"/>
                    </a:ext>
                  </a:extLst>
                </a:gridCol>
              </a:tblGrid>
              <a:tr h="457200">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YEARS ENDED</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[CURRENT YEAR]</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400">
                          <a:solidFill>
                            <a:sysClr val="windowText" lastClr="000000"/>
                          </a:solidFill>
                          <a:effectLst/>
                          <a:latin typeface="Century Gothic" panose="020B0502020202020204" pitchFamily="34" charset="0"/>
                        </a:rPr>
                        <a:t>[1 YEAR PRIOR]</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a:solidFill>
                            <a:sysClr val="windowText" lastClr="000000"/>
                          </a:solidFill>
                          <a:effectLst/>
                          <a:latin typeface="Century Gothic" panose="020B0502020202020204" pitchFamily="34" charset="0"/>
                        </a:rPr>
                        <a:t>[2 YEARS PRIOR]</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8821303"/>
                  </a:ext>
                </a:extLst>
              </a:tr>
              <a:tr h="457200">
                <a:tc>
                  <a:txBody>
                    <a:bodyPr/>
                    <a:lstStyle/>
                    <a:p>
                      <a:pPr marL="0" marR="0">
                        <a:lnSpc>
                          <a:spcPct val="107000"/>
                        </a:lnSpc>
                        <a:spcBef>
                          <a:spcPts val="0"/>
                        </a:spcBef>
                        <a:spcAft>
                          <a:spcPts val="0"/>
                        </a:spcAft>
                      </a:pPr>
                      <a:r>
                        <a:rPr lang="en-US" sz="1400" b="1"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OPERATING EXPENSES</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17418867"/>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Research and Development</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62031774"/>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Sales and Marketing</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0984129"/>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General and Administrative</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78092651"/>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Amortization of Purchased Intangible Assets</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0311078"/>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In-Process Research and Development</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43868986"/>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TOTAL OPERATING EXPENSES</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53476986"/>
                  </a:ext>
                </a:extLst>
              </a:tr>
              <a:tr h="457200">
                <a:tc>
                  <a:txBody>
                    <a:bodyPr/>
                    <a:lstStyle/>
                    <a:p>
                      <a:pPr marL="0" marR="0">
                        <a:lnSpc>
                          <a:spcPct val="107000"/>
                        </a:lnSpc>
                        <a:spcBef>
                          <a:spcPts val="0"/>
                        </a:spcBef>
                        <a:spcAft>
                          <a:spcPts val="0"/>
                        </a:spcAft>
                      </a:pPr>
                      <a:r>
                        <a:rPr lang="en-US" sz="1400" b="1">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OPERATING INCOME</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 </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56924275"/>
                  </a:ext>
                </a:extLst>
              </a:tr>
              <a:tr h="457200">
                <a:tc>
                  <a:txBody>
                    <a:bodyPr/>
                    <a:lstStyle/>
                    <a:p>
                      <a:pPr marL="0" marR="0">
                        <a:lnSpc>
                          <a:spcPct val="107000"/>
                        </a:lnSpc>
                        <a:spcBef>
                          <a:spcPts val="0"/>
                        </a:spcBef>
                        <a:spcAft>
                          <a:spcPts val="0"/>
                        </a:spcAft>
                      </a:pPr>
                      <a:r>
                        <a:rPr lang="en-US" sz="1400" b="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Interest Income, Net</a:t>
                      </a:r>
                      <a:endParaRPr lang="en-US" sz="1400" b="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00771291"/>
                  </a:ext>
                </a:extLst>
              </a:tr>
              <a:tr h="457200">
                <a:tc>
                  <a:txBody>
                    <a:bodyPr/>
                    <a:lstStyle/>
                    <a:p>
                      <a:pPr marL="0" marR="0">
                        <a:lnSpc>
                          <a:spcPct val="107000"/>
                        </a:lnSpc>
                        <a:spcBef>
                          <a:spcPts val="0"/>
                        </a:spcBef>
                        <a:spcAft>
                          <a:spcPts val="0"/>
                        </a:spcAft>
                      </a:pPr>
                      <a:r>
                        <a:rPr lang="en-US" sz="1400" b="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Other Income, Net</a:t>
                      </a:r>
                      <a:endParaRPr lang="en-US" sz="1400" b="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82643732"/>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INTEREST AND OTHER INCOME, NET</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7721364"/>
                  </a:ext>
                </a:extLst>
              </a:tr>
            </a:tbl>
          </a:graphicData>
        </a:graphic>
      </p:graphicFrame>
    </p:spTree>
    <p:extLst>
      <p:ext uri="{BB962C8B-B14F-4D97-AF65-F5344CB8AC3E}">
        <p14:creationId xmlns:p14="http://schemas.microsoft.com/office/powerpoint/2010/main" val="256100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REPORT</a:t>
            </a:r>
          </a:p>
        </p:txBody>
      </p:sp>
      <p:graphicFrame>
        <p:nvGraphicFramePr>
          <p:cNvPr id="3" name="Table 2">
            <a:extLst>
              <a:ext uri="{FF2B5EF4-FFF2-40B4-BE49-F238E27FC236}">
                <a16:creationId xmlns:a16="http://schemas.microsoft.com/office/drawing/2014/main" id="{4C04D0D7-5E39-E44E-9757-033F94211E5A}"/>
              </a:ext>
            </a:extLst>
          </p:cNvPr>
          <p:cNvGraphicFramePr>
            <a:graphicFrameLocks noGrp="1"/>
          </p:cNvGraphicFramePr>
          <p:nvPr>
            <p:extLst>
              <p:ext uri="{D42A27DB-BD31-4B8C-83A1-F6EECF244321}">
                <p14:modId xmlns:p14="http://schemas.microsoft.com/office/powerpoint/2010/main" val="1556717842"/>
              </p:ext>
            </p:extLst>
          </p:nvPr>
        </p:nvGraphicFramePr>
        <p:xfrm>
          <a:off x="412124" y="399245"/>
          <a:ext cx="11552349" cy="2926080"/>
        </p:xfrm>
        <a:graphic>
          <a:graphicData uri="http://schemas.openxmlformats.org/drawingml/2006/table">
            <a:tbl>
              <a:tblPr firstRow="1" firstCol="1" bandRow="1">
                <a:tableStyleId>{5C22544A-7EE6-4342-B048-85BDC9FD1C3A}</a:tableStyleId>
              </a:tblPr>
              <a:tblGrid>
                <a:gridCol w="5948170">
                  <a:extLst>
                    <a:ext uri="{9D8B030D-6E8A-4147-A177-3AD203B41FA5}">
                      <a16:colId xmlns:a16="http://schemas.microsoft.com/office/drawing/2014/main" val="3242712977"/>
                    </a:ext>
                  </a:extLst>
                </a:gridCol>
                <a:gridCol w="1867692">
                  <a:extLst>
                    <a:ext uri="{9D8B030D-6E8A-4147-A177-3AD203B41FA5}">
                      <a16:colId xmlns:a16="http://schemas.microsoft.com/office/drawing/2014/main" val="532195164"/>
                    </a:ext>
                  </a:extLst>
                </a:gridCol>
                <a:gridCol w="1867692">
                  <a:extLst>
                    <a:ext uri="{9D8B030D-6E8A-4147-A177-3AD203B41FA5}">
                      <a16:colId xmlns:a16="http://schemas.microsoft.com/office/drawing/2014/main" val="3991640753"/>
                    </a:ext>
                  </a:extLst>
                </a:gridCol>
                <a:gridCol w="1868795">
                  <a:extLst>
                    <a:ext uri="{9D8B030D-6E8A-4147-A177-3AD203B41FA5}">
                      <a16:colId xmlns:a16="http://schemas.microsoft.com/office/drawing/2014/main" val="2028735203"/>
                    </a:ext>
                  </a:extLst>
                </a:gridCol>
              </a:tblGrid>
              <a:tr h="457200">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YEARS ENDED</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dirty="0">
                          <a:solidFill>
                            <a:sysClr val="windowText" lastClr="000000"/>
                          </a:solidFill>
                          <a:effectLst/>
                          <a:latin typeface="Century Gothic" panose="020B0502020202020204" pitchFamily="34" charset="0"/>
                        </a:rPr>
                        <a:t>[CURRENT YEAR]</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lnSpc>
                          <a:spcPct val="107000"/>
                        </a:lnSpc>
                        <a:spcBef>
                          <a:spcPts val="0"/>
                        </a:spcBef>
                        <a:spcAft>
                          <a:spcPts val="0"/>
                        </a:spcAft>
                      </a:pPr>
                      <a:r>
                        <a:rPr lang="en-US" sz="1400">
                          <a:solidFill>
                            <a:sysClr val="windowText" lastClr="000000"/>
                          </a:solidFill>
                          <a:effectLst/>
                          <a:latin typeface="Century Gothic" panose="020B0502020202020204" pitchFamily="34" charset="0"/>
                        </a:rPr>
                        <a:t>[1 YEAR PRIOR]</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400">
                          <a:solidFill>
                            <a:sysClr val="windowText" lastClr="000000"/>
                          </a:solidFill>
                          <a:effectLst/>
                          <a:latin typeface="Century Gothic" panose="020B0502020202020204" pitchFamily="34" charset="0"/>
                        </a:rPr>
                        <a:t>[2 YEARS PRIOR]</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78821303"/>
                  </a:ext>
                </a:extLst>
              </a:tr>
              <a:tr h="640080">
                <a:tc>
                  <a:txBody>
                    <a:bodyPr/>
                    <a:lstStyle/>
                    <a:p>
                      <a:pPr marL="0" marR="0">
                        <a:lnSpc>
                          <a:spcPct val="107000"/>
                        </a:lnSpc>
                        <a:spcBef>
                          <a:spcPts val="0"/>
                        </a:spcBef>
                        <a:spcAft>
                          <a:spcPts val="0"/>
                        </a:spcAft>
                      </a:pPr>
                      <a:r>
                        <a:rPr lang="en-US" sz="1400" b="1"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INCOME BEFORE PROVISION FOR INCOME TAXES AND CUMULATIVE EFFECT OF ACCOUNTING CHANGE</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317418867"/>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Provision for Income Taxes</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62031774"/>
                  </a:ext>
                </a:extLst>
              </a:tr>
              <a:tr h="457200">
                <a:tc>
                  <a:txBody>
                    <a:bodyPr/>
                    <a:lstStyle/>
                    <a:p>
                      <a:pPr marL="0" marR="0">
                        <a:lnSpc>
                          <a:spcPct val="107000"/>
                        </a:lnSpc>
                        <a:spcBef>
                          <a:spcPts val="0"/>
                        </a:spcBef>
                        <a:spcAft>
                          <a:spcPts val="0"/>
                        </a:spcAft>
                      </a:pPr>
                      <a:r>
                        <a:rPr lang="en-US" sz="1400" b="1">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INCOME BEFORE CUMULATIVE EFFECT OF ACCOUNTING CHANGE</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0984129"/>
                  </a:ext>
                </a:extLst>
              </a:tr>
              <a:tr h="457200">
                <a:tc>
                  <a:txBody>
                    <a:bodyPr/>
                    <a:lstStyle/>
                    <a:p>
                      <a:pPr marL="0" marR="0">
                        <a:lnSpc>
                          <a:spcPct val="107000"/>
                        </a:lnSpc>
                        <a:spcBef>
                          <a:spcPts val="0"/>
                        </a:spcBef>
                        <a:spcAft>
                          <a:spcPts val="0"/>
                        </a:spcAft>
                      </a:pPr>
                      <a:r>
                        <a:rPr lang="en-US" sz="1400" b="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Cumulative Effect of Accounting Change, Net of Tax</a:t>
                      </a:r>
                      <a:endParaRPr lang="en-US" sz="1400" b="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78092651"/>
                  </a:ext>
                </a:extLst>
              </a:tr>
              <a:tr h="457200">
                <a:tc>
                  <a:txBody>
                    <a:bodyPr/>
                    <a:lstStyle/>
                    <a:p>
                      <a:pPr marL="0" marR="0">
                        <a:lnSpc>
                          <a:spcPct val="107000"/>
                        </a:lnSpc>
                        <a:spcBef>
                          <a:spcPts val="0"/>
                        </a:spcBef>
                        <a:spcAft>
                          <a:spcPts val="0"/>
                        </a:spcAft>
                      </a:pPr>
                      <a:r>
                        <a:rPr lang="en-US" sz="1400" b="1">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NET INCOME</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b="1">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r">
                        <a:lnSpc>
                          <a:spcPct val="107000"/>
                        </a:lnSpc>
                        <a:spcBef>
                          <a:spcPts val="0"/>
                        </a:spcBef>
                        <a:spcAft>
                          <a:spcPts val="0"/>
                        </a:spcAft>
                      </a:pPr>
                      <a:r>
                        <a:rPr lang="en-US" sz="1400" b="1">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r">
                        <a:lnSpc>
                          <a:spcPct val="107000"/>
                        </a:lnSpc>
                        <a:spcBef>
                          <a:spcPts val="0"/>
                        </a:spcBef>
                        <a:spcAft>
                          <a:spcPts val="0"/>
                        </a:spcAft>
                      </a:pPr>
                      <a:r>
                        <a:rPr lang="en-US" sz="1400" b="1" dirty="0">
                          <a:solidFill>
                            <a:sysClr val="windowText" lastClr="000000"/>
                          </a:solidFill>
                          <a:effectLst/>
                          <a:latin typeface="Century Gothic" panose="020B0502020202020204" pitchFamily="34" charset="0"/>
                          <a:ea typeface="Calibri" panose="020F0502020204030204" pitchFamily="34" charset="0"/>
                          <a:cs typeface="Arial" panose="020B0604020202020204" pitchFamily="34" charset="0"/>
                        </a:rPr>
                        <a:t>$00,000</a:t>
                      </a:r>
                      <a:endParaRPr lang="en-US" sz="14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00311078"/>
                  </a:ext>
                </a:extLst>
              </a:tr>
            </a:tbl>
          </a:graphicData>
        </a:graphic>
      </p:graphicFrame>
    </p:spTree>
    <p:extLst>
      <p:ext uri="{BB962C8B-B14F-4D97-AF65-F5344CB8AC3E}">
        <p14:creationId xmlns:p14="http://schemas.microsoft.com/office/powerpoint/2010/main" val="671809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4294232433"/>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400" kern="1200" dirty="0">
                          <a:solidFill>
                            <a:schemeClr val="tx1"/>
                          </a:solidFill>
                          <a:effectLst/>
                          <a:latin typeface="Century Gothic" panose="020B0502020202020204" pitchFamily="34" charset="0"/>
                          <a:ea typeface="+mn-ea"/>
                          <a:cs typeface="+mn-cs"/>
                        </a:rPr>
                        <a:t>You can insert an accountant’s or auditor's report here.</a:t>
                      </a:r>
                    </a:p>
                  </a:txBody>
                  <a:tcPr marL="274320" marR="274320" marT="2743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AUDITOR’S REPORT</a:t>
            </a:r>
          </a:p>
        </p:txBody>
      </p:sp>
    </p:spTree>
    <p:extLst>
      <p:ext uri="{BB962C8B-B14F-4D97-AF65-F5344CB8AC3E}">
        <p14:creationId xmlns:p14="http://schemas.microsoft.com/office/powerpoint/2010/main" val="43930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99120847"/>
              </p:ext>
            </p:extLst>
          </p:nvPr>
        </p:nvGraphicFramePr>
        <p:xfrm>
          <a:off x="1030014" y="872360"/>
          <a:ext cx="10247586" cy="449094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247586">
                  <a:extLst>
                    <a:ext uri="{9D8B030D-6E8A-4147-A177-3AD203B41FA5}">
                      <a16:colId xmlns:a16="http://schemas.microsoft.com/office/drawing/2014/main" val="4155828514"/>
                    </a:ext>
                  </a:extLst>
                </a:gridCol>
              </a:tblGrid>
              <a:tr h="449094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400" kern="1200" dirty="0">
                          <a:solidFill>
                            <a:schemeClr val="tx1"/>
                          </a:solidFill>
                          <a:effectLst/>
                          <a:latin typeface="Century Gothic" panose="020B0502020202020204" pitchFamily="34" charset="0"/>
                          <a:ea typeface="+mn-ea"/>
                          <a:cs typeface="+mn-cs"/>
                        </a:rPr>
                        <a:t>After presenting the related data on [COMPANY NAME]’s expenses and projected profits and losses for the year [YEAR], we were able to implement our additional programs successfully; moreover, [COMPANY NAME] was able to exceed the expenditure costs. The Board of Directors hereby approves the</a:t>
                      </a:r>
                      <a:r>
                        <a:rPr lang="en-US" sz="1400" kern="1200" baseline="0" dirty="0">
                          <a:solidFill>
                            <a:schemeClr val="tx1"/>
                          </a:solidFill>
                          <a:effectLst/>
                          <a:latin typeface="Century Gothic" panose="020B0502020202020204" pitchFamily="34" charset="0"/>
                          <a:ea typeface="+mn-ea"/>
                          <a:cs typeface="+mn-cs"/>
                        </a:rPr>
                        <a:t> continuation of</a:t>
                      </a:r>
                      <a:r>
                        <a:rPr lang="en-US" sz="1400" kern="1200" dirty="0">
                          <a:solidFill>
                            <a:schemeClr val="tx1"/>
                          </a:solidFill>
                          <a:effectLst/>
                          <a:latin typeface="Century Gothic" panose="020B0502020202020204" pitchFamily="34" charset="0"/>
                          <a:ea typeface="+mn-ea"/>
                          <a:cs typeface="+mn-cs"/>
                        </a:rPr>
                        <a:t> the program </a:t>
                      </a:r>
                      <a:r>
                        <a:rPr lang="en-US" sz="1400" kern="1200" baseline="0" dirty="0">
                          <a:solidFill>
                            <a:schemeClr val="tx1"/>
                          </a:solidFill>
                          <a:effectLst/>
                          <a:latin typeface="Century Gothic" panose="020B0502020202020204" pitchFamily="34" charset="0"/>
                          <a:ea typeface="+mn-ea"/>
                          <a:cs typeface="+mn-cs"/>
                        </a:rPr>
                        <a:t>into</a:t>
                      </a:r>
                      <a:r>
                        <a:rPr lang="en-US" sz="1400" kern="1200" dirty="0">
                          <a:solidFill>
                            <a:schemeClr val="tx1"/>
                          </a:solidFill>
                          <a:effectLst/>
                          <a:latin typeface="Century Gothic" panose="020B0502020202020204" pitchFamily="34" charset="0"/>
                          <a:ea typeface="+mn-ea"/>
                          <a:cs typeface="+mn-cs"/>
                        </a:rPr>
                        <a:t> the next fiscal year, with evaluations on a quarterly basis.</a:t>
                      </a:r>
                    </a:p>
                  </a:txBody>
                  <a:tcPr marL="274320" marR="274320" marT="27432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CONCLUSIONS</a:t>
            </a:r>
          </a:p>
        </p:txBody>
      </p:sp>
    </p:spTree>
    <p:extLst>
      <p:ext uri="{BB962C8B-B14F-4D97-AF65-F5344CB8AC3E}">
        <p14:creationId xmlns:p14="http://schemas.microsoft.com/office/powerpoint/2010/main" val="3881067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0F9EDFA-187A-0742-ADA7-95859237F71A}"/>
              </a:ext>
            </a:extLst>
          </p:cNvPr>
          <p:cNvGraphicFramePr>
            <a:graphicFrameLocks noGrp="1"/>
          </p:cNvGraphicFramePr>
          <p:nvPr>
            <p:extLst>
              <p:ext uri="{D42A27DB-BD31-4B8C-83A1-F6EECF244321}">
                <p14:modId xmlns:p14="http://schemas.microsoft.com/office/powerpoint/2010/main" val="3687362182"/>
              </p:ext>
            </p:extLst>
          </p:nvPr>
        </p:nvGraphicFramePr>
        <p:xfrm>
          <a:off x="557562" y="946182"/>
          <a:ext cx="11381153" cy="4965635"/>
        </p:xfrm>
        <a:graphic>
          <a:graphicData uri="http://schemas.openxmlformats.org/drawingml/2006/table">
            <a:tbl>
              <a:tblPr firstRow="1" bandRow="1">
                <a:effectLst>
                  <a:reflection blurRad="6350" stA="52000" endA="300" endPos="35000" dir="5400000" sy="-100000" algn="bl" rotWithShape="0"/>
                </a:effectLst>
                <a:tableStyleId>{5C22544A-7EE6-4342-B048-85BDC9FD1C3A}</a:tableStyleId>
              </a:tblPr>
              <a:tblGrid>
                <a:gridCol w="3616442">
                  <a:extLst>
                    <a:ext uri="{9D8B030D-6E8A-4147-A177-3AD203B41FA5}">
                      <a16:colId xmlns:a16="http://schemas.microsoft.com/office/drawing/2014/main" val="3112382737"/>
                    </a:ext>
                  </a:extLst>
                </a:gridCol>
                <a:gridCol w="7764711">
                  <a:extLst>
                    <a:ext uri="{9D8B030D-6E8A-4147-A177-3AD203B41FA5}">
                      <a16:colId xmlns:a16="http://schemas.microsoft.com/office/drawing/2014/main" val="3678462757"/>
                    </a:ext>
                  </a:extLst>
                </a:gridCol>
              </a:tblGrid>
              <a:tr h="365760">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SOURCE NAME</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marL="0" marR="0">
                        <a:spcBef>
                          <a:spcPts val="0"/>
                        </a:spcBef>
                        <a:spcAft>
                          <a:spcPts val="0"/>
                        </a:spcAft>
                      </a:pPr>
                      <a:r>
                        <a:rPr lang="en-US" sz="1200" b="0" dirty="0">
                          <a:solidFill>
                            <a:schemeClr val="tx1"/>
                          </a:solidFill>
                          <a:effectLst/>
                          <a:latin typeface="Century Gothic" panose="020B0502020202020204" pitchFamily="34" charset="0"/>
                        </a:rPr>
                        <a:t>LOCATION / LINK</a:t>
                      </a:r>
                      <a:endParaRPr lang="en-US" sz="12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3397691965"/>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71993380"/>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20816172"/>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91679164"/>
                  </a:ext>
                </a:extLst>
              </a:tr>
              <a:tr h="919975">
                <a:tc>
                  <a:txBody>
                    <a:bodyPr/>
                    <a:lstStyle/>
                    <a:p>
                      <a:pPr marL="0" marR="0">
                        <a:spcBef>
                          <a:spcPts val="0"/>
                        </a:spcBef>
                        <a:spcAft>
                          <a:spcPts val="0"/>
                        </a:spcAft>
                      </a:pPr>
                      <a:endParaRPr lang="en-US" sz="105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63282928"/>
                  </a:ext>
                </a:extLst>
              </a:tr>
              <a:tr h="919975">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endParaRPr lang="en-US" sz="105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8481480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REFERENCES</a:t>
            </a:r>
          </a:p>
        </p:txBody>
      </p:sp>
      <p:sp>
        <p:nvSpPr>
          <p:cNvPr id="3" name="TextBox 2">
            <a:extLst>
              <a:ext uri="{FF2B5EF4-FFF2-40B4-BE49-F238E27FC236}">
                <a16:creationId xmlns:a16="http://schemas.microsoft.com/office/drawing/2014/main" id="{BD1B7339-6F76-9340-A5B9-BFC4C576AC8A}"/>
              </a:ext>
            </a:extLst>
          </p:cNvPr>
          <p:cNvSpPr txBox="1"/>
          <p:nvPr/>
        </p:nvSpPr>
        <p:spPr>
          <a:xfrm>
            <a:off x="557562" y="524107"/>
            <a:ext cx="11381153" cy="276999"/>
          </a:xfrm>
          <a:prstGeom prst="rect">
            <a:avLst/>
          </a:prstGeom>
          <a:noFill/>
        </p:spPr>
        <p:txBody>
          <a:bodyPr wrap="square" rtlCol="0">
            <a:spAutoFit/>
          </a:bodyPr>
          <a:lstStyle/>
          <a:p>
            <a:r>
              <a:rPr lang="en-US" sz="1200" dirty="0">
                <a:latin typeface="Century Gothic" panose="020B0502020202020204" pitchFamily="34" charset="0"/>
              </a:rPr>
              <a:t>In connection with the monthly projected profits and losses and expenses, we used the following resources to generate this report.</a:t>
            </a:r>
          </a:p>
        </p:txBody>
      </p:sp>
    </p:spTree>
    <p:extLst>
      <p:ext uri="{BB962C8B-B14F-4D97-AF65-F5344CB8AC3E}">
        <p14:creationId xmlns:p14="http://schemas.microsoft.com/office/powerpoint/2010/main" val="81358810"/>
      </p:ext>
    </p:extLst>
  </p:cSld>
  <p:clrMapOvr>
    <a:masterClrMapping/>
  </p:clrMapOvr>
</p:sld>
</file>

<file path=ppt/theme/theme1.xml><?xml version="1.0" encoding="utf-8"?>
<a:theme xmlns:a="http://schemas.openxmlformats.org/drawingml/2006/main" name="IC-Simple-Year-End-Report-Template_PowerPoin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imple-Year-End-Report-Template_PowerPoint" id="{8D02295D-7B84-A644-A51C-35EA029F8B27}" vid="{F4150B62-F89F-9246-A13B-F94DA457C0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IC-Simple-Year-End-Report-Template_PowerPoint - SR edits</Template>
  <TotalTime>0</TotalTime>
  <Words>844</Words>
  <Application>Microsoft Office PowerPoint</Application>
  <PresentationFormat>Широкоэкранный</PresentationFormat>
  <Paragraphs>182</Paragraphs>
  <Slides>10</Slides>
  <Notes>10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Arial Unicode MS</vt:lpstr>
      <vt:lpstr>Calibri</vt:lpstr>
      <vt:lpstr>Calibri Light</vt:lpstr>
      <vt:lpstr>Century Gothic</vt:lpstr>
      <vt:lpstr>IC-Simple-Year-End-Report-Template_PowerPoint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2019-10-30T19:13:55Z</dcterms:created>
  <dcterms:modified xsi:type="dcterms:W3CDTF">2019-10-30T19:14:50Z</dcterms:modified>
</cp:coreProperties>
</file>