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258" r:id="rId2"/>
    <p:sldId id="316" r:id="rId3"/>
    <p:sldId id="349" r:id="rId4"/>
    <p:sldId id="352"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AEEF3"/>
    <a:srgbClr val="00BD32"/>
    <a:srgbClr val="E3EAF6"/>
    <a:srgbClr val="5B7191"/>
    <a:srgbClr val="CDD5DD"/>
    <a:srgbClr val="74859B"/>
    <a:srgbClr val="C4D2E7"/>
    <a:srgbClr val="F0A622"/>
    <a:srgbClr val="5E913E"/>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86447"/>
  </p:normalViewPr>
  <p:slideViewPr>
    <p:cSldViewPr snapToGrid="0" snapToObjects="1">
      <p:cViewPr varScale="1">
        <p:scale>
          <a:sx n="156" d="100"/>
          <a:sy n="156" d="100"/>
        </p:scale>
        <p:origin x="312" y="76"/>
      </p:cViewPr>
      <p:guideLst/>
    </p:cSldViewPr>
  </p:slideViewPr>
  <p:outlineViewPr>
    <p:cViewPr>
      <p:scale>
        <a:sx n="33" d="100"/>
        <a:sy n="33" d="100"/>
      </p:scale>
      <p:origin x="0" y="0"/>
    </p:cViewPr>
    <p:sldLst>
      <p:sld r:id="rId1" collapse="1"/>
      <p:sld r:id="rId2" collapse="1"/>
      <p:sld r:id="rId3" collapse="1"/>
      <p:sld r:id="rId4" collapse="1"/>
      <p:sld r:id="rId5"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 Id="rId5" Type="http://schemas.openxmlformats.org/officeDocument/2006/relationships/slide" Target="slides/slide5.xml"/><Relationship Id="rId4"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11/22/2019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11/22/2019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2rN3cq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TIMELINE</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926287"/>
            <a:ext cx="11221474" cy="923330"/>
          </a:xfrm>
          <a:prstGeom prst="rect">
            <a:avLst/>
          </a:prstGeom>
          <a:noFill/>
        </p:spPr>
        <p:txBody>
          <a:bodyPr wrap="square" rtlCol="0">
            <a:spAutoFit/>
          </a:bodyPr>
          <a:lstStyle/>
          <a:p>
            <a:r>
              <a:rPr lang="en-US" sz="5400" dirty="0">
                <a:latin typeface="Century Gothic" panose="020B0502020202020204" pitchFamily="34" charset="0"/>
              </a:rPr>
              <a:t>PROJECT NAME</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347150"/>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COMPANY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00/00/0000</a:t>
            </a: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Address</a:t>
            </a:r>
          </a:p>
          <a:p>
            <a:r>
              <a:rPr lang="en-US" sz="1400" dirty="0">
                <a:solidFill>
                  <a:schemeClr val="tx2"/>
                </a:solidFill>
                <a:latin typeface="Century Gothic" panose="020B0502020202020204" pitchFamily="34" charset="0"/>
              </a:rPr>
              <a:t>Contact Phone</a:t>
            </a:r>
          </a:p>
          <a:p>
            <a:r>
              <a:rPr lang="en-US" sz="1400" dirty="0">
                <a:solidFill>
                  <a:schemeClr val="tx2"/>
                </a:solidFill>
                <a:latin typeface="Century Gothic" panose="020B0502020202020204" pitchFamily="34" charset="0"/>
              </a:rPr>
              <a:t>Web Address</a:t>
            </a:r>
          </a:p>
          <a:p>
            <a:r>
              <a:rPr lang="en-US" sz="1400" dirty="0">
                <a:solidFill>
                  <a:schemeClr val="tx2"/>
                </a:solidFill>
                <a:latin typeface="Century Gothic" panose="020B0502020202020204" pitchFamily="34" charset="0"/>
              </a:rPr>
              <a:t>Email Address</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1995592"/>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graphicFrame>
        <p:nvGraphicFramePr>
          <p:cNvPr id="2" name="Table 1">
            <a:extLst>
              <a:ext uri="{FF2B5EF4-FFF2-40B4-BE49-F238E27FC236}">
                <a16:creationId xmlns:a16="http://schemas.microsoft.com/office/drawing/2014/main" id="{192FE157-1C86-3441-A861-8D9B293C6111}"/>
              </a:ext>
            </a:extLst>
          </p:cNvPr>
          <p:cNvGraphicFramePr>
            <a:graphicFrameLocks noGrp="1"/>
          </p:cNvGraphicFramePr>
          <p:nvPr>
            <p:extLst>
              <p:ext uri="{D42A27DB-BD31-4B8C-83A1-F6EECF244321}">
                <p14:modId xmlns:p14="http://schemas.microsoft.com/office/powerpoint/2010/main" val="2635750005"/>
              </p:ext>
            </p:extLst>
          </p:nvPr>
        </p:nvGraphicFramePr>
        <p:xfrm>
          <a:off x="552992" y="5571765"/>
          <a:ext cx="7746872" cy="548640"/>
        </p:xfrm>
        <a:graphic>
          <a:graphicData uri="http://schemas.openxmlformats.org/drawingml/2006/table">
            <a:tbl>
              <a:tblPr firstRow="1" firstCol="1" bandRow="1">
                <a:tableStyleId>{5C22544A-7EE6-4342-B048-85BDC9FD1C3A}</a:tableStyleId>
              </a:tblPr>
              <a:tblGrid>
                <a:gridCol w="966809">
                  <a:extLst>
                    <a:ext uri="{9D8B030D-6E8A-4147-A177-3AD203B41FA5}">
                      <a16:colId xmlns:a16="http://schemas.microsoft.com/office/drawing/2014/main" val="690628749"/>
                    </a:ext>
                  </a:extLst>
                </a:gridCol>
                <a:gridCol w="2007989">
                  <a:extLst>
                    <a:ext uri="{9D8B030D-6E8A-4147-A177-3AD203B41FA5}">
                      <a16:colId xmlns:a16="http://schemas.microsoft.com/office/drawing/2014/main" val="3049906053"/>
                    </a:ext>
                  </a:extLst>
                </a:gridCol>
                <a:gridCol w="452418">
                  <a:extLst>
                    <a:ext uri="{9D8B030D-6E8A-4147-A177-3AD203B41FA5}">
                      <a16:colId xmlns:a16="http://schemas.microsoft.com/office/drawing/2014/main" val="4260011339"/>
                    </a:ext>
                  </a:extLst>
                </a:gridCol>
                <a:gridCol w="2585906">
                  <a:extLst>
                    <a:ext uri="{9D8B030D-6E8A-4147-A177-3AD203B41FA5}">
                      <a16:colId xmlns:a16="http://schemas.microsoft.com/office/drawing/2014/main" val="1259121771"/>
                    </a:ext>
                  </a:extLst>
                </a:gridCol>
                <a:gridCol w="517491">
                  <a:extLst>
                    <a:ext uri="{9D8B030D-6E8A-4147-A177-3AD203B41FA5}">
                      <a16:colId xmlns:a16="http://schemas.microsoft.com/office/drawing/2014/main" val="2523715833"/>
                    </a:ext>
                  </a:extLst>
                </a:gridCol>
                <a:gridCol w="1216259">
                  <a:extLst>
                    <a:ext uri="{9D8B030D-6E8A-4147-A177-3AD203B41FA5}">
                      <a16:colId xmlns:a16="http://schemas.microsoft.com/office/drawing/2014/main" val="2610600395"/>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PREPARED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APPROVED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9922558"/>
                  </a:ext>
                </a:extLst>
              </a:tr>
            </a:tbl>
          </a:graphicData>
        </a:graphic>
      </p:graphicFrame>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 name="Table 44">
            <a:extLst>
              <a:ext uri="{FF2B5EF4-FFF2-40B4-BE49-F238E27FC236}">
                <a16:creationId xmlns:a16="http://schemas.microsoft.com/office/drawing/2014/main" id="{719927E1-5583-7943-BF22-D526BA6FD289}"/>
              </a:ext>
            </a:extLst>
          </p:cNvPr>
          <p:cNvGraphicFramePr>
            <a:graphicFrameLocks noGrp="1"/>
          </p:cNvGraphicFramePr>
          <p:nvPr>
            <p:extLst>
              <p:ext uri="{D42A27DB-BD31-4B8C-83A1-F6EECF244321}">
                <p14:modId xmlns:p14="http://schemas.microsoft.com/office/powerpoint/2010/main" val="2489411782"/>
              </p:ext>
            </p:extLst>
          </p:nvPr>
        </p:nvGraphicFramePr>
        <p:xfrm>
          <a:off x="312737" y="336823"/>
          <a:ext cx="11492575" cy="5545353"/>
        </p:xfrm>
        <a:graphic>
          <a:graphicData uri="http://schemas.openxmlformats.org/drawingml/2006/table">
            <a:tbl>
              <a:tblPr>
                <a:effectLst>
                  <a:reflection blurRad="6350" stA="50000" endA="300" endPos="55000" dir="5400000" sy="-100000" algn="bl" rotWithShape="0"/>
                </a:effectLst>
                <a:tableStyleId>{5C22544A-7EE6-4342-B048-85BDC9FD1C3A}</a:tableStyleId>
              </a:tblPr>
              <a:tblGrid>
                <a:gridCol w="2768637">
                  <a:extLst>
                    <a:ext uri="{9D8B030D-6E8A-4147-A177-3AD203B41FA5}">
                      <a16:colId xmlns:a16="http://schemas.microsoft.com/office/drawing/2014/main" val="503210791"/>
                    </a:ext>
                  </a:extLst>
                </a:gridCol>
                <a:gridCol w="993622">
                  <a:extLst>
                    <a:ext uri="{9D8B030D-6E8A-4147-A177-3AD203B41FA5}">
                      <a16:colId xmlns:a16="http://schemas.microsoft.com/office/drawing/2014/main" val="2502708123"/>
                    </a:ext>
                  </a:extLst>
                </a:gridCol>
                <a:gridCol w="1611019">
                  <a:extLst>
                    <a:ext uri="{9D8B030D-6E8A-4147-A177-3AD203B41FA5}">
                      <a16:colId xmlns:a16="http://schemas.microsoft.com/office/drawing/2014/main" val="2758091971"/>
                    </a:ext>
                  </a:extLst>
                </a:gridCol>
                <a:gridCol w="684924">
                  <a:extLst>
                    <a:ext uri="{9D8B030D-6E8A-4147-A177-3AD203B41FA5}">
                      <a16:colId xmlns:a16="http://schemas.microsoft.com/office/drawing/2014/main" val="1726921897"/>
                    </a:ext>
                  </a:extLst>
                </a:gridCol>
                <a:gridCol w="684924">
                  <a:extLst>
                    <a:ext uri="{9D8B030D-6E8A-4147-A177-3AD203B41FA5}">
                      <a16:colId xmlns:a16="http://schemas.microsoft.com/office/drawing/2014/main" val="2027885230"/>
                    </a:ext>
                  </a:extLst>
                </a:gridCol>
                <a:gridCol w="928077">
                  <a:extLst>
                    <a:ext uri="{9D8B030D-6E8A-4147-A177-3AD203B41FA5}">
                      <a16:colId xmlns:a16="http://schemas.microsoft.com/office/drawing/2014/main" val="3692474588"/>
                    </a:ext>
                  </a:extLst>
                </a:gridCol>
                <a:gridCol w="3821372">
                  <a:extLst>
                    <a:ext uri="{9D8B030D-6E8A-4147-A177-3AD203B41FA5}">
                      <a16:colId xmlns:a16="http://schemas.microsoft.com/office/drawing/2014/main" val="3827231447"/>
                    </a:ext>
                  </a:extLst>
                </a:gridCol>
              </a:tblGrid>
              <a:tr h="380564">
                <a:tc>
                  <a:txBody>
                    <a:bodyPr/>
                    <a:lstStyle/>
                    <a:p>
                      <a:pPr algn="l" fontAlgn="ctr"/>
                      <a:r>
                        <a:rPr lang="en-US" sz="1100" u="none" strike="noStrike">
                          <a:effectLst/>
                          <a:latin typeface="Century Gothic" panose="020B0502020202020204" pitchFamily="34" charset="0"/>
                        </a:rPr>
                        <a:t>TASK NAME</a:t>
                      </a:r>
                      <a:endParaRPr lang="en-US" sz="1100" b="1" i="0" u="none" strike="noStrike">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a:effectLst/>
                          <a:latin typeface="Century Gothic" panose="020B0502020202020204" pitchFamily="34" charset="0"/>
                        </a:rPr>
                        <a:t>STATUS</a:t>
                      </a:r>
                      <a:endParaRPr lang="en-US" sz="1100" b="1" i="0" u="none" strike="noStrike">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a:effectLst/>
                          <a:latin typeface="Century Gothic" panose="020B0502020202020204" pitchFamily="34" charset="0"/>
                        </a:rPr>
                        <a:t>ASSIGNED TO</a:t>
                      </a:r>
                      <a:endParaRPr lang="en-US" sz="1100" b="1" i="0" u="none" strike="noStrike">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100" u="none" strike="noStrike" dirty="0">
                          <a:effectLst/>
                          <a:latin typeface="Century Gothic" panose="020B0502020202020204" pitchFamily="34" charset="0"/>
                        </a:rPr>
                        <a:t>START DATE</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100" u="none" strike="noStrike">
                          <a:effectLst/>
                          <a:latin typeface="Century Gothic" panose="020B0502020202020204" pitchFamily="34" charset="0"/>
                        </a:rPr>
                        <a:t>END DATE</a:t>
                      </a:r>
                      <a:endParaRPr lang="en-US" sz="1100" b="1" i="0" u="none" strike="noStrike">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1100" u="none" strike="noStrike" dirty="0">
                          <a:effectLst/>
                          <a:latin typeface="Century Gothic" panose="020B0502020202020204" pitchFamily="34" charset="0"/>
                        </a:rPr>
                        <a:t>DURATION </a:t>
                      </a:r>
                    </a:p>
                    <a:p>
                      <a:pPr algn="ctr" fontAlgn="ctr"/>
                      <a:r>
                        <a:rPr lang="en-US" sz="1100" u="none" strike="noStrike" dirty="0">
                          <a:effectLst/>
                          <a:latin typeface="Century Gothic" panose="020B0502020202020204" pitchFamily="34" charset="0"/>
                        </a:rPr>
                        <a:t>in days</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COMMENTS</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05904566"/>
                  </a:ext>
                </a:extLst>
              </a:tr>
              <a:tr h="271831">
                <a:tc>
                  <a:txBody>
                    <a:bodyPr/>
                    <a:lstStyle/>
                    <a:p>
                      <a:pPr algn="l" rtl="0" fontAlgn="ctr"/>
                      <a:r>
                        <a:rPr lang="en-US" sz="1200" u="none" strike="noStrike" dirty="0">
                          <a:effectLst/>
                          <a:latin typeface="Century Gothic" panose="020B0502020202020204" pitchFamily="34" charset="0"/>
                        </a:rPr>
                        <a:t>Task 1 - enter your own text here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Complete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01/16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01/16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116126271"/>
                  </a:ext>
                </a:extLst>
              </a:tr>
              <a:tr h="271831">
                <a:tc>
                  <a:txBody>
                    <a:bodyPr/>
                    <a:lstStyle/>
                    <a:p>
                      <a:pPr algn="l" fontAlgn="ctr"/>
                      <a:r>
                        <a:rPr lang="en-US" sz="1200" u="none" strike="noStrike">
                          <a:effectLst/>
                          <a:latin typeface="Century Gothic" panose="020B0502020202020204" pitchFamily="34" charset="0"/>
                        </a:rPr>
                        <a:t>Subtask 1.1</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Complete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01/18</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dirty="0">
                          <a:effectLst/>
                          <a:latin typeface="Century Gothic" panose="020B0502020202020204" pitchFamily="34" charset="0"/>
                        </a:rPr>
                        <a:t>01/21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64349300"/>
                  </a:ext>
                </a:extLst>
              </a:tr>
              <a:tr h="271831">
                <a:tc>
                  <a:txBody>
                    <a:bodyPr/>
                    <a:lstStyle/>
                    <a:p>
                      <a:pPr algn="l" rtl="0" fontAlgn="ctr"/>
                      <a:r>
                        <a:rPr lang="en-US" sz="1200" u="none" strike="noStrike" dirty="0">
                          <a:effectLst/>
                          <a:latin typeface="Century Gothic" panose="020B0502020202020204" pitchFamily="34" charset="0"/>
                        </a:rPr>
                        <a:t>Task 2 - enter your own text here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Complete</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010844664"/>
                  </a:ext>
                </a:extLst>
              </a:tr>
              <a:tr h="271831">
                <a:tc>
                  <a:txBody>
                    <a:bodyPr/>
                    <a:lstStyle/>
                    <a:p>
                      <a:pPr algn="l" fontAlgn="ctr"/>
                      <a:r>
                        <a:rPr lang="en-US" sz="1200" u="none" strike="noStrike">
                          <a:effectLst/>
                          <a:latin typeface="Century Gothic" panose="020B0502020202020204" pitchFamily="34" charset="0"/>
                        </a:rPr>
                        <a:t>Subtask 2.1</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In Progress</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01/23</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54930472"/>
                  </a:ext>
                </a:extLst>
              </a:tr>
              <a:tr h="271831">
                <a:tc>
                  <a:txBody>
                    <a:bodyPr/>
                    <a:lstStyle/>
                    <a:p>
                      <a:pPr algn="l" rtl="0" fontAlgn="ctr"/>
                      <a:r>
                        <a:rPr lang="en-US" sz="1200" u="none" strike="noStrike">
                          <a:effectLst/>
                          <a:latin typeface="Century Gothic" panose="020B0502020202020204" pitchFamily="34" charset="0"/>
                        </a:rPr>
                        <a:t>Task 3</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In Progress</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dirty="0">
                          <a:effectLst/>
                          <a:latin typeface="Century Gothic" panose="020B0502020202020204" pitchFamily="34" charset="0"/>
                        </a:rPr>
                        <a:t>01/28</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76521801"/>
                  </a:ext>
                </a:extLst>
              </a:tr>
              <a:tr h="271831">
                <a:tc>
                  <a:txBody>
                    <a:bodyPr/>
                    <a:lstStyle/>
                    <a:p>
                      <a:pPr algn="l" rtl="0" fontAlgn="ctr"/>
                      <a:r>
                        <a:rPr lang="en-US" sz="1200" u="none" strike="noStrike">
                          <a:effectLst/>
                          <a:latin typeface="Century Gothic" panose="020B0502020202020204" pitchFamily="34" charset="0"/>
                        </a:rPr>
                        <a:t>Task 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On Hold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1200" u="none" strike="noStrike">
                          <a:effectLst/>
                          <a:latin typeface="Century Gothic" panose="020B0502020202020204" pitchFamily="34" charset="0"/>
                        </a:rPr>
                        <a:t>01/29</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05035628"/>
                  </a:ext>
                </a:extLst>
              </a:tr>
              <a:tr h="271831">
                <a:tc>
                  <a:txBody>
                    <a:bodyPr/>
                    <a:lstStyle/>
                    <a:p>
                      <a:pPr algn="l" fontAlgn="ctr"/>
                      <a:r>
                        <a:rPr lang="en-US" sz="1200" u="none" strike="noStrike">
                          <a:effectLst/>
                          <a:latin typeface="Century Gothic" panose="020B0502020202020204" pitchFamily="34" charset="0"/>
                        </a:rPr>
                        <a:t>Task 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In Progress</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01/28</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01/31</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78390298"/>
                  </a:ext>
                </a:extLst>
              </a:tr>
              <a:tr h="271831">
                <a:tc>
                  <a:txBody>
                    <a:bodyPr/>
                    <a:lstStyle/>
                    <a:p>
                      <a:pPr algn="l" fontAlgn="ctr"/>
                      <a:r>
                        <a:rPr lang="en-US" sz="1200" u="none" strike="noStrike">
                          <a:effectLst/>
                          <a:latin typeface="Century Gothic" panose="020B0502020202020204" pitchFamily="34" charset="0"/>
                        </a:rPr>
                        <a:t>Task 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In Progress</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01/29</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02/09</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75808"/>
                  </a:ext>
                </a:extLst>
              </a:tr>
              <a:tr h="271831">
                <a:tc>
                  <a:txBody>
                    <a:bodyPr/>
                    <a:lstStyle/>
                    <a:p>
                      <a:pPr algn="l" fontAlgn="ctr"/>
                      <a:r>
                        <a:rPr lang="en-US" sz="1200" u="none" strike="noStrike">
                          <a:effectLst/>
                          <a:latin typeface="Century Gothic" panose="020B0502020202020204" pitchFamily="34" charset="0"/>
                        </a:rPr>
                        <a:t>Task 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42749397"/>
                  </a:ext>
                </a:extLst>
              </a:tr>
              <a:tr h="271831">
                <a:tc>
                  <a:txBody>
                    <a:bodyPr/>
                    <a:lstStyle/>
                    <a:p>
                      <a:pPr algn="l" fontAlgn="ctr"/>
                      <a:r>
                        <a:rPr lang="en-US" sz="1200" u="none" strike="noStrike">
                          <a:effectLst/>
                          <a:latin typeface="Century Gothic" panose="020B0502020202020204" pitchFamily="34" charset="0"/>
                        </a:rPr>
                        <a:t>Task 8</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Not Started</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18885804"/>
                  </a:ext>
                </a:extLst>
              </a:tr>
              <a:tr h="271831">
                <a:tc>
                  <a:txBody>
                    <a:bodyPr/>
                    <a:lstStyle/>
                    <a:p>
                      <a:pPr algn="l" fontAlgn="ctr"/>
                      <a:r>
                        <a:rPr lang="en-US" sz="1200" u="none" strike="noStrike">
                          <a:effectLst/>
                          <a:latin typeface="Century Gothic" panose="020B0502020202020204" pitchFamily="34" charset="0"/>
                        </a:rPr>
                        <a:t>Task 9</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02/07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02/10</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4</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65929483"/>
                  </a:ext>
                </a:extLst>
              </a:tr>
              <a:tr h="271831">
                <a:tc>
                  <a:txBody>
                    <a:bodyPr/>
                    <a:lstStyle/>
                    <a:p>
                      <a:pPr algn="l" fontAlgn="ctr"/>
                      <a:r>
                        <a:rPr lang="en-US" sz="1200" u="none" strike="noStrike">
                          <a:effectLst/>
                          <a:latin typeface="Century Gothic" panose="020B0502020202020204" pitchFamily="34" charset="0"/>
                        </a:rPr>
                        <a:t>Task 10</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02/09</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15560351"/>
                  </a:ext>
                </a:extLst>
              </a:tr>
              <a:tr h="271831">
                <a:tc>
                  <a:txBody>
                    <a:bodyPr/>
                    <a:lstStyle/>
                    <a:p>
                      <a:pPr algn="l" fontAlgn="ctr"/>
                      <a:r>
                        <a:rPr lang="en-US" sz="1200" u="none" strike="noStrike">
                          <a:effectLst/>
                          <a:latin typeface="Century Gothic" panose="020B0502020202020204" pitchFamily="34" charset="0"/>
                        </a:rPr>
                        <a:t>Task 11</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4</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725410519"/>
                  </a:ext>
                </a:extLst>
              </a:tr>
              <a:tr h="271831">
                <a:tc>
                  <a:txBody>
                    <a:bodyPr/>
                    <a:lstStyle/>
                    <a:p>
                      <a:pPr algn="l" fontAlgn="ctr"/>
                      <a:r>
                        <a:rPr lang="en-US" sz="1200" u="none" strike="noStrike">
                          <a:effectLst/>
                          <a:latin typeface="Century Gothic" panose="020B0502020202020204" pitchFamily="34" charset="0"/>
                        </a:rPr>
                        <a:t>Task 12</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a:effectLst/>
                          <a:latin typeface="Century Gothic" panose="020B0502020202020204" pitchFamily="34" charset="0"/>
                        </a:rPr>
                        <a:t>Not Started</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02/10</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8</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754821969"/>
                  </a:ext>
                </a:extLst>
              </a:tr>
              <a:tr h="271831">
                <a:tc>
                  <a:txBody>
                    <a:bodyPr/>
                    <a:lstStyle/>
                    <a:p>
                      <a:pPr algn="l" fontAlgn="ctr"/>
                      <a:r>
                        <a:rPr lang="en-US" sz="1200" u="none" strike="noStrike">
                          <a:effectLst/>
                          <a:latin typeface="Century Gothic" panose="020B0502020202020204" pitchFamily="34" charset="0"/>
                        </a:rPr>
                        <a:t>Task 13</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02/17</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21902438"/>
                  </a:ext>
                </a:extLst>
              </a:tr>
              <a:tr h="271831">
                <a:tc>
                  <a:txBody>
                    <a:bodyPr/>
                    <a:lstStyle/>
                    <a:p>
                      <a:pPr algn="l" fontAlgn="ctr"/>
                      <a:r>
                        <a:rPr lang="en-US" sz="1200" u="none" strike="noStrike">
                          <a:effectLst/>
                          <a:latin typeface="Century Gothic" panose="020B0502020202020204" pitchFamily="34" charset="0"/>
                        </a:rPr>
                        <a:t>Task 14</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02/15</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87581960"/>
                  </a:ext>
                </a:extLst>
              </a:tr>
              <a:tr h="271831">
                <a:tc>
                  <a:txBody>
                    <a:bodyPr/>
                    <a:lstStyle/>
                    <a:p>
                      <a:pPr algn="l" fontAlgn="ctr"/>
                      <a:r>
                        <a:rPr lang="en-US" sz="1200" u="none" strike="noStrike">
                          <a:effectLst/>
                          <a:latin typeface="Century Gothic" panose="020B0502020202020204" pitchFamily="34" charset="0"/>
                        </a:rPr>
                        <a:t>Task 15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2</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184167850"/>
                  </a:ext>
                </a:extLst>
              </a:tr>
              <a:tr h="271831">
                <a:tc>
                  <a:txBody>
                    <a:bodyPr/>
                    <a:lstStyle/>
                    <a:p>
                      <a:pPr algn="l" fontAlgn="ctr"/>
                      <a:r>
                        <a:rPr lang="en-US" sz="1200" u="none" strike="noStrike">
                          <a:effectLst/>
                          <a:latin typeface="Century Gothic" panose="020B0502020202020204" pitchFamily="34" charset="0"/>
                        </a:rPr>
                        <a:t>Task 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02/16</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1</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21559610"/>
                  </a:ext>
                </a:extLst>
              </a:tr>
              <a:tr h="271831">
                <a:tc>
                  <a:txBody>
                    <a:bodyPr/>
                    <a:lstStyle/>
                    <a:p>
                      <a:pPr algn="l" fontAlgn="ctr"/>
                      <a:r>
                        <a:rPr lang="en-US" sz="1200" u="none" strike="noStrike">
                          <a:effectLst/>
                          <a:latin typeface="Century Gothic" panose="020B0502020202020204" pitchFamily="34" charset="0"/>
                        </a:rPr>
                        <a:t>Task 17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rtl="0" fontAlgn="ctr"/>
                      <a:r>
                        <a:rPr lang="en-US" sz="1200" u="none" strike="noStrike" dirty="0">
                          <a:effectLst/>
                          <a:latin typeface="Century Gothic" panose="020B0502020202020204" pitchFamily="34" charset="0"/>
                        </a:rPr>
                        <a:t>Not Started</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02/15</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a:effectLst/>
                          <a:latin typeface="Century Gothic" panose="020B0502020202020204" pitchFamily="34" charset="0"/>
                        </a:rPr>
                        <a:t>02/17</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u="none" strike="noStrike" dirty="0">
                          <a:effectLst/>
                          <a:latin typeface="Century Gothic" panose="020B0502020202020204" pitchFamily="34" charset="0"/>
                        </a:rPr>
                        <a:t>3</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21802195"/>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TIMELINE TABLE</a:t>
            </a:r>
          </a:p>
        </p:txBody>
      </p:sp>
    </p:spTree>
    <p:extLst>
      <p:ext uri="{BB962C8B-B14F-4D97-AF65-F5344CB8AC3E}">
        <p14:creationId xmlns:p14="http://schemas.microsoft.com/office/powerpoint/2010/main" val="152169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06EBEE7F-EEC9-4E47-942D-C7FEC5B6D5E3}"/>
              </a:ext>
            </a:extLst>
          </p:cNvPr>
          <p:cNvGraphicFramePr>
            <a:graphicFrameLocks noGrp="1"/>
          </p:cNvGraphicFramePr>
          <p:nvPr>
            <p:extLst>
              <p:ext uri="{D42A27DB-BD31-4B8C-83A1-F6EECF244321}">
                <p14:modId xmlns:p14="http://schemas.microsoft.com/office/powerpoint/2010/main" val="961544839"/>
              </p:ext>
            </p:extLst>
          </p:nvPr>
        </p:nvGraphicFramePr>
        <p:xfrm>
          <a:off x="312737" y="336823"/>
          <a:ext cx="11492578" cy="5545353"/>
        </p:xfrm>
        <a:graphic>
          <a:graphicData uri="http://schemas.openxmlformats.org/drawingml/2006/table">
            <a:tbl>
              <a:tblPr>
                <a:effectLst>
                  <a:reflection blurRad="6350" stA="50000" endA="300" endPos="55000" dir="5400000" sy="-100000" algn="bl" rotWithShape="0"/>
                </a:effectLst>
                <a:tableStyleId>{5C22544A-7EE6-4342-B048-85BDC9FD1C3A}</a:tableStyleId>
              </a:tblPr>
              <a:tblGrid>
                <a:gridCol w="2949078">
                  <a:extLst>
                    <a:ext uri="{9D8B030D-6E8A-4147-A177-3AD203B41FA5}">
                      <a16:colId xmlns:a16="http://schemas.microsoft.com/office/drawing/2014/main" val="503210791"/>
                    </a:ext>
                  </a:extLst>
                </a:gridCol>
                <a:gridCol w="1708700">
                  <a:extLst>
                    <a:ext uri="{9D8B030D-6E8A-4147-A177-3AD203B41FA5}">
                      <a16:colId xmlns:a16="http://schemas.microsoft.com/office/drawing/2014/main" val="2502708123"/>
                    </a:ext>
                  </a:extLst>
                </a:gridCol>
                <a:gridCol w="1708700">
                  <a:extLst>
                    <a:ext uri="{9D8B030D-6E8A-4147-A177-3AD203B41FA5}">
                      <a16:colId xmlns:a16="http://schemas.microsoft.com/office/drawing/2014/main" val="2758091971"/>
                    </a:ext>
                  </a:extLst>
                </a:gridCol>
                <a:gridCol w="1708700">
                  <a:extLst>
                    <a:ext uri="{9D8B030D-6E8A-4147-A177-3AD203B41FA5}">
                      <a16:colId xmlns:a16="http://schemas.microsoft.com/office/drawing/2014/main" val="1726921897"/>
                    </a:ext>
                  </a:extLst>
                </a:gridCol>
                <a:gridCol w="1708700">
                  <a:extLst>
                    <a:ext uri="{9D8B030D-6E8A-4147-A177-3AD203B41FA5}">
                      <a16:colId xmlns:a16="http://schemas.microsoft.com/office/drawing/2014/main" val="2027885230"/>
                    </a:ext>
                  </a:extLst>
                </a:gridCol>
                <a:gridCol w="1708700">
                  <a:extLst>
                    <a:ext uri="{9D8B030D-6E8A-4147-A177-3AD203B41FA5}">
                      <a16:colId xmlns:a16="http://schemas.microsoft.com/office/drawing/2014/main" val="3692474588"/>
                    </a:ext>
                  </a:extLst>
                </a:gridCol>
              </a:tblGrid>
              <a:tr h="380564">
                <a:tc>
                  <a:txBody>
                    <a:bodyPr/>
                    <a:lstStyle/>
                    <a:p>
                      <a:pPr algn="l" fontAlgn="ctr"/>
                      <a:r>
                        <a:rPr lang="en-US" sz="1100" u="none" strike="noStrike" dirty="0">
                          <a:effectLst/>
                          <a:latin typeface="Century Gothic" panose="020B0502020202020204" pitchFamily="34" charset="0"/>
                        </a:rPr>
                        <a:t>TASK NAME</a:t>
                      </a:r>
                      <a:endParaRPr lang="en-US" sz="1100" b="1" i="0" u="none" strike="noStrike" dirty="0">
                        <a:solidFill>
                          <a:srgbClr val="FFFFFF"/>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1</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2</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3</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4</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100" b="1" i="0" u="none" strike="noStrike" dirty="0">
                          <a:solidFill>
                            <a:schemeClr val="tx1"/>
                          </a:solidFill>
                          <a:effectLst/>
                          <a:latin typeface="Century Gothic" panose="020B0502020202020204" pitchFamily="34" charset="0"/>
                        </a:rPr>
                        <a:t>WEEK 5</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extLst>
                  <a:ext uri="{0D108BD9-81ED-4DB2-BD59-A6C34878D82A}">
                    <a16:rowId xmlns:a16="http://schemas.microsoft.com/office/drawing/2014/main" val="2005904566"/>
                  </a:ext>
                </a:extLst>
              </a:tr>
              <a:tr h="271831">
                <a:tc>
                  <a:txBody>
                    <a:bodyPr/>
                    <a:lstStyle/>
                    <a:p>
                      <a:pPr algn="l" rtl="0" fontAlgn="ctr"/>
                      <a:r>
                        <a:rPr lang="en-US" sz="1200" u="none" strike="noStrike" dirty="0">
                          <a:effectLst/>
                          <a:latin typeface="Century Gothic" panose="020B0502020202020204" pitchFamily="34" charset="0"/>
                        </a:rPr>
                        <a:t>Task 1 - enter your own text here</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16126271"/>
                  </a:ext>
                </a:extLst>
              </a:tr>
              <a:tr h="271831">
                <a:tc>
                  <a:txBody>
                    <a:bodyPr/>
                    <a:lstStyle/>
                    <a:p>
                      <a:pPr algn="l" fontAlgn="ctr"/>
                      <a:r>
                        <a:rPr lang="en-US" sz="1200" u="none" strike="noStrike" dirty="0">
                          <a:effectLst/>
                          <a:latin typeface="Century Gothic" panose="020B0502020202020204" pitchFamily="34" charset="0"/>
                        </a:rPr>
                        <a:t>Subtask 1.1</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r>
                        <a:rPr lang="en-US" sz="1200" b="0" i="0" u="none" strike="noStrike" dirty="0">
                          <a:solidFill>
                            <a:schemeClr val="tx1"/>
                          </a:solidFill>
                          <a:effectLst/>
                          <a:latin typeface="Century Gothic" panose="020B0502020202020204" pitchFamily="34" charset="0"/>
                        </a:rPr>
                        <a:t>    </a:t>
                      </a: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64349300"/>
                  </a:ext>
                </a:extLst>
              </a:tr>
              <a:tr h="271831">
                <a:tc>
                  <a:txBody>
                    <a:bodyPr/>
                    <a:lstStyle/>
                    <a:p>
                      <a:pPr algn="l" rtl="0" fontAlgn="ctr"/>
                      <a:r>
                        <a:rPr lang="en-US" sz="1200" u="none" strike="noStrike" dirty="0">
                          <a:effectLst/>
                          <a:latin typeface="Century Gothic" panose="020B0502020202020204" pitchFamily="34" charset="0"/>
                        </a:rPr>
                        <a:t>Task 2 - enter your own text here</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10844664"/>
                  </a:ext>
                </a:extLst>
              </a:tr>
              <a:tr h="271831">
                <a:tc>
                  <a:txBody>
                    <a:bodyPr/>
                    <a:lstStyle/>
                    <a:p>
                      <a:pPr algn="l" fontAlgn="ctr"/>
                      <a:r>
                        <a:rPr lang="en-US" sz="1200" u="none" strike="noStrike" dirty="0">
                          <a:effectLst/>
                          <a:latin typeface="Century Gothic" panose="020B0502020202020204" pitchFamily="34" charset="0"/>
                        </a:rPr>
                        <a:t>Subtask 2.1</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54930472"/>
                  </a:ext>
                </a:extLst>
              </a:tr>
              <a:tr h="271831">
                <a:tc>
                  <a:txBody>
                    <a:bodyPr/>
                    <a:lstStyle/>
                    <a:p>
                      <a:pPr algn="l" rtl="0" fontAlgn="ctr"/>
                      <a:r>
                        <a:rPr lang="en-US" sz="1200" u="none" strike="noStrike">
                          <a:effectLst/>
                          <a:latin typeface="Century Gothic" panose="020B0502020202020204" pitchFamily="34" charset="0"/>
                        </a:rPr>
                        <a:t>Task 3</a:t>
                      </a:r>
                      <a:endParaRPr lang="en-US" sz="1200" b="0" i="0" u="none" strike="noStrike">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76521801"/>
                  </a:ext>
                </a:extLst>
              </a:tr>
              <a:tr h="271831">
                <a:tc>
                  <a:txBody>
                    <a:bodyPr/>
                    <a:lstStyle/>
                    <a:p>
                      <a:pPr algn="l" rtl="0" fontAlgn="ctr"/>
                      <a:r>
                        <a:rPr lang="en-US" sz="1200" u="none" strike="noStrike">
                          <a:effectLst/>
                          <a:latin typeface="Century Gothic" panose="020B0502020202020204" pitchFamily="34" charset="0"/>
                        </a:rPr>
                        <a:t>Task 4</a:t>
                      </a:r>
                      <a:endParaRPr lang="en-US" sz="1200" b="0" i="0" u="none" strike="noStrike">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05035628"/>
                  </a:ext>
                </a:extLst>
              </a:tr>
              <a:tr h="271831">
                <a:tc>
                  <a:txBody>
                    <a:bodyPr/>
                    <a:lstStyle/>
                    <a:p>
                      <a:pPr algn="l" fontAlgn="ctr"/>
                      <a:r>
                        <a:rPr lang="en-US" sz="1200" u="none" strike="noStrike" dirty="0">
                          <a:effectLst/>
                          <a:latin typeface="Century Gothic" panose="020B0502020202020204" pitchFamily="34" charset="0"/>
                        </a:rPr>
                        <a:t>Task 5</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78390298"/>
                  </a:ext>
                </a:extLst>
              </a:tr>
              <a:tr h="271831">
                <a:tc>
                  <a:txBody>
                    <a:bodyPr/>
                    <a:lstStyle/>
                    <a:p>
                      <a:pPr algn="l" fontAlgn="ctr"/>
                      <a:r>
                        <a:rPr lang="en-US" sz="1200" u="none" strike="noStrike" dirty="0">
                          <a:effectLst/>
                          <a:latin typeface="Century Gothic" panose="020B0502020202020204" pitchFamily="34" charset="0"/>
                        </a:rPr>
                        <a:t>Task 6</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0775808"/>
                  </a:ext>
                </a:extLst>
              </a:tr>
              <a:tr h="271831">
                <a:tc>
                  <a:txBody>
                    <a:bodyPr/>
                    <a:lstStyle/>
                    <a:p>
                      <a:pPr algn="l" fontAlgn="ctr"/>
                      <a:r>
                        <a:rPr lang="en-US" sz="1200" u="none" strike="noStrike">
                          <a:effectLst/>
                          <a:latin typeface="Century Gothic" panose="020B0502020202020204" pitchFamily="34" charset="0"/>
                        </a:rPr>
                        <a:t>Task 7</a:t>
                      </a:r>
                      <a:endParaRPr lang="en-US" sz="1200" b="0" i="0" u="none" strike="noStrike">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42749397"/>
                  </a:ext>
                </a:extLst>
              </a:tr>
              <a:tr h="271831">
                <a:tc>
                  <a:txBody>
                    <a:bodyPr/>
                    <a:lstStyle/>
                    <a:p>
                      <a:pPr algn="l" fontAlgn="ctr"/>
                      <a:r>
                        <a:rPr lang="en-US" sz="1200" u="none" strike="noStrike">
                          <a:effectLst/>
                          <a:latin typeface="Century Gothic" panose="020B0502020202020204" pitchFamily="34" charset="0"/>
                        </a:rPr>
                        <a:t>Task 8</a:t>
                      </a:r>
                      <a:endParaRPr lang="en-US" sz="1200" b="0" i="0" u="none" strike="noStrike">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18885804"/>
                  </a:ext>
                </a:extLst>
              </a:tr>
              <a:tr h="271831">
                <a:tc>
                  <a:txBody>
                    <a:bodyPr/>
                    <a:lstStyle/>
                    <a:p>
                      <a:pPr algn="l" fontAlgn="ctr"/>
                      <a:r>
                        <a:rPr lang="en-US" sz="1200" u="none" strike="noStrike" dirty="0">
                          <a:effectLst/>
                          <a:latin typeface="Century Gothic" panose="020B0502020202020204" pitchFamily="34" charset="0"/>
                        </a:rPr>
                        <a:t>Task 9</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65929483"/>
                  </a:ext>
                </a:extLst>
              </a:tr>
              <a:tr h="271831">
                <a:tc>
                  <a:txBody>
                    <a:bodyPr/>
                    <a:lstStyle/>
                    <a:p>
                      <a:pPr algn="l" fontAlgn="ctr"/>
                      <a:r>
                        <a:rPr lang="en-US" sz="1200" u="none" strike="noStrike" dirty="0">
                          <a:effectLst/>
                          <a:latin typeface="Century Gothic" panose="020B0502020202020204" pitchFamily="34" charset="0"/>
                        </a:rPr>
                        <a:t>Task 10</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15560351"/>
                  </a:ext>
                </a:extLst>
              </a:tr>
              <a:tr h="271831">
                <a:tc>
                  <a:txBody>
                    <a:bodyPr/>
                    <a:lstStyle/>
                    <a:p>
                      <a:pPr algn="l" fontAlgn="ctr"/>
                      <a:r>
                        <a:rPr lang="en-US" sz="1200" u="none" strike="noStrike">
                          <a:effectLst/>
                          <a:latin typeface="Century Gothic" panose="020B0502020202020204" pitchFamily="34" charset="0"/>
                        </a:rPr>
                        <a:t>Task 11</a:t>
                      </a:r>
                      <a:endParaRPr lang="en-US" sz="1200" b="0" i="0" u="none" strike="noStrike">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25410519"/>
                  </a:ext>
                </a:extLst>
              </a:tr>
              <a:tr h="271831">
                <a:tc>
                  <a:txBody>
                    <a:bodyPr/>
                    <a:lstStyle/>
                    <a:p>
                      <a:pPr algn="l" fontAlgn="ctr"/>
                      <a:r>
                        <a:rPr lang="en-US" sz="1200" u="none" strike="noStrike" dirty="0">
                          <a:effectLst/>
                          <a:latin typeface="Century Gothic" panose="020B0502020202020204" pitchFamily="34" charset="0"/>
                        </a:rPr>
                        <a:t>Task 12</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54821969"/>
                  </a:ext>
                </a:extLst>
              </a:tr>
              <a:tr h="271831">
                <a:tc>
                  <a:txBody>
                    <a:bodyPr/>
                    <a:lstStyle/>
                    <a:p>
                      <a:pPr algn="l" fontAlgn="ctr"/>
                      <a:r>
                        <a:rPr lang="en-US" sz="1200" u="none" strike="noStrike" dirty="0">
                          <a:effectLst/>
                          <a:latin typeface="Century Gothic" panose="020B0502020202020204" pitchFamily="34" charset="0"/>
                        </a:rPr>
                        <a:t>Task 13</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21902438"/>
                  </a:ext>
                </a:extLst>
              </a:tr>
              <a:tr h="271831">
                <a:tc>
                  <a:txBody>
                    <a:bodyPr/>
                    <a:lstStyle/>
                    <a:p>
                      <a:pPr algn="l" fontAlgn="ctr"/>
                      <a:r>
                        <a:rPr lang="en-US" sz="1200" u="none" strike="noStrike" dirty="0">
                          <a:effectLst/>
                          <a:latin typeface="Century Gothic" panose="020B0502020202020204" pitchFamily="34" charset="0"/>
                        </a:rPr>
                        <a:t>Task 14</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887581960"/>
                  </a:ext>
                </a:extLst>
              </a:tr>
              <a:tr h="271831">
                <a:tc>
                  <a:txBody>
                    <a:bodyPr/>
                    <a:lstStyle/>
                    <a:p>
                      <a:pPr algn="l" fontAlgn="ctr"/>
                      <a:r>
                        <a:rPr lang="en-US" sz="1200" u="none" strike="noStrike" dirty="0">
                          <a:effectLst/>
                          <a:latin typeface="Century Gothic" panose="020B0502020202020204" pitchFamily="34" charset="0"/>
                        </a:rPr>
                        <a:t>Task 15</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84167850"/>
                  </a:ext>
                </a:extLst>
              </a:tr>
              <a:tr h="271831">
                <a:tc>
                  <a:txBody>
                    <a:bodyPr/>
                    <a:lstStyle/>
                    <a:p>
                      <a:pPr algn="l" fontAlgn="ctr"/>
                      <a:r>
                        <a:rPr lang="en-US" sz="1200" u="none" strike="noStrike" dirty="0">
                          <a:effectLst/>
                          <a:latin typeface="Century Gothic" panose="020B0502020202020204" pitchFamily="34" charset="0"/>
                        </a:rPr>
                        <a:t>Task 16</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21559610"/>
                  </a:ext>
                </a:extLst>
              </a:tr>
              <a:tr h="271831">
                <a:tc>
                  <a:txBody>
                    <a:bodyPr/>
                    <a:lstStyle/>
                    <a:p>
                      <a:pPr algn="l" fontAlgn="ctr"/>
                      <a:r>
                        <a:rPr lang="en-US" sz="1200" u="none" strike="noStrike" dirty="0">
                          <a:effectLst/>
                          <a:latin typeface="Century Gothic" panose="020B0502020202020204" pitchFamily="34" charset="0"/>
                        </a:rPr>
                        <a:t>Task 17</a:t>
                      </a:r>
                      <a:endParaRPr lang="en-US" sz="1200" b="0" i="0" u="none" strike="noStrike" dirty="0">
                        <a:solidFill>
                          <a:srgbClr val="000000"/>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rtl="0"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ctr"/>
                      <a:endParaRPr lang="en-US" sz="1200" b="0" i="0" u="none" strike="noStrike" dirty="0">
                        <a:solidFill>
                          <a:schemeClr val="tx1"/>
                        </a:solidFill>
                        <a:effectLst/>
                        <a:latin typeface="Century Gothic" panose="020B0502020202020204" pitchFamily="34" charset="0"/>
                      </a:endParaRPr>
                    </a:p>
                  </a:txBody>
                  <a:tcPr marL="57591"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221802195"/>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TIMELINE</a:t>
            </a:r>
          </a:p>
        </p:txBody>
      </p:sp>
      <p:sp>
        <p:nvSpPr>
          <p:cNvPr id="9" name="Rectangle 8">
            <a:extLst>
              <a:ext uri="{FF2B5EF4-FFF2-40B4-BE49-F238E27FC236}">
                <a16:creationId xmlns:a16="http://schemas.microsoft.com/office/drawing/2014/main" id="{A29CD5BC-1FC1-B240-A679-CCECB6964BA1}"/>
              </a:ext>
            </a:extLst>
          </p:cNvPr>
          <p:cNvSpPr/>
          <p:nvPr/>
        </p:nvSpPr>
        <p:spPr>
          <a:xfrm>
            <a:off x="3357349" y="764222"/>
            <a:ext cx="109182"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CCD3ABD-7C2C-D542-A714-F2FCF6515A10}"/>
              </a:ext>
            </a:extLst>
          </p:cNvPr>
          <p:cNvSpPr/>
          <p:nvPr/>
        </p:nvSpPr>
        <p:spPr>
          <a:xfrm>
            <a:off x="3665551" y="1036235"/>
            <a:ext cx="938253" cy="182880"/>
          </a:xfrm>
          <a:prstGeom prst="rect">
            <a:avLst/>
          </a:prstGeom>
          <a:solidFill>
            <a:srgbClr val="92D05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16543DD-F980-7A4F-BE0C-3C16FADB45A0}"/>
              </a:ext>
            </a:extLst>
          </p:cNvPr>
          <p:cNvSpPr/>
          <p:nvPr/>
        </p:nvSpPr>
        <p:spPr>
          <a:xfrm>
            <a:off x="4603804" y="1308248"/>
            <a:ext cx="286248"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3" name="Rectangle 12">
            <a:extLst>
              <a:ext uri="{FF2B5EF4-FFF2-40B4-BE49-F238E27FC236}">
                <a16:creationId xmlns:a16="http://schemas.microsoft.com/office/drawing/2014/main" id="{B51201D1-5592-3240-BE7A-FC63FD70721C}"/>
              </a:ext>
            </a:extLst>
          </p:cNvPr>
          <p:cNvSpPr/>
          <p:nvPr/>
        </p:nvSpPr>
        <p:spPr>
          <a:xfrm>
            <a:off x="4715302" y="1580261"/>
            <a:ext cx="1232274" cy="182880"/>
          </a:xfrm>
          <a:prstGeom prst="rect">
            <a:avLst/>
          </a:prstGeom>
          <a:solidFill>
            <a:srgbClr val="92D05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7955AFC-7260-424C-9747-4A06560DF112}"/>
              </a:ext>
            </a:extLst>
          </p:cNvPr>
          <p:cNvSpPr/>
          <p:nvPr/>
        </p:nvSpPr>
        <p:spPr>
          <a:xfrm>
            <a:off x="4603804" y="1852274"/>
            <a:ext cx="1709532"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19681F3E-F4A8-5045-B2EC-158F1C2F6AEF}"/>
              </a:ext>
            </a:extLst>
          </p:cNvPr>
          <p:cNvSpPr/>
          <p:nvPr/>
        </p:nvSpPr>
        <p:spPr>
          <a:xfrm>
            <a:off x="5838394" y="2124287"/>
            <a:ext cx="687512"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BDFB795-53C3-3641-8355-4FD2DCB7CBED}"/>
              </a:ext>
            </a:extLst>
          </p:cNvPr>
          <p:cNvSpPr/>
          <p:nvPr/>
        </p:nvSpPr>
        <p:spPr>
          <a:xfrm>
            <a:off x="6073255" y="2396300"/>
            <a:ext cx="1014484"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29277587-EAE6-F143-8E64-F589FBDEC40E}"/>
              </a:ext>
            </a:extLst>
          </p:cNvPr>
          <p:cNvSpPr/>
          <p:nvPr/>
        </p:nvSpPr>
        <p:spPr>
          <a:xfrm>
            <a:off x="6313336" y="2668313"/>
            <a:ext cx="2928476"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DB3C825-2313-0140-A4DD-A35B7A95CFF3}"/>
              </a:ext>
            </a:extLst>
          </p:cNvPr>
          <p:cNvSpPr/>
          <p:nvPr/>
        </p:nvSpPr>
        <p:spPr>
          <a:xfrm>
            <a:off x="7322026" y="2940326"/>
            <a:ext cx="218364"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017AFE7-43F7-164C-B46D-05F797347C56}"/>
              </a:ext>
            </a:extLst>
          </p:cNvPr>
          <p:cNvSpPr/>
          <p:nvPr/>
        </p:nvSpPr>
        <p:spPr>
          <a:xfrm>
            <a:off x="7777573" y="3212339"/>
            <a:ext cx="738273"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B521F40C-0CF5-854D-98DC-704C941F3139}"/>
              </a:ext>
            </a:extLst>
          </p:cNvPr>
          <p:cNvSpPr/>
          <p:nvPr/>
        </p:nvSpPr>
        <p:spPr>
          <a:xfrm>
            <a:off x="8515845" y="3484352"/>
            <a:ext cx="962109"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0FFA6FB2-43A4-8542-956B-3D2375AE9DA5}"/>
              </a:ext>
            </a:extLst>
          </p:cNvPr>
          <p:cNvSpPr/>
          <p:nvPr/>
        </p:nvSpPr>
        <p:spPr>
          <a:xfrm>
            <a:off x="8996899" y="3756365"/>
            <a:ext cx="962108"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CF7E8610-4C73-0745-B687-AEAE55C78A87}"/>
              </a:ext>
            </a:extLst>
          </p:cNvPr>
          <p:cNvSpPr/>
          <p:nvPr/>
        </p:nvSpPr>
        <p:spPr>
          <a:xfrm>
            <a:off x="9477952" y="4028378"/>
            <a:ext cx="962107"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61E7005-6FE3-2C44-80F4-3BD43DDE248E}"/>
              </a:ext>
            </a:extLst>
          </p:cNvPr>
          <p:cNvSpPr/>
          <p:nvPr/>
        </p:nvSpPr>
        <p:spPr>
          <a:xfrm>
            <a:off x="9273877" y="4300391"/>
            <a:ext cx="1887716"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B80757C-1D38-CA40-ABE2-46D1CFDF7792}"/>
              </a:ext>
            </a:extLst>
          </p:cNvPr>
          <p:cNvSpPr/>
          <p:nvPr/>
        </p:nvSpPr>
        <p:spPr>
          <a:xfrm>
            <a:off x="10440059" y="4572404"/>
            <a:ext cx="721534"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8CC4C11D-8B04-C140-B554-6A1EFE2CADF3}"/>
              </a:ext>
            </a:extLst>
          </p:cNvPr>
          <p:cNvSpPr/>
          <p:nvPr/>
        </p:nvSpPr>
        <p:spPr>
          <a:xfrm>
            <a:off x="10440059" y="4844417"/>
            <a:ext cx="268888"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8829B1EE-93DA-B44C-9D1D-A5CFA9D13C94}"/>
              </a:ext>
            </a:extLst>
          </p:cNvPr>
          <p:cNvSpPr/>
          <p:nvPr/>
        </p:nvSpPr>
        <p:spPr>
          <a:xfrm>
            <a:off x="10465321" y="5116430"/>
            <a:ext cx="491576"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307F99-9748-3B40-A41F-D597A07BF080}"/>
              </a:ext>
            </a:extLst>
          </p:cNvPr>
          <p:cNvSpPr/>
          <p:nvPr/>
        </p:nvSpPr>
        <p:spPr>
          <a:xfrm>
            <a:off x="10691643" y="5388443"/>
            <a:ext cx="265253"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BE982A03-DDCE-584C-B7E9-5EE98D6DAD39}"/>
              </a:ext>
            </a:extLst>
          </p:cNvPr>
          <p:cNvSpPr/>
          <p:nvPr/>
        </p:nvSpPr>
        <p:spPr>
          <a:xfrm>
            <a:off x="10465322" y="5660462"/>
            <a:ext cx="721534" cy="182880"/>
          </a:xfrm>
          <a:prstGeom prst="rect">
            <a:avLst/>
          </a:prstGeom>
          <a:solidFill>
            <a:srgbClr val="00BD32">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31" name="Rectangle 30">
            <a:extLst>
              <a:ext uri="{FF2B5EF4-FFF2-40B4-BE49-F238E27FC236}">
                <a16:creationId xmlns:a16="http://schemas.microsoft.com/office/drawing/2014/main" id="{0E29FD25-1044-E649-A312-EC9DB728FFE1}"/>
              </a:ext>
            </a:extLst>
          </p:cNvPr>
          <p:cNvSpPr/>
          <p:nvPr/>
        </p:nvSpPr>
        <p:spPr>
          <a:xfrm rot="2700000">
            <a:off x="1450619" y="6034950"/>
            <a:ext cx="182880" cy="182880"/>
          </a:xfrm>
          <a:prstGeom prst="rect">
            <a:avLst/>
          </a:prstGeom>
          <a:solidFill>
            <a:srgbClr val="00B0F0"/>
          </a:solidFill>
          <a:ln>
            <a:solidFill>
              <a:srgbClr val="00B0F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a:extLst>
              <a:ext uri="{FF2B5EF4-FFF2-40B4-BE49-F238E27FC236}">
                <a16:creationId xmlns:a16="http://schemas.microsoft.com/office/drawing/2014/main" id="{0A60EF89-CEE5-B442-92DE-9AC5EF9D7B27}"/>
              </a:ext>
            </a:extLst>
          </p:cNvPr>
          <p:cNvSpPr txBox="1"/>
          <p:nvPr/>
        </p:nvSpPr>
        <p:spPr>
          <a:xfrm>
            <a:off x="1710301" y="5941724"/>
            <a:ext cx="2029723" cy="307777"/>
          </a:xfrm>
          <a:prstGeom prst="rect">
            <a:avLst/>
          </a:prstGeom>
          <a:noFill/>
        </p:spPr>
        <p:txBody>
          <a:bodyPr wrap="none" rtlCol="0">
            <a:spAutoFit/>
          </a:bodyPr>
          <a:lstStyle/>
          <a:p>
            <a:r>
              <a:rPr lang="en-US" sz="1400" dirty="0">
                <a:latin typeface="Century Gothic" panose="020B0502020202020204" pitchFamily="34" charset="0"/>
              </a:rPr>
              <a:t>AHEAD OF SCHEDULE</a:t>
            </a:r>
          </a:p>
        </p:txBody>
      </p:sp>
      <p:sp>
        <p:nvSpPr>
          <p:cNvPr id="33" name="Sun 32">
            <a:extLst>
              <a:ext uri="{FF2B5EF4-FFF2-40B4-BE49-F238E27FC236}">
                <a16:creationId xmlns:a16="http://schemas.microsoft.com/office/drawing/2014/main" id="{F3B74474-C01F-7442-888D-E29C82170034}"/>
              </a:ext>
            </a:extLst>
          </p:cNvPr>
          <p:cNvSpPr/>
          <p:nvPr/>
        </p:nvSpPr>
        <p:spPr>
          <a:xfrm rot="2700000">
            <a:off x="4555890" y="6012089"/>
            <a:ext cx="228600" cy="228600"/>
          </a:xfrm>
          <a:prstGeom prst="sun">
            <a:avLst/>
          </a:prstGeom>
          <a:solidFill>
            <a:schemeClr val="accent4"/>
          </a:solid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Box 33">
            <a:extLst>
              <a:ext uri="{FF2B5EF4-FFF2-40B4-BE49-F238E27FC236}">
                <a16:creationId xmlns:a16="http://schemas.microsoft.com/office/drawing/2014/main" id="{1C7C83BF-E9F8-5644-A620-9F79302272DA}"/>
              </a:ext>
            </a:extLst>
          </p:cNvPr>
          <p:cNvSpPr txBox="1"/>
          <p:nvPr/>
        </p:nvSpPr>
        <p:spPr>
          <a:xfrm>
            <a:off x="4816180" y="5941723"/>
            <a:ext cx="1120820" cy="307777"/>
          </a:xfrm>
          <a:prstGeom prst="rect">
            <a:avLst/>
          </a:prstGeom>
          <a:noFill/>
        </p:spPr>
        <p:txBody>
          <a:bodyPr wrap="none" rtlCol="0">
            <a:spAutoFit/>
          </a:bodyPr>
          <a:lstStyle/>
          <a:p>
            <a:r>
              <a:rPr lang="en-US" sz="1400" dirty="0">
                <a:latin typeface="Century Gothic" panose="020B0502020202020204" pitchFamily="34" charset="0"/>
              </a:rPr>
              <a:t>MILESTONE</a:t>
            </a:r>
          </a:p>
        </p:txBody>
      </p:sp>
      <p:sp>
        <p:nvSpPr>
          <p:cNvPr id="35" name="Oval 34">
            <a:extLst>
              <a:ext uri="{FF2B5EF4-FFF2-40B4-BE49-F238E27FC236}">
                <a16:creationId xmlns:a16="http://schemas.microsoft.com/office/drawing/2014/main" id="{286B5758-3E76-EC4A-BBBC-048BCFF7EFB0}"/>
              </a:ext>
            </a:extLst>
          </p:cNvPr>
          <p:cNvSpPr/>
          <p:nvPr/>
        </p:nvSpPr>
        <p:spPr>
          <a:xfrm rot="2700000">
            <a:off x="6827449" y="6012089"/>
            <a:ext cx="228600" cy="228600"/>
          </a:xfrm>
          <a:prstGeom prst="ellipse">
            <a:avLst/>
          </a:prstGeom>
          <a:solidFill>
            <a:srgbClr val="FF0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11B6E834-B1FD-0247-B211-907B533198A1}"/>
              </a:ext>
            </a:extLst>
          </p:cNvPr>
          <p:cNvSpPr txBox="1"/>
          <p:nvPr/>
        </p:nvSpPr>
        <p:spPr>
          <a:xfrm>
            <a:off x="7087739" y="5941723"/>
            <a:ext cx="788999" cy="307777"/>
          </a:xfrm>
          <a:prstGeom prst="rect">
            <a:avLst/>
          </a:prstGeom>
          <a:noFill/>
        </p:spPr>
        <p:txBody>
          <a:bodyPr wrap="none" rtlCol="0">
            <a:spAutoFit/>
          </a:bodyPr>
          <a:lstStyle/>
          <a:p>
            <a:r>
              <a:rPr lang="en-US" sz="1400" dirty="0">
                <a:latin typeface="Century Gothic" panose="020B0502020202020204" pitchFamily="34" charset="0"/>
              </a:rPr>
              <a:t>AT RISK</a:t>
            </a:r>
          </a:p>
        </p:txBody>
      </p:sp>
      <p:sp>
        <p:nvSpPr>
          <p:cNvPr id="37" name="Oval 36">
            <a:extLst>
              <a:ext uri="{FF2B5EF4-FFF2-40B4-BE49-F238E27FC236}">
                <a16:creationId xmlns:a16="http://schemas.microsoft.com/office/drawing/2014/main" id="{24E35F37-DFA6-C241-BCF0-5CD54470C66C}"/>
              </a:ext>
            </a:extLst>
          </p:cNvPr>
          <p:cNvSpPr/>
          <p:nvPr/>
        </p:nvSpPr>
        <p:spPr>
          <a:xfrm rot="2700000">
            <a:off x="4632627" y="1826636"/>
            <a:ext cx="228600" cy="228600"/>
          </a:xfrm>
          <a:prstGeom prst="ellipse">
            <a:avLst/>
          </a:prstGeom>
          <a:solidFill>
            <a:srgbClr val="FF0000"/>
          </a:solid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Sun 37">
            <a:extLst>
              <a:ext uri="{FF2B5EF4-FFF2-40B4-BE49-F238E27FC236}">
                <a16:creationId xmlns:a16="http://schemas.microsoft.com/office/drawing/2014/main" id="{A09129D7-47F0-464A-B504-97B97146D79C}"/>
              </a:ext>
            </a:extLst>
          </p:cNvPr>
          <p:cNvSpPr/>
          <p:nvPr/>
        </p:nvSpPr>
        <p:spPr>
          <a:xfrm rot="2700000">
            <a:off x="7426089" y="2656476"/>
            <a:ext cx="228600" cy="228600"/>
          </a:xfrm>
          <a:prstGeom prst="sun">
            <a:avLst/>
          </a:prstGeom>
          <a:solidFill>
            <a:schemeClr val="accent4"/>
          </a:solid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Sun 38">
            <a:extLst>
              <a:ext uri="{FF2B5EF4-FFF2-40B4-BE49-F238E27FC236}">
                <a16:creationId xmlns:a16="http://schemas.microsoft.com/office/drawing/2014/main" id="{9406AAAF-B3A7-C84D-9F22-A598F80E136A}"/>
              </a:ext>
            </a:extLst>
          </p:cNvPr>
          <p:cNvSpPr/>
          <p:nvPr/>
        </p:nvSpPr>
        <p:spPr>
          <a:xfrm rot="2700000">
            <a:off x="8725608" y="3465710"/>
            <a:ext cx="228600" cy="228600"/>
          </a:xfrm>
          <a:prstGeom prst="sun">
            <a:avLst/>
          </a:prstGeom>
          <a:solidFill>
            <a:schemeClr val="accent4"/>
          </a:solidFill>
          <a:ln>
            <a:solidFill>
              <a:srgbClr val="FFC00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D0A555A5-82B4-F34B-B99B-5933F604FC24}"/>
              </a:ext>
            </a:extLst>
          </p:cNvPr>
          <p:cNvSpPr/>
          <p:nvPr/>
        </p:nvSpPr>
        <p:spPr>
          <a:xfrm rot="2700000">
            <a:off x="5967585" y="2667442"/>
            <a:ext cx="182880" cy="182880"/>
          </a:xfrm>
          <a:prstGeom prst="rect">
            <a:avLst/>
          </a:prstGeom>
          <a:solidFill>
            <a:srgbClr val="00B0F0"/>
          </a:solidFill>
          <a:ln>
            <a:solidFill>
              <a:srgbClr val="00B0F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00F720C4-6348-814A-B887-4E8095E096B2}"/>
              </a:ext>
            </a:extLst>
          </p:cNvPr>
          <p:cNvSpPr/>
          <p:nvPr/>
        </p:nvSpPr>
        <p:spPr>
          <a:xfrm rot="2700000">
            <a:off x="8876243" y="4299521"/>
            <a:ext cx="182880" cy="182880"/>
          </a:xfrm>
          <a:prstGeom prst="rect">
            <a:avLst/>
          </a:prstGeom>
          <a:solidFill>
            <a:srgbClr val="00B0F0"/>
          </a:solidFill>
          <a:ln>
            <a:solidFill>
              <a:srgbClr val="00B0F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24029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3880947772"/>
              </p:ext>
            </p:extLst>
          </p:nvPr>
        </p:nvGraphicFramePr>
        <p:xfrm>
          <a:off x="473710" y="497305"/>
          <a:ext cx="11230609" cy="534342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5343420">
                <a:tc>
                  <a:txBody>
                    <a:bodyPr/>
                    <a:lstStyle/>
                    <a:p>
                      <a:pPr algn="l" fontAlgn="ctr"/>
                      <a:endParaRPr lang="en-US" sz="1600" b="0" i="0" u="none" strike="noStrike" dirty="0">
                        <a:solidFill>
                          <a:schemeClr val="tx1"/>
                        </a:solidFill>
                        <a:effectLst/>
                        <a:latin typeface="Century Gothic" panose="020B0502020202020204" pitchFamily="34" charset="0"/>
                      </a:endParaRP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664546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Tree>
    <p:extLst>
      <p:ext uri="{BB962C8B-B14F-4D97-AF65-F5344CB8AC3E}">
        <p14:creationId xmlns:p14="http://schemas.microsoft.com/office/powerpoint/2010/main" val="822524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Timeline-Template_PowerPoint" id="{623EADAB-9323-654D-92C6-6D0AA3934FA4}" vid="{24DB4EE8-1611-B94D-A515-1661E1DCCED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IC-Project-Timeline-Template_PowerPoint</Template>
  <TotalTime>1</TotalTime>
  <Words>403</Words>
  <Application>Microsoft Office PowerPoint</Application>
  <PresentationFormat>Широкоэкранный</PresentationFormat>
  <Paragraphs>207</Paragraphs>
  <Slides>5</Slides>
  <Notes>5</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vt:i4>
      </vt:variant>
    </vt:vector>
  </HeadingPairs>
  <TitlesOfParts>
    <vt:vector size="10"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2019-11-22T20:36:09Z</dcterms:created>
  <dcterms:modified xsi:type="dcterms:W3CDTF">2019-11-22T20:37:12Z</dcterms:modified>
</cp:coreProperties>
</file>