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sldIdLst>
    <p:sldId id="258" r:id="rId2"/>
    <p:sldId id="2235" r:id="rId3"/>
    <p:sldId id="316" r:id="rId4"/>
    <p:sldId id="355" r:id="rId5"/>
    <p:sldId id="2236" r:id="rId6"/>
    <p:sldId id="2237" r:id="rId7"/>
    <p:sldId id="2238" r:id="rId8"/>
    <p:sldId id="354" r:id="rId9"/>
    <p:sldId id="2239" r:id="rId10"/>
    <p:sldId id="2240" r:id="rId11"/>
    <p:sldId id="2241" r:id="rId12"/>
    <p:sldId id="2242" r:id="rId13"/>
    <p:sldId id="356" r:id="rId14"/>
    <p:sldId id="29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0B6B6"/>
    <a:srgbClr val="F0897B"/>
    <a:srgbClr val="F0CFD1"/>
    <a:srgbClr val="EAEEF3"/>
    <a:srgbClr val="00BD32"/>
    <a:srgbClr val="E3EAF6"/>
    <a:srgbClr val="5B7191"/>
    <a:srgbClr val="CDD5DD"/>
    <a:srgbClr val="74859B"/>
    <a:srgbClr val="C4D2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86447"/>
  </p:normalViewPr>
  <p:slideViewPr>
    <p:cSldViewPr snapToGrid="0" snapToObjects="1">
      <p:cViewPr varScale="1">
        <p:scale>
          <a:sx n="161" d="100"/>
          <a:sy n="161" d="100"/>
        </p:scale>
        <p:origin x="128" y="188"/>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13" Type="http://schemas.openxmlformats.org/officeDocument/2006/relationships/slide" Target="slides/slide14.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1.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6/12/2020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38320015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12120015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27637274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37133164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14</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77BD35B7-DAF1-5B4D-94FA-36B61FD74AC4}" type="slidenum">
              <a:rPr lang="en-US" altLang="x-none"/>
              <a:pPr/>
              <a:t>2</a:t>
            </a:fld>
            <a:endParaRPr lang="en-US" altLang="x-none" dirty="0"/>
          </a:p>
        </p:txBody>
      </p:sp>
      <p:sp>
        <p:nvSpPr>
          <p:cNvPr id="18433" name="Text Box 1"/>
          <p:cNvSpPr txBox="1">
            <a:spLocks noGrp="1" noRot="1" noChangeAspect="1" noChangeArrowheads="1"/>
          </p:cNvSpPr>
          <p:nvPr>
            <p:ph type="sldImg"/>
          </p:nvPr>
        </p:nvSpPr>
        <p:spPr bwMode="auto">
          <a:xfrm>
            <a:off x="688975" y="1143000"/>
            <a:ext cx="5475288" cy="30813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Grp="1" noChangeArrowheads="1"/>
          </p:cNvSpPr>
          <p:nvPr>
            <p:ph type="body" idx="1"/>
          </p:nvPr>
        </p:nvSpPr>
        <p:spPr bwMode="auto">
          <a:xfrm>
            <a:off x="685800" y="4400550"/>
            <a:ext cx="5481638" cy="359568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a:p>
        </p:txBody>
      </p:sp>
    </p:spTree>
    <p:extLst>
      <p:ext uri="{BB962C8B-B14F-4D97-AF65-F5344CB8AC3E}">
        <p14:creationId xmlns:p14="http://schemas.microsoft.com/office/powerpoint/2010/main" val="1998988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93960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278032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849520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3335416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1718367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723159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53483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6/12/2020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6/12/2020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6/12/2020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6/12/2020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6/12/2020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6/12/2020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0FDwv9"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4.xml"/><Relationship Id="rId7" Type="http://schemas.openxmlformats.org/officeDocument/2006/relationships/slide" Target="slide10.xml"/><Relationship Id="rId12" Type="http://schemas.openxmlformats.org/officeDocument/2006/relationships/slide" Target="slide11.xm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slide" Target="slide8.xml"/><Relationship Id="rId11" Type="http://schemas.openxmlformats.org/officeDocument/2006/relationships/slide" Target="slide6.xml"/><Relationship Id="rId5" Type="http://schemas.openxmlformats.org/officeDocument/2006/relationships/slide" Target="slide3.xml"/><Relationship Id="rId10" Type="http://schemas.openxmlformats.org/officeDocument/2006/relationships/slide" Target="slide12.xml"/><Relationship Id="rId4" Type="http://schemas.openxmlformats.org/officeDocument/2006/relationships/slide" Target="slide5.xml"/><Relationship Id="rId9" Type="http://schemas.openxmlformats.org/officeDocument/2006/relationships/slide" Target="slide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POSTMORTEM TEMPLATE</a:t>
            </a:r>
          </a:p>
        </p:txBody>
      </p: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552992" y="926287"/>
            <a:ext cx="11221474" cy="923330"/>
          </a:xfrm>
          <a:prstGeom prst="rect">
            <a:avLst/>
          </a:prstGeom>
          <a:noFill/>
        </p:spPr>
        <p:txBody>
          <a:bodyPr wrap="square" rtlCol="0">
            <a:spAutoFit/>
          </a:bodyPr>
          <a:lstStyle/>
          <a:p>
            <a:r>
              <a:rPr lang="en-US" sz="5400" dirty="0">
                <a:latin typeface="Century Gothic" panose="020B0502020202020204" pitchFamily="34" charset="0"/>
              </a:rPr>
              <a:t>PROJECT POSTMORTEM</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2347150"/>
            <a:ext cx="8138087" cy="224676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Project Name</a:t>
            </a:r>
          </a:p>
          <a:p>
            <a:r>
              <a:rPr lang="en-US" sz="20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Project ID:  000000</a:t>
            </a:r>
          </a:p>
          <a:p>
            <a:endParaRPr lang="en-US" sz="1400" dirty="0">
              <a:solidFill>
                <a:schemeClr val="tx2"/>
              </a:solidFill>
              <a:latin typeface="Century Gothic" panose="020B0502020202020204" pitchFamily="34" charset="0"/>
            </a:endParaRPr>
          </a:p>
          <a:p>
            <a:r>
              <a:rPr lang="en-US" sz="1400" dirty="0">
                <a:solidFill>
                  <a:schemeClr val="tx2"/>
                </a:solidFill>
                <a:latin typeface="Century Gothic" panose="020B0502020202020204" pitchFamily="34" charset="0"/>
              </a:rPr>
              <a:t>Date: 00/00/0000</a:t>
            </a:r>
          </a:p>
          <a:p>
            <a:endParaRPr lang="en-US" sz="1400" dirty="0">
              <a:solidFill>
                <a:schemeClr val="tx2"/>
              </a:solidFill>
              <a:latin typeface="Century Gothic" panose="020B0502020202020204" pitchFamily="34" charset="0"/>
            </a:endParaRPr>
          </a:p>
          <a:p>
            <a:r>
              <a:rPr lang="en-US" sz="14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PROJECT MANAGER: </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1995592"/>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406242"/>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WHAT COULD HAVE BEEN BETTER? </a:t>
            </a:r>
          </a:p>
        </p:txBody>
      </p:sp>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nvGraphicFramePr>
        <p:xfrm>
          <a:off x="130335" y="552303"/>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171991"/>
            <a:ext cx="6979024" cy="399631"/>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latin typeface="Century Gothic" panose="020B0502020202020204" pitchFamily="34" charset="0"/>
              </a:rPr>
              <a:t>Weaknesses of project team: </a:t>
            </a:r>
            <a:endParaRPr lang="en-US" b="1" dirty="0">
              <a:solidFill>
                <a:schemeClr val="tx2">
                  <a:lumMod val="75000"/>
                </a:schemeClr>
              </a:solidFill>
              <a:latin typeface="Century Gothic" panose="020B0502020202020204" pitchFamily="34" charset="0"/>
              <a:ea typeface="Montserrat Light" charset="0"/>
              <a:cs typeface="Montserrat Light" charset="0"/>
            </a:endParaRPr>
          </a:p>
        </p:txBody>
      </p:sp>
      <p:graphicFrame>
        <p:nvGraphicFramePr>
          <p:cNvPr id="16" name="Table 15">
            <a:extLst>
              <a:ext uri="{FF2B5EF4-FFF2-40B4-BE49-F238E27FC236}">
                <a16:creationId xmlns:a16="http://schemas.microsoft.com/office/drawing/2014/main" id="{A36CBCC0-6B3F-D64B-B7B4-548009E4015F}"/>
              </a:ext>
            </a:extLst>
          </p:cNvPr>
          <p:cNvGraphicFramePr>
            <a:graphicFrameLocks noGrp="1"/>
          </p:cNvGraphicFramePr>
          <p:nvPr/>
        </p:nvGraphicFramePr>
        <p:xfrm>
          <a:off x="130335" y="2569364"/>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7" name="Subtitle 2">
            <a:extLst>
              <a:ext uri="{FF2B5EF4-FFF2-40B4-BE49-F238E27FC236}">
                <a16:creationId xmlns:a16="http://schemas.microsoft.com/office/drawing/2014/main" id="{9A2844F5-D9E5-3C44-A4CF-6B66BD47B343}"/>
              </a:ext>
            </a:extLst>
          </p:cNvPr>
          <p:cNvSpPr txBox="1">
            <a:spLocks/>
          </p:cNvSpPr>
          <p:nvPr/>
        </p:nvSpPr>
        <p:spPr>
          <a:xfrm>
            <a:off x="0" y="2081476"/>
            <a:ext cx="6979024" cy="523447"/>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l"/>
            <a:r>
              <a:rPr lang="en-US" dirty="0">
                <a:latin typeface="Century Gothic" panose="020B0502020202020204" pitchFamily="34" charset="0"/>
              </a:rPr>
              <a:t>Client relationship:</a:t>
            </a:r>
          </a:p>
        </p:txBody>
      </p:sp>
      <p:graphicFrame>
        <p:nvGraphicFramePr>
          <p:cNvPr id="18" name="Table 17">
            <a:extLst>
              <a:ext uri="{FF2B5EF4-FFF2-40B4-BE49-F238E27FC236}">
                <a16:creationId xmlns:a16="http://schemas.microsoft.com/office/drawing/2014/main" id="{F7BD961F-780A-2E45-BBC7-AF6048902C1C}"/>
              </a:ext>
            </a:extLst>
          </p:cNvPr>
          <p:cNvGraphicFramePr>
            <a:graphicFrameLocks noGrp="1"/>
          </p:cNvGraphicFramePr>
          <p:nvPr/>
        </p:nvGraphicFramePr>
        <p:xfrm>
          <a:off x="130335" y="4572975"/>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9" name="Subtitle 2">
            <a:extLst>
              <a:ext uri="{FF2B5EF4-FFF2-40B4-BE49-F238E27FC236}">
                <a16:creationId xmlns:a16="http://schemas.microsoft.com/office/drawing/2014/main" id="{45F4A044-F68F-7343-B989-0C6AF0EEB74D}"/>
              </a:ext>
            </a:extLst>
          </p:cNvPr>
          <p:cNvSpPr txBox="1">
            <a:spLocks/>
          </p:cNvSpPr>
          <p:nvPr/>
        </p:nvSpPr>
        <p:spPr>
          <a:xfrm>
            <a:off x="0" y="4098534"/>
            <a:ext cx="6979024" cy="523447"/>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l"/>
            <a:r>
              <a:rPr lang="en-US" dirty="0">
                <a:latin typeface="Century Gothic" panose="020B0502020202020204" pitchFamily="34" charset="0"/>
              </a:rPr>
              <a:t>Processes that worked poorly:</a:t>
            </a:r>
          </a:p>
        </p:txBody>
      </p:sp>
    </p:spTree>
    <p:extLst>
      <p:ext uri="{BB962C8B-B14F-4D97-AF65-F5344CB8AC3E}">
        <p14:creationId xmlns:p14="http://schemas.microsoft.com/office/powerpoint/2010/main" val="3792519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KEY TAKEAWAYS</a:t>
            </a:r>
          </a:p>
        </p:txBody>
      </p:sp>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nvGraphicFramePr>
        <p:xfrm>
          <a:off x="130335" y="552303"/>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171991"/>
            <a:ext cx="6979024"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latin typeface="Century Gothic" panose="020B0502020202020204" pitchFamily="34" charset="0"/>
              </a:rPr>
              <a:t>Lesson 1: </a:t>
            </a:r>
            <a:endParaRPr lang="en-US" b="1" dirty="0">
              <a:solidFill>
                <a:schemeClr val="tx2">
                  <a:lumMod val="75000"/>
                </a:schemeClr>
              </a:solidFill>
              <a:latin typeface="Century Gothic" panose="020B0502020202020204" pitchFamily="34" charset="0"/>
              <a:ea typeface="Montserrat Light" charset="0"/>
              <a:cs typeface="Montserrat Light" charset="0"/>
            </a:endParaRPr>
          </a:p>
        </p:txBody>
      </p:sp>
      <p:graphicFrame>
        <p:nvGraphicFramePr>
          <p:cNvPr id="16" name="Table 15">
            <a:extLst>
              <a:ext uri="{FF2B5EF4-FFF2-40B4-BE49-F238E27FC236}">
                <a16:creationId xmlns:a16="http://schemas.microsoft.com/office/drawing/2014/main" id="{A36CBCC0-6B3F-D64B-B7B4-548009E4015F}"/>
              </a:ext>
            </a:extLst>
          </p:cNvPr>
          <p:cNvGraphicFramePr>
            <a:graphicFrameLocks noGrp="1"/>
          </p:cNvGraphicFramePr>
          <p:nvPr/>
        </p:nvGraphicFramePr>
        <p:xfrm>
          <a:off x="130335" y="2569364"/>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7" name="Subtitle 2">
            <a:extLst>
              <a:ext uri="{FF2B5EF4-FFF2-40B4-BE49-F238E27FC236}">
                <a16:creationId xmlns:a16="http://schemas.microsoft.com/office/drawing/2014/main" id="{9A2844F5-D9E5-3C44-A4CF-6B66BD47B343}"/>
              </a:ext>
            </a:extLst>
          </p:cNvPr>
          <p:cNvSpPr txBox="1">
            <a:spLocks/>
          </p:cNvSpPr>
          <p:nvPr/>
        </p:nvSpPr>
        <p:spPr>
          <a:xfrm>
            <a:off x="0" y="2202499"/>
            <a:ext cx="6979024" cy="399631"/>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latin typeface="Century Gothic" panose="020B0502020202020204" pitchFamily="34" charset="0"/>
              </a:rPr>
              <a:t>Lesson 2: </a:t>
            </a:r>
            <a:endParaRPr lang="en-US" b="1" dirty="0">
              <a:solidFill>
                <a:schemeClr val="tx2">
                  <a:lumMod val="75000"/>
                </a:schemeClr>
              </a:solidFill>
              <a:latin typeface="Century Gothic" panose="020B0502020202020204" pitchFamily="34" charset="0"/>
              <a:ea typeface="Montserrat Light" charset="0"/>
              <a:cs typeface="Montserrat Light" charset="0"/>
            </a:endParaRPr>
          </a:p>
        </p:txBody>
      </p:sp>
      <p:graphicFrame>
        <p:nvGraphicFramePr>
          <p:cNvPr id="18" name="Table 17">
            <a:extLst>
              <a:ext uri="{FF2B5EF4-FFF2-40B4-BE49-F238E27FC236}">
                <a16:creationId xmlns:a16="http://schemas.microsoft.com/office/drawing/2014/main" id="{F7BD961F-780A-2E45-BBC7-AF6048902C1C}"/>
              </a:ext>
            </a:extLst>
          </p:cNvPr>
          <p:cNvGraphicFramePr>
            <a:graphicFrameLocks noGrp="1"/>
          </p:cNvGraphicFramePr>
          <p:nvPr/>
        </p:nvGraphicFramePr>
        <p:xfrm>
          <a:off x="130335" y="4572975"/>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9" name="Subtitle 2">
            <a:extLst>
              <a:ext uri="{FF2B5EF4-FFF2-40B4-BE49-F238E27FC236}">
                <a16:creationId xmlns:a16="http://schemas.microsoft.com/office/drawing/2014/main" id="{45F4A044-F68F-7343-B989-0C6AF0EEB74D}"/>
              </a:ext>
            </a:extLst>
          </p:cNvPr>
          <p:cNvSpPr txBox="1">
            <a:spLocks/>
          </p:cNvSpPr>
          <p:nvPr/>
        </p:nvSpPr>
        <p:spPr>
          <a:xfrm>
            <a:off x="0" y="4219557"/>
            <a:ext cx="6979024"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latin typeface="Century Gothic" panose="020B0502020202020204" pitchFamily="34" charset="0"/>
              </a:rPr>
              <a:t>Lesson 3: </a:t>
            </a:r>
            <a:endParaRPr lang="en-US" b="1" dirty="0">
              <a:solidFill>
                <a:schemeClr val="tx2">
                  <a:lumMod val="75000"/>
                </a:schemeClr>
              </a:solidFill>
              <a:latin typeface="Century Gothic" panose="020B0502020202020204" pitchFamily="34" charset="0"/>
              <a:ea typeface="Montserrat Light" charset="0"/>
              <a:cs typeface="Montserrat Light" charset="0"/>
            </a:endParaRPr>
          </a:p>
        </p:txBody>
      </p:sp>
    </p:spTree>
    <p:extLst>
      <p:ext uri="{BB962C8B-B14F-4D97-AF65-F5344CB8AC3E}">
        <p14:creationId xmlns:p14="http://schemas.microsoft.com/office/powerpoint/2010/main" val="1805081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ACTION ITEMS</a:t>
            </a:r>
          </a:p>
        </p:txBody>
      </p:sp>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extLst>
              <p:ext uri="{D42A27DB-BD31-4B8C-83A1-F6EECF244321}">
                <p14:modId xmlns:p14="http://schemas.microsoft.com/office/powerpoint/2010/main" val="390731532"/>
              </p:ext>
            </p:extLst>
          </p:nvPr>
        </p:nvGraphicFramePr>
        <p:xfrm>
          <a:off x="130335" y="1172294"/>
          <a:ext cx="11934705" cy="123615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23615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791981"/>
            <a:ext cx="6979024"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latin typeface="Century Gothic" panose="020B0502020202020204" pitchFamily="34" charset="0"/>
              </a:rPr>
              <a:t>Action 1: </a:t>
            </a:r>
            <a:endParaRPr lang="en-US" b="1" dirty="0">
              <a:solidFill>
                <a:schemeClr val="tx2">
                  <a:lumMod val="75000"/>
                </a:schemeClr>
              </a:solidFill>
              <a:latin typeface="Century Gothic" panose="020B0502020202020204" pitchFamily="34" charset="0"/>
              <a:ea typeface="Montserrat Light" charset="0"/>
              <a:cs typeface="Montserrat Light" charset="0"/>
            </a:endParaRPr>
          </a:p>
        </p:txBody>
      </p:sp>
      <p:sp>
        <p:nvSpPr>
          <p:cNvPr id="17" name="Subtitle 2">
            <a:extLst>
              <a:ext uri="{FF2B5EF4-FFF2-40B4-BE49-F238E27FC236}">
                <a16:creationId xmlns:a16="http://schemas.microsoft.com/office/drawing/2014/main" id="{9A2844F5-D9E5-3C44-A4CF-6B66BD47B343}"/>
              </a:ext>
            </a:extLst>
          </p:cNvPr>
          <p:cNvSpPr txBox="1">
            <a:spLocks/>
          </p:cNvSpPr>
          <p:nvPr/>
        </p:nvSpPr>
        <p:spPr>
          <a:xfrm>
            <a:off x="0" y="2566282"/>
            <a:ext cx="6979024" cy="399631"/>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latin typeface="Century Gothic" panose="020B0502020202020204" pitchFamily="34" charset="0"/>
              </a:rPr>
              <a:t>Action 2: </a:t>
            </a:r>
            <a:endParaRPr lang="en-US" b="1" dirty="0">
              <a:solidFill>
                <a:schemeClr val="tx2">
                  <a:lumMod val="75000"/>
                </a:schemeClr>
              </a:solidFill>
              <a:latin typeface="Century Gothic" panose="020B0502020202020204" pitchFamily="34" charset="0"/>
              <a:ea typeface="Montserrat Light" charset="0"/>
              <a:cs typeface="Montserrat Light" charset="0"/>
            </a:endParaRPr>
          </a:p>
        </p:txBody>
      </p:sp>
      <p:sp>
        <p:nvSpPr>
          <p:cNvPr id="19" name="Subtitle 2">
            <a:extLst>
              <a:ext uri="{FF2B5EF4-FFF2-40B4-BE49-F238E27FC236}">
                <a16:creationId xmlns:a16="http://schemas.microsoft.com/office/drawing/2014/main" id="{45F4A044-F68F-7343-B989-0C6AF0EEB74D}"/>
              </a:ext>
            </a:extLst>
          </p:cNvPr>
          <p:cNvSpPr txBox="1">
            <a:spLocks/>
          </p:cNvSpPr>
          <p:nvPr/>
        </p:nvSpPr>
        <p:spPr>
          <a:xfrm>
            <a:off x="0" y="4354027"/>
            <a:ext cx="6979024"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latin typeface="Century Gothic" panose="020B0502020202020204" pitchFamily="34" charset="0"/>
              </a:rPr>
              <a:t>Action 3: </a:t>
            </a:r>
            <a:endParaRPr lang="en-US" b="1" dirty="0">
              <a:solidFill>
                <a:schemeClr val="tx2">
                  <a:lumMod val="75000"/>
                </a:schemeClr>
              </a:solidFill>
              <a:latin typeface="Century Gothic" panose="020B0502020202020204" pitchFamily="34" charset="0"/>
              <a:ea typeface="Montserrat Light" charset="0"/>
              <a:cs typeface="Montserrat Light" charset="0"/>
            </a:endParaRPr>
          </a:p>
        </p:txBody>
      </p:sp>
      <p:graphicFrame>
        <p:nvGraphicFramePr>
          <p:cNvPr id="10" name="Table 9">
            <a:extLst>
              <a:ext uri="{FF2B5EF4-FFF2-40B4-BE49-F238E27FC236}">
                <a16:creationId xmlns:a16="http://schemas.microsoft.com/office/drawing/2014/main" id="{D4E2BAD3-0F43-FB4C-A353-C19C355E8901}"/>
              </a:ext>
            </a:extLst>
          </p:cNvPr>
          <p:cNvGraphicFramePr>
            <a:graphicFrameLocks noGrp="1"/>
          </p:cNvGraphicFramePr>
          <p:nvPr>
            <p:extLst>
              <p:ext uri="{D42A27DB-BD31-4B8C-83A1-F6EECF244321}">
                <p14:modId xmlns:p14="http://schemas.microsoft.com/office/powerpoint/2010/main" val="1811635275"/>
              </p:ext>
            </p:extLst>
          </p:nvPr>
        </p:nvGraphicFramePr>
        <p:xfrm>
          <a:off x="130335" y="2960040"/>
          <a:ext cx="11934705" cy="123615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23615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graphicFrame>
        <p:nvGraphicFramePr>
          <p:cNvPr id="13" name="Table 12">
            <a:extLst>
              <a:ext uri="{FF2B5EF4-FFF2-40B4-BE49-F238E27FC236}">
                <a16:creationId xmlns:a16="http://schemas.microsoft.com/office/drawing/2014/main" id="{0377861E-F418-9947-94FC-8B3BB220AD0F}"/>
              </a:ext>
            </a:extLst>
          </p:cNvPr>
          <p:cNvGraphicFramePr>
            <a:graphicFrameLocks noGrp="1"/>
          </p:cNvGraphicFramePr>
          <p:nvPr>
            <p:extLst>
              <p:ext uri="{D42A27DB-BD31-4B8C-83A1-F6EECF244321}">
                <p14:modId xmlns:p14="http://schemas.microsoft.com/office/powerpoint/2010/main" val="4066156258"/>
              </p:ext>
            </p:extLst>
          </p:nvPr>
        </p:nvGraphicFramePr>
        <p:xfrm>
          <a:off x="130335" y="4747786"/>
          <a:ext cx="11934705" cy="123615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23615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4" name="Subtitle 2">
            <a:extLst>
              <a:ext uri="{FF2B5EF4-FFF2-40B4-BE49-F238E27FC236}">
                <a16:creationId xmlns:a16="http://schemas.microsoft.com/office/drawing/2014/main" id="{BD40C563-B9D3-D84B-B22E-BF148A70458B}"/>
              </a:ext>
            </a:extLst>
          </p:cNvPr>
          <p:cNvSpPr txBox="1">
            <a:spLocks/>
          </p:cNvSpPr>
          <p:nvPr/>
        </p:nvSpPr>
        <p:spPr>
          <a:xfrm>
            <a:off x="0" y="159970"/>
            <a:ext cx="6979024" cy="39193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b="1" dirty="0">
                <a:latin typeface="Century Gothic" panose="020B0502020202020204" pitchFamily="34" charset="0"/>
              </a:rPr>
              <a:t>STEPS WE CAN TAKE NOW</a:t>
            </a:r>
            <a:endParaRPr lang="en-US" b="1" dirty="0">
              <a:solidFill>
                <a:schemeClr val="tx2">
                  <a:lumMod val="75000"/>
                </a:schemeClr>
              </a:solidFill>
              <a:latin typeface="Century Gothic" panose="020B0502020202020204" pitchFamily="34" charset="0"/>
              <a:ea typeface="Montserrat Light" charset="0"/>
              <a:cs typeface="Montserrat Light" charset="0"/>
            </a:endParaRPr>
          </a:p>
        </p:txBody>
      </p:sp>
    </p:spTree>
    <p:extLst>
      <p:ext uri="{BB962C8B-B14F-4D97-AF65-F5344CB8AC3E}">
        <p14:creationId xmlns:p14="http://schemas.microsoft.com/office/powerpoint/2010/main" val="815185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FUTURE PROJECTS</a:t>
            </a:r>
          </a:p>
        </p:txBody>
      </p:sp>
      <p:graphicFrame>
        <p:nvGraphicFramePr>
          <p:cNvPr id="2" name="Table 1">
            <a:extLst>
              <a:ext uri="{FF2B5EF4-FFF2-40B4-BE49-F238E27FC236}">
                <a16:creationId xmlns:a16="http://schemas.microsoft.com/office/drawing/2014/main" id="{6405B2A1-3B35-6842-A3FF-449F34AC30DC}"/>
              </a:ext>
            </a:extLst>
          </p:cNvPr>
          <p:cNvGraphicFramePr>
            <a:graphicFrameLocks noGrp="1"/>
          </p:cNvGraphicFramePr>
          <p:nvPr>
            <p:extLst>
              <p:ext uri="{D42A27DB-BD31-4B8C-83A1-F6EECF244321}">
                <p14:modId xmlns:p14="http://schemas.microsoft.com/office/powerpoint/2010/main" val="2730236267"/>
              </p:ext>
            </p:extLst>
          </p:nvPr>
        </p:nvGraphicFramePr>
        <p:xfrm>
          <a:off x="309283" y="826526"/>
          <a:ext cx="11551022" cy="5197753"/>
        </p:xfrm>
        <a:graphic>
          <a:graphicData uri="http://schemas.openxmlformats.org/drawingml/2006/table">
            <a:tbl>
              <a:tblPr firstRow="1" firstCol="1" bandRow="1">
                <a:tableStyleId>{5C22544A-7EE6-4342-B048-85BDC9FD1C3A}</a:tableStyleId>
              </a:tblPr>
              <a:tblGrid>
                <a:gridCol w="1188319">
                  <a:extLst>
                    <a:ext uri="{9D8B030D-6E8A-4147-A177-3AD203B41FA5}">
                      <a16:colId xmlns:a16="http://schemas.microsoft.com/office/drawing/2014/main" val="1751728916"/>
                    </a:ext>
                  </a:extLst>
                </a:gridCol>
                <a:gridCol w="6113433">
                  <a:extLst>
                    <a:ext uri="{9D8B030D-6E8A-4147-A177-3AD203B41FA5}">
                      <a16:colId xmlns:a16="http://schemas.microsoft.com/office/drawing/2014/main" val="519892843"/>
                    </a:ext>
                  </a:extLst>
                </a:gridCol>
                <a:gridCol w="4249270">
                  <a:extLst>
                    <a:ext uri="{9D8B030D-6E8A-4147-A177-3AD203B41FA5}">
                      <a16:colId xmlns:a16="http://schemas.microsoft.com/office/drawing/2014/main" val="991320638"/>
                    </a:ext>
                  </a:extLst>
                </a:gridCol>
              </a:tblGrid>
              <a:tr h="343913">
                <a:tc>
                  <a:txBody>
                    <a:bodyPr/>
                    <a:lstStyle/>
                    <a:p>
                      <a:pPr marL="0" marR="0" algn="ctr">
                        <a:lnSpc>
                          <a:spcPct val="107000"/>
                        </a:lnSpc>
                        <a:spcBef>
                          <a:spcPts val="0"/>
                        </a:spcBef>
                        <a:spcAft>
                          <a:spcPts val="0"/>
                        </a:spcAft>
                      </a:pPr>
                      <a:r>
                        <a:rPr lang="en-US" sz="1200" dirty="0">
                          <a:solidFill>
                            <a:schemeClr val="tx1"/>
                          </a:solidFill>
                          <a:effectLst/>
                          <a:latin typeface="Century Gothic" panose="020B0502020202020204" pitchFamily="34" charset="0"/>
                        </a:rPr>
                        <a:t>DATE</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 IDEAS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COMMENTS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1</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42747843"/>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2</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40220592"/>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3</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2247916"/>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4</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88029311"/>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5</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9972066"/>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6</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72173951"/>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7</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91519413"/>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8</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95507826"/>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9</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21130702"/>
                  </a:ext>
                </a:extLst>
              </a:tr>
              <a:tr h="485384">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00/00</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Idea 10</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5345235"/>
                  </a:ext>
                </a:extLst>
              </a:tr>
            </a:tbl>
          </a:graphicData>
        </a:graphic>
      </p:graphicFrame>
      <p:sp>
        <p:nvSpPr>
          <p:cNvPr id="9" name="Subtitle 2">
            <a:extLst>
              <a:ext uri="{FF2B5EF4-FFF2-40B4-BE49-F238E27FC236}">
                <a16:creationId xmlns:a16="http://schemas.microsoft.com/office/drawing/2014/main" id="{5AF3EB91-7FA8-9D49-A942-6DA98C514293}"/>
              </a:ext>
            </a:extLst>
          </p:cNvPr>
          <p:cNvSpPr txBox="1">
            <a:spLocks/>
          </p:cNvSpPr>
          <p:nvPr/>
        </p:nvSpPr>
        <p:spPr>
          <a:xfrm>
            <a:off x="188258" y="159970"/>
            <a:ext cx="6979024" cy="523447"/>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b="1" dirty="0">
                <a:latin typeface="Century Gothic" panose="020B0502020202020204" pitchFamily="34" charset="0"/>
              </a:rPr>
              <a:t>RECOMMENDATIONS FOR FUTURE PROJECTS</a:t>
            </a:r>
          </a:p>
        </p:txBody>
      </p:sp>
    </p:spTree>
    <p:extLst>
      <p:ext uri="{BB962C8B-B14F-4D97-AF65-F5344CB8AC3E}">
        <p14:creationId xmlns:p14="http://schemas.microsoft.com/office/powerpoint/2010/main" val="2486643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TextBox 90"/>
          <p:cNvSpPr txBox="1"/>
          <p:nvPr/>
        </p:nvSpPr>
        <p:spPr>
          <a:xfrm>
            <a:off x="3984018" y="371857"/>
            <a:ext cx="4229043" cy="665439"/>
          </a:xfrm>
          <a:prstGeom prst="rect">
            <a:avLst/>
          </a:prstGeom>
          <a:noFill/>
        </p:spPr>
        <p:txBody>
          <a:bodyPr wrap="none" rtlCol="0">
            <a:spAutoFit/>
          </a:bodyPr>
          <a:lstStyle/>
          <a:p>
            <a:pPr algn="ctr">
              <a:lnSpc>
                <a:spcPts val="5000"/>
              </a:lnSpc>
            </a:pPr>
            <a:r>
              <a:rPr lang="en-US" sz="3300" b="1" dirty="0">
                <a:solidFill>
                  <a:schemeClr val="tx2"/>
                </a:solidFill>
                <a:latin typeface="Century Gothic" panose="020B0502020202020204" pitchFamily="34" charset="0"/>
                <a:ea typeface="Montserrat Bold" charset="0"/>
                <a:cs typeface="Montserrat Bold" charset="0"/>
              </a:rPr>
              <a:t>TABLE OF CONTENTS</a:t>
            </a:r>
          </a:p>
        </p:txBody>
      </p:sp>
      <p:sp>
        <p:nvSpPr>
          <p:cNvPr id="68" name="TextBox 67"/>
          <p:cNvSpPr txBox="1"/>
          <p:nvPr/>
        </p:nvSpPr>
        <p:spPr>
          <a:xfrm>
            <a:off x="996666" y="1652681"/>
            <a:ext cx="3009157" cy="553998"/>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EVALUATING PERFORMANCES: </a:t>
            </a:r>
          </a:p>
          <a:p>
            <a:r>
              <a:rPr lang="en-US" sz="1500" b="1" dirty="0">
                <a:solidFill>
                  <a:schemeClr val="tx2"/>
                </a:solidFill>
                <a:latin typeface="Century Gothic" panose="020B0502020202020204" pitchFamily="34" charset="0"/>
                <a:ea typeface="Montserrat Bold" charset="0"/>
                <a:cs typeface="Montserrat Bold" charset="0"/>
              </a:rPr>
              <a:t>GOALS</a:t>
            </a:r>
          </a:p>
        </p:txBody>
      </p:sp>
      <p:sp>
        <p:nvSpPr>
          <p:cNvPr id="71" name="Subtitle 2"/>
          <p:cNvSpPr txBox="1">
            <a:spLocks/>
          </p:cNvSpPr>
          <p:nvPr/>
        </p:nvSpPr>
        <p:spPr>
          <a:xfrm>
            <a:off x="984935" y="2109933"/>
            <a:ext cx="3079065"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72" name="TextBox 71"/>
          <p:cNvSpPr txBox="1"/>
          <p:nvPr/>
        </p:nvSpPr>
        <p:spPr>
          <a:xfrm>
            <a:off x="996666" y="3014097"/>
            <a:ext cx="2521844"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TIMELINE PERFORMANCES</a:t>
            </a:r>
          </a:p>
        </p:txBody>
      </p:sp>
      <p:sp>
        <p:nvSpPr>
          <p:cNvPr id="73" name="Subtitle 2"/>
          <p:cNvSpPr txBox="1">
            <a:spLocks/>
          </p:cNvSpPr>
          <p:nvPr/>
        </p:nvSpPr>
        <p:spPr>
          <a:xfrm>
            <a:off x="984936" y="3237980"/>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74" name="TextBox 73">
            <a:hlinkClick r:id="rId3" action="ppaction://hlinksldjump"/>
          </p:cNvPr>
          <p:cNvSpPr txBox="1"/>
          <p:nvPr/>
        </p:nvSpPr>
        <p:spPr>
          <a:xfrm>
            <a:off x="364857" y="2741290"/>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75" name="TextBox 74">
            <a:hlinkClick r:id="rId4" action="ppaction://hlinksldjump"/>
          </p:cNvPr>
          <p:cNvSpPr txBox="1"/>
          <p:nvPr/>
        </p:nvSpPr>
        <p:spPr>
          <a:xfrm>
            <a:off x="364856" y="4077055"/>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76" name="TextBox 75">
            <a:hlinkClick r:id="rId5" action="ppaction://hlinksldjump"/>
          </p:cNvPr>
          <p:cNvSpPr txBox="1"/>
          <p:nvPr/>
        </p:nvSpPr>
        <p:spPr>
          <a:xfrm>
            <a:off x="364856" y="1382230"/>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37" name="TextBox 36">
            <a:extLst>
              <a:ext uri="{FF2B5EF4-FFF2-40B4-BE49-F238E27FC236}">
                <a16:creationId xmlns:a16="http://schemas.microsoft.com/office/drawing/2014/main" id="{10DD835E-22A6-D746-9747-680290B5318E}"/>
              </a:ext>
            </a:extLst>
          </p:cNvPr>
          <p:cNvSpPr txBox="1"/>
          <p:nvPr/>
        </p:nvSpPr>
        <p:spPr>
          <a:xfrm>
            <a:off x="996666" y="4363924"/>
            <a:ext cx="2400016"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QUALITY PERFORMANCE</a:t>
            </a:r>
          </a:p>
        </p:txBody>
      </p:sp>
      <p:sp>
        <p:nvSpPr>
          <p:cNvPr id="38" name="Subtitle 2">
            <a:extLst>
              <a:ext uri="{FF2B5EF4-FFF2-40B4-BE49-F238E27FC236}">
                <a16:creationId xmlns:a16="http://schemas.microsoft.com/office/drawing/2014/main" id="{C87EACD0-DE8E-034E-A9A2-23EF2DEFEFA0}"/>
              </a:ext>
            </a:extLst>
          </p:cNvPr>
          <p:cNvSpPr txBox="1">
            <a:spLocks/>
          </p:cNvSpPr>
          <p:nvPr/>
        </p:nvSpPr>
        <p:spPr>
          <a:xfrm>
            <a:off x="984936" y="4587807"/>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39" name="TextBox 38">
            <a:extLst>
              <a:ext uri="{FF2B5EF4-FFF2-40B4-BE49-F238E27FC236}">
                <a16:creationId xmlns:a16="http://schemas.microsoft.com/office/drawing/2014/main" id="{2E873965-B4B5-7649-813A-60B72867106D}"/>
              </a:ext>
            </a:extLst>
          </p:cNvPr>
          <p:cNvSpPr txBox="1"/>
          <p:nvPr/>
        </p:nvSpPr>
        <p:spPr>
          <a:xfrm>
            <a:off x="4886495" y="1635826"/>
            <a:ext cx="1521570" cy="355482"/>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PROJECT PLAN</a:t>
            </a:r>
          </a:p>
        </p:txBody>
      </p:sp>
      <p:sp>
        <p:nvSpPr>
          <p:cNvPr id="40" name="Subtitle 2">
            <a:extLst>
              <a:ext uri="{FF2B5EF4-FFF2-40B4-BE49-F238E27FC236}">
                <a16:creationId xmlns:a16="http://schemas.microsoft.com/office/drawing/2014/main" id="{67DA43AA-674D-9648-95C3-79A7F99AA913}"/>
              </a:ext>
            </a:extLst>
          </p:cNvPr>
          <p:cNvSpPr txBox="1">
            <a:spLocks/>
          </p:cNvSpPr>
          <p:nvPr/>
        </p:nvSpPr>
        <p:spPr>
          <a:xfrm>
            <a:off x="4874765" y="1877707"/>
            <a:ext cx="2901482"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41" name="TextBox 40">
            <a:extLst>
              <a:ext uri="{FF2B5EF4-FFF2-40B4-BE49-F238E27FC236}">
                <a16:creationId xmlns:a16="http://schemas.microsoft.com/office/drawing/2014/main" id="{4AA528A5-04F8-5641-BFBB-7EE167C2D6ED}"/>
              </a:ext>
            </a:extLst>
          </p:cNvPr>
          <p:cNvSpPr txBox="1"/>
          <p:nvPr/>
        </p:nvSpPr>
        <p:spPr>
          <a:xfrm>
            <a:off x="4886495" y="3014097"/>
            <a:ext cx="1758815"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WHAT WENT WELL</a:t>
            </a:r>
          </a:p>
        </p:txBody>
      </p:sp>
      <p:sp>
        <p:nvSpPr>
          <p:cNvPr id="42" name="Subtitle 2">
            <a:extLst>
              <a:ext uri="{FF2B5EF4-FFF2-40B4-BE49-F238E27FC236}">
                <a16:creationId xmlns:a16="http://schemas.microsoft.com/office/drawing/2014/main" id="{16D160E4-854A-E74E-AADC-140D9ADD193F}"/>
              </a:ext>
            </a:extLst>
          </p:cNvPr>
          <p:cNvSpPr txBox="1">
            <a:spLocks/>
          </p:cNvSpPr>
          <p:nvPr/>
        </p:nvSpPr>
        <p:spPr>
          <a:xfrm>
            <a:off x="4874765" y="3237980"/>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45" name="TextBox 44">
            <a:hlinkClick r:id="rId6" action="ppaction://hlinksldjump"/>
            <a:extLst>
              <a:ext uri="{FF2B5EF4-FFF2-40B4-BE49-F238E27FC236}">
                <a16:creationId xmlns:a16="http://schemas.microsoft.com/office/drawing/2014/main" id="{CEB460F6-D2CC-2549-B204-6D2FC6E96268}"/>
              </a:ext>
            </a:extLst>
          </p:cNvPr>
          <p:cNvSpPr txBox="1"/>
          <p:nvPr/>
        </p:nvSpPr>
        <p:spPr>
          <a:xfrm>
            <a:off x="4254686" y="2741290"/>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47" name="TextBox 46">
            <a:hlinkClick r:id="rId7" action="ppaction://hlinksldjump"/>
            <a:extLst>
              <a:ext uri="{FF2B5EF4-FFF2-40B4-BE49-F238E27FC236}">
                <a16:creationId xmlns:a16="http://schemas.microsoft.com/office/drawing/2014/main" id="{E7EE68EC-AC78-524A-8041-4BBE245030A6}"/>
              </a:ext>
            </a:extLst>
          </p:cNvPr>
          <p:cNvSpPr txBox="1"/>
          <p:nvPr/>
        </p:nvSpPr>
        <p:spPr>
          <a:xfrm>
            <a:off x="4254685" y="4077055"/>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7</a:t>
            </a:r>
          </a:p>
        </p:txBody>
      </p:sp>
      <p:sp>
        <p:nvSpPr>
          <p:cNvPr id="48" name="TextBox 47">
            <a:hlinkClick r:id="rId8" action="ppaction://hlinksldjump"/>
            <a:extLst>
              <a:ext uri="{FF2B5EF4-FFF2-40B4-BE49-F238E27FC236}">
                <a16:creationId xmlns:a16="http://schemas.microsoft.com/office/drawing/2014/main" id="{C5C82C3E-9D59-9C42-9541-EA6A340A4E5B}"/>
              </a:ext>
            </a:extLst>
          </p:cNvPr>
          <p:cNvSpPr txBox="1"/>
          <p:nvPr/>
        </p:nvSpPr>
        <p:spPr>
          <a:xfrm>
            <a:off x="4254685" y="1382230"/>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50" name="TextBox 49">
            <a:extLst>
              <a:ext uri="{FF2B5EF4-FFF2-40B4-BE49-F238E27FC236}">
                <a16:creationId xmlns:a16="http://schemas.microsoft.com/office/drawing/2014/main" id="{B208D35E-789C-3649-BF15-56E920E74C2F}"/>
              </a:ext>
            </a:extLst>
          </p:cNvPr>
          <p:cNvSpPr txBox="1"/>
          <p:nvPr/>
        </p:nvSpPr>
        <p:spPr>
          <a:xfrm>
            <a:off x="4886495" y="4363924"/>
            <a:ext cx="3076483"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WHAT COULD’VE GONE BETTER?</a:t>
            </a:r>
          </a:p>
        </p:txBody>
      </p:sp>
      <p:sp>
        <p:nvSpPr>
          <p:cNvPr id="51" name="Subtitle 2">
            <a:extLst>
              <a:ext uri="{FF2B5EF4-FFF2-40B4-BE49-F238E27FC236}">
                <a16:creationId xmlns:a16="http://schemas.microsoft.com/office/drawing/2014/main" id="{B0EDF6D3-71B7-AD45-A3C9-8A4D325C8EF1}"/>
              </a:ext>
            </a:extLst>
          </p:cNvPr>
          <p:cNvSpPr txBox="1">
            <a:spLocks/>
          </p:cNvSpPr>
          <p:nvPr/>
        </p:nvSpPr>
        <p:spPr>
          <a:xfrm>
            <a:off x="4874765" y="4587807"/>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52" name="TextBox 51">
            <a:extLst>
              <a:ext uri="{FF2B5EF4-FFF2-40B4-BE49-F238E27FC236}">
                <a16:creationId xmlns:a16="http://schemas.microsoft.com/office/drawing/2014/main" id="{4EEAA16D-B0FC-DF44-817B-C7716BDF070C}"/>
              </a:ext>
            </a:extLst>
          </p:cNvPr>
          <p:cNvSpPr txBox="1"/>
          <p:nvPr/>
        </p:nvSpPr>
        <p:spPr>
          <a:xfrm>
            <a:off x="8834382" y="1651985"/>
            <a:ext cx="1478290"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ACTION ITEMS</a:t>
            </a:r>
          </a:p>
        </p:txBody>
      </p:sp>
      <p:sp>
        <p:nvSpPr>
          <p:cNvPr id="53" name="Subtitle 2">
            <a:extLst>
              <a:ext uri="{FF2B5EF4-FFF2-40B4-BE49-F238E27FC236}">
                <a16:creationId xmlns:a16="http://schemas.microsoft.com/office/drawing/2014/main" id="{2BE3F6A3-74CF-D845-80A9-0EBE7F0E7380}"/>
              </a:ext>
            </a:extLst>
          </p:cNvPr>
          <p:cNvSpPr txBox="1">
            <a:spLocks/>
          </p:cNvSpPr>
          <p:nvPr/>
        </p:nvSpPr>
        <p:spPr>
          <a:xfrm>
            <a:off x="8822651" y="1877704"/>
            <a:ext cx="3079065"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54" name="TextBox 53">
            <a:extLst>
              <a:ext uri="{FF2B5EF4-FFF2-40B4-BE49-F238E27FC236}">
                <a16:creationId xmlns:a16="http://schemas.microsoft.com/office/drawing/2014/main" id="{BF09ACE5-2B8E-BC4C-B189-ED40CFDF7464}"/>
              </a:ext>
            </a:extLst>
          </p:cNvPr>
          <p:cNvSpPr txBox="1"/>
          <p:nvPr/>
        </p:nvSpPr>
        <p:spPr>
          <a:xfrm>
            <a:off x="8834382" y="3014097"/>
            <a:ext cx="1774845"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FUTURE PROJECTS</a:t>
            </a:r>
          </a:p>
        </p:txBody>
      </p:sp>
      <p:sp>
        <p:nvSpPr>
          <p:cNvPr id="55" name="Subtitle 2">
            <a:extLst>
              <a:ext uri="{FF2B5EF4-FFF2-40B4-BE49-F238E27FC236}">
                <a16:creationId xmlns:a16="http://schemas.microsoft.com/office/drawing/2014/main" id="{119B4597-DD91-A942-9131-DC246271B30F}"/>
              </a:ext>
            </a:extLst>
          </p:cNvPr>
          <p:cNvSpPr txBox="1">
            <a:spLocks/>
          </p:cNvSpPr>
          <p:nvPr/>
        </p:nvSpPr>
        <p:spPr>
          <a:xfrm>
            <a:off x="8822652" y="3237980"/>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56" name="TextBox 55">
            <a:hlinkClick r:id="rId9" action="ppaction://hlinksldjump"/>
            <a:extLst>
              <a:ext uri="{FF2B5EF4-FFF2-40B4-BE49-F238E27FC236}">
                <a16:creationId xmlns:a16="http://schemas.microsoft.com/office/drawing/2014/main" id="{C5E8B69A-2BD7-F342-ADF5-37815ECD0C26}"/>
              </a:ext>
            </a:extLst>
          </p:cNvPr>
          <p:cNvSpPr txBox="1"/>
          <p:nvPr/>
        </p:nvSpPr>
        <p:spPr>
          <a:xfrm>
            <a:off x="7988311" y="2741290"/>
            <a:ext cx="86754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10</a:t>
            </a:r>
          </a:p>
        </p:txBody>
      </p:sp>
      <p:sp>
        <p:nvSpPr>
          <p:cNvPr id="58" name="TextBox 57">
            <a:hlinkClick r:id="rId10" action="ppaction://hlinksldjump"/>
            <a:extLst>
              <a:ext uri="{FF2B5EF4-FFF2-40B4-BE49-F238E27FC236}">
                <a16:creationId xmlns:a16="http://schemas.microsoft.com/office/drawing/2014/main" id="{527FAEEA-94FF-8245-A80F-B31597AF5642}"/>
              </a:ext>
            </a:extLst>
          </p:cNvPr>
          <p:cNvSpPr txBox="1"/>
          <p:nvPr/>
        </p:nvSpPr>
        <p:spPr>
          <a:xfrm>
            <a:off x="8202572" y="1382230"/>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9</a:t>
            </a:r>
          </a:p>
        </p:txBody>
      </p:sp>
      <p:sp>
        <p:nvSpPr>
          <p:cNvPr id="61" name="TextBox 60">
            <a:hlinkClick r:id="rId11" action="ppaction://hlinksldjump"/>
            <a:extLst>
              <a:ext uri="{FF2B5EF4-FFF2-40B4-BE49-F238E27FC236}">
                <a16:creationId xmlns:a16="http://schemas.microsoft.com/office/drawing/2014/main" id="{96B9BF9A-861B-6F4D-977D-EDB41ACC602B}"/>
              </a:ext>
            </a:extLst>
          </p:cNvPr>
          <p:cNvSpPr txBox="1"/>
          <p:nvPr/>
        </p:nvSpPr>
        <p:spPr>
          <a:xfrm>
            <a:off x="364856" y="5339798"/>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2" name="TextBox 61">
            <a:extLst>
              <a:ext uri="{FF2B5EF4-FFF2-40B4-BE49-F238E27FC236}">
                <a16:creationId xmlns:a16="http://schemas.microsoft.com/office/drawing/2014/main" id="{36FF7802-9E5F-DE41-848E-CE153A6A1209}"/>
              </a:ext>
            </a:extLst>
          </p:cNvPr>
          <p:cNvSpPr txBox="1"/>
          <p:nvPr/>
        </p:nvSpPr>
        <p:spPr>
          <a:xfrm>
            <a:off x="996666" y="5626667"/>
            <a:ext cx="2345514"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BUDGET PERFORMANCE</a:t>
            </a:r>
          </a:p>
        </p:txBody>
      </p:sp>
      <p:sp>
        <p:nvSpPr>
          <p:cNvPr id="64" name="Subtitle 2">
            <a:extLst>
              <a:ext uri="{FF2B5EF4-FFF2-40B4-BE49-F238E27FC236}">
                <a16:creationId xmlns:a16="http://schemas.microsoft.com/office/drawing/2014/main" id="{1D1334FD-7D8F-D74D-860A-FE8558BF7541}"/>
              </a:ext>
            </a:extLst>
          </p:cNvPr>
          <p:cNvSpPr txBox="1">
            <a:spLocks/>
          </p:cNvSpPr>
          <p:nvPr/>
        </p:nvSpPr>
        <p:spPr>
          <a:xfrm>
            <a:off x="984936" y="5850550"/>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
        <p:nvSpPr>
          <p:cNvPr id="69" name="TextBox 68">
            <a:hlinkClick r:id="rId12" action="ppaction://hlinksldjump"/>
            <a:extLst>
              <a:ext uri="{FF2B5EF4-FFF2-40B4-BE49-F238E27FC236}">
                <a16:creationId xmlns:a16="http://schemas.microsoft.com/office/drawing/2014/main" id="{0C065E1B-C0BA-F343-9957-9BA716804E13}"/>
              </a:ext>
            </a:extLst>
          </p:cNvPr>
          <p:cNvSpPr txBox="1"/>
          <p:nvPr/>
        </p:nvSpPr>
        <p:spPr>
          <a:xfrm>
            <a:off x="4254685" y="5339798"/>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8</a:t>
            </a:r>
          </a:p>
        </p:txBody>
      </p:sp>
      <p:sp>
        <p:nvSpPr>
          <p:cNvPr id="70" name="TextBox 69">
            <a:extLst>
              <a:ext uri="{FF2B5EF4-FFF2-40B4-BE49-F238E27FC236}">
                <a16:creationId xmlns:a16="http://schemas.microsoft.com/office/drawing/2014/main" id="{09FAC46B-C220-5942-83DF-C2BD98963F9D}"/>
              </a:ext>
            </a:extLst>
          </p:cNvPr>
          <p:cNvSpPr txBox="1"/>
          <p:nvPr/>
        </p:nvSpPr>
        <p:spPr>
          <a:xfrm>
            <a:off x="4886495" y="5626667"/>
            <a:ext cx="1693092" cy="323165"/>
          </a:xfrm>
          <a:prstGeom prst="rect">
            <a:avLst/>
          </a:prstGeom>
          <a:noFill/>
        </p:spPr>
        <p:txBody>
          <a:bodyPr wrap="none" rtlCol="0" anchor="ctr" anchorCtr="0">
            <a:spAutoFit/>
          </a:bodyPr>
          <a:lstStyle/>
          <a:p>
            <a:r>
              <a:rPr lang="en-US" sz="1500" b="1" dirty="0">
                <a:solidFill>
                  <a:schemeClr val="tx2"/>
                </a:solidFill>
                <a:latin typeface="Century Gothic" panose="020B0502020202020204" pitchFamily="34" charset="0"/>
                <a:ea typeface="Montserrat Bold" charset="0"/>
                <a:cs typeface="Montserrat Bold" charset="0"/>
              </a:rPr>
              <a:t>KEY TAKEAWAYS</a:t>
            </a:r>
          </a:p>
        </p:txBody>
      </p:sp>
      <p:sp>
        <p:nvSpPr>
          <p:cNvPr id="77" name="Subtitle 2">
            <a:extLst>
              <a:ext uri="{FF2B5EF4-FFF2-40B4-BE49-F238E27FC236}">
                <a16:creationId xmlns:a16="http://schemas.microsoft.com/office/drawing/2014/main" id="{8F417AE3-73AC-D64D-85DB-E0902C8CF09D}"/>
              </a:ext>
            </a:extLst>
          </p:cNvPr>
          <p:cNvSpPr txBox="1">
            <a:spLocks/>
          </p:cNvSpPr>
          <p:nvPr/>
        </p:nvSpPr>
        <p:spPr>
          <a:xfrm>
            <a:off x="4874765" y="5850550"/>
            <a:ext cx="3079064" cy="359813"/>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350" dirty="0">
                <a:solidFill>
                  <a:schemeClr val="tx1"/>
                </a:solidFill>
                <a:latin typeface="Century Gothic" panose="020B0502020202020204" pitchFamily="34" charset="0"/>
                <a:ea typeface="Montserrat Light" charset="0"/>
                <a:cs typeface="Montserrat Light" charset="0"/>
              </a:rPr>
              <a:t>Descriptive Text</a:t>
            </a:r>
          </a:p>
        </p:txBody>
      </p:sp>
    </p:spTree>
    <p:extLst>
      <p:ext uri="{BB962C8B-B14F-4D97-AF65-F5344CB8AC3E}">
        <p14:creationId xmlns:p14="http://schemas.microsoft.com/office/powerpoint/2010/main" val="427514512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EVALUATING PERFORMANCES: GOALS</a:t>
            </a:r>
          </a:p>
        </p:txBody>
      </p:sp>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extLst>
              <p:ext uri="{D42A27DB-BD31-4B8C-83A1-F6EECF244321}">
                <p14:modId xmlns:p14="http://schemas.microsoft.com/office/powerpoint/2010/main" val="2535637781"/>
              </p:ext>
            </p:extLst>
          </p:nvPr>
        </p:nvGraphicFramePr>
        <p:xfrm>
          <a:off x="130335" y="538857"/>
          <a:ext cx="11934705" cy="85681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85681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171991"/>
            <a:ext cx="3079065"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b="1" dirty="0">
                <a:solidFill>
                  <a:schemeClr val="tx2">
                    <a:lumMod val="75000"/>
                  </a:schemeClr>
                </a:solidFill>
                <a:latin typeface="Century Gothic" panose="020B0502020202020204" pitchFamily="34" charset="0"/>
                <a:ea typeface="Montserrat Light" charset="0"/>
                <a:cs typeface="Montserrat Light" charset="0"/>
              </a:rPr>
              <a:t>ORIGINAL PROJECT GOAL</a:t>
            </a:r>
          </a:p>
        </p:txBody>
      </p:sp>
      <p:graphicFrame>
        <p:nvGraphicFramePr>
          <p:cNvPr id="13" name="Table 12">
            <a:extLst>
              <a:ext uri="{FF2B5EF4-FFF2-40B4-BE49-F238E27FC236}">
                <a16:creationId xmlns:a16="http://schemas.microsoft.com/office/drawing/2014/main" id="{0CDBA874-1CA9-3747-A12A-9D2529F9A1F9}"/>
              </a:ext>
            </a:extLst>
          </p:cNvPr>
          <p:cNvGraphicFramePr>
            <a:graphicFrameLocks noGrp="1"/>
          </p:cNvGraphicFramePr>
          <p:nvPr>
            <p:extLst>
              <p:ext uri="{D42A27DB-BD31-4B8C-83A1-F6EECF244321}">
                <p14:modId xmlns:p14="http://schemas.microsoft.com/office/powerpoint/2010/main" val="2580514918"/>
              </p:ext>
            </p:extLst>
          </p:nvPr>
        </p:nvGraphicFramePr>
        <p:xfrm>
          <a:off x="130335" y="1992646"/>
          <a:ext cx="11934705" cy="2700755"/>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2700755">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4" name="Subtitle 2">
            <a:extLst>
              <a:ext uri="{FF2B5EF4-FFF2-40B4-BE49-F238E27FC236}">
                <a16:creationId xmlns:a16="http://schemas.microsoft.com/office/drawing/2014/main" id="{1E3E23E8-FF7D-E348-B6D6-E12595B1F069}"/>
              </a:ext>
            </a:extLst>
          </p:cNvPr>
          <p:cNvSpPr txBox="1">
            <a:spLocks/>
          </p:cNvSpPr>
          <p:nvPr/>
        </p:nvSpPr>
        <p:spPr>
          <a:xfrm>
            <a:off x="0" y="1625781"/>
            <a:ext cx="4854388"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b="1" dirty="0">
                <a:solidFill>
                  <a:schemeClr val="tx2">
                    <a:lumMod val="75000"/>
                  </a:schemeClr>
                </a:solidFill>
                <a:latin typeface="Century Gothic" panose="020B0502020202020204" pitchFamily="34" charset="0"/>
                <a:ea typeface="Montserrat Light" charset="0"/>
                <a:cs typeface="Montserrat Light" charset="0"/>
              </a:rPr>
              <a:t>KPIs FOR MEASURING SUCCESS</a:t>
            </a:r>
          </a:p>
        </p:txBody>
      </p:sp>
      <p:graphicFrame>
        <p:nvGraphicFramePr>
          <p:cNvPr id="10" name="Table 9">
            <a:extLst>
              <a:ext uri="{FF2B5EF4-FFF2-40B4-BE49-F238E27FC236}">
                <a16:creationId xmlns:a16="http://schemas.microsoft.com/office/drawing/2014/main" id="{893A131C-8E8A-1B42-9475-0DCE20A688E3}"/>
              </a:ext>
            </a:extLst>
          </p:cNvPr>
          <p:cNvGraphicFramePr>
            <a:graphicFrameLocks noGrp="1"/>
          </p:cNvGraphicFramePr>
          <p:nvPr>
            <p:extLst>
              <p:ext uri="{D42A27DB-BD31-4B8C-83A1-F6EECF244321}">
                <p14:modId xmlns:p14="http://schemas.microsoft.com/office/powerpoint/2010/main" val="914731770"/>
              </p:ext>
            </p:extLst>
          </p:nvPr>
        </p:nvGraphicFramePr>
        <p:xfrm>
          <a:off x="130335" y="5303628"/>
          <a:ext cx="11934705" cy="85681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85681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5" name="Subtitle 2">
            <a:extLst>
              <a:ext uri="{FF2B5EF4-FFF2-40B4-BE49-F238E27FC236}">
                <a16:creationId xmlns:a16="http://schemas.microsoft.com/office/drawing/2014/main" id="{483D6338-DB78-1443-A240-DE960A814336}"/>
              </a:ext>
            </a:extLst>
          </p:cNvPr>
          <p:cNvSpPr txBox="1">
            <a:spLocks/>
          </p:cNvSpPr>
          <p:nvPr/>
        </p:nvSpPr>
        <p:spPr>
          <a:xfrm>
            <a:off x="0" y="4923509"/>
            <a:ext cx="3079065"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b="1" dirty="0">
                <a:solidFill>
                  <a:schemeClr val="tx2">
                    <a:lumMod val="75000"/>
                  </a:schemeClr>
                </a:solidFill>
                <a:latin typeface="Century Gothic" panose="020B0502020202020204" pitchFamily="34" charset="0"/>
                <a:ea typeface="Montserrat Light" charset="0"/>
                <a:cs typeface="Montserrat Light" charset="0"/>
              </a:rPr>
              <a:t>ACTUAL OUTCOME</a:t>
            </a:r>
          </a:p>
        </p:txBody>
      </p:sp>
    </p:spTree>
    <p:extLst>
      <p:ext uri="{BB962C8B-B14F-4D97-AF65-F5344CB8AC3E}">
        <p14:creationId xmlns:p14="http://schemas.microsoft.com/office/powerpoint/2010/main" val="152169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Rectangle 129">
            <a:extLst>
              <a:ext uri="{FF2B5EF4-FFF2-40B4-BE49-F238E27FC236}">
                <a16:creationId xmlns:a16="http://schemas.microsoft.com/office/drawing/2014/main" id="{B0EDA761-2EEF-C642-917A-C7CB2250A04F}"/>
              </a:ext>
            </a:extLst>
          </p:cNvPr>
          <p:cNvSpPr/>
          <p:nvPr/>
        </p:nvSpPr>
        <p:spPr>
          <a:xfrm>
            <a:off x="-16538" y="17222"/>
            <a:ext cx="12208538" cy="323846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EE58FFA5-8812-9143-977C-7F07CFDDF05B}"/>
              </a:ext>
            </a:extLst>
          </p:cNvPr>
          <p:cNvSpPr/>
          <p:nvPr/>
        </p:nvSpPr>
        <p:spPr>
          <a:xfrm>
            <a:off x="-16538" y="3256547"/>
            <a:ext cx="12208538" cy="362347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6358191"/>
            <a:ext cx="12192000" cy="521834"/>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TIMELINE PERFORMANCES</a:t>
            </a:r>
          </a:p>
        </p:txBody>
      </p:sp>
      <p:grpSp>
        <p:nvGrpSpPr>
          <p:cNvPr id="15" name="Group 14">
            <a:extLst>
              <a:ext uri="{FF2B5EF4-FFF2-40B4-BE49-F238E27FC236}">
                <a16:creationId xmlns:a16="http://schemas.microsoft.com/office/drawing/2014/main" id="{980076B1-195C-F94D-B847-63AF68ABEB92}"/>
              </a:ext>
            </a:extLst>
          </p:cNvPr>
          <p:cNvGrpSpPr/>
          <p:nvPr/>
        </p:nvGrpSpPr>
        <p:grpSpPr>
          <a:xfrm>
            <a:off x="630865" y="451153"/>
            <a:ext cx="11980394" cy="2490166"/>
            <a:chOff x="0" y="-25300"/>
            <a:chExt cx="9732193" cy="2222108"/>
          </a:xfrm>
        </p:grpSpPr>
        <p:cxnSp>
          <p:nvCxnSpPr>
            <p:cNvPr id="16" name="Straight Connector 15">
              <a:extLst>
                <a:ext uri="{FF2B5EF4-FFF2-40B4-BE49-F238E27FC236}">
                  <a16:creationId xmlns:a16="http://schemas.microsoft.com/office/drawing/2014/main" id="{649DFFE9-78CC-FA44-B5D2-214458309357}"/>
                </a:ext>
              </a:extLst>
            </p:cNvPr>
            <p:cNvCxnSpPr/>
            <p:nvPr/>
          </p:nvCxnSpPr>
          <p:spPr>
            <a:xfrm>
              <a:off x="69997" y="1098207"/>
              <a:ext cx="8807788" cy="0"/>
            </a:xfrm>
            <a:prstGeom prst="line">
              <a:avLst/>
            </a:prstGeom>
            <a:ln w="19050">
              <a:solidFill>
                <a:schemeClr val="bg1">
                  <a:lumMod val="75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79CA7674-FFA5-F84F-8827-08AC87D25B10}"/>
                </a:ext>
              </a:extLst>
            </p:cNvPr>
            <p:cNvGrpSpPr/>
            <p:nvPr/>
          </p:nvGrpSpPr>
          <p:grpSpPr>
            <a:xfrm>
              <a:off x="0" y="-25300"/>
              <a:ext cx="9732193" cy="2222108"/>
              <a:chOff x="0" y="-210566"/>
              <a:chExt cx="9735665" cy="2223247"/>
            </a:xfrm>
          </p:grpSpPr>
          <p:sp>
            <p:nvSpPr>
              <p:cNvPr id="58" name="Text Box 23">
                <a:extLst>
                  <a:ext uri="{FF2B5EF4-FFF2-40B4-BE49-F238E27FC236}">
                    <a16:creationId xmlns:a16="http://schemas.microsoft.com/office/drawing/2014/main" id="{B99B90F7-59D6-5947-93D5-DF9C66F5D7C5}"/>
                  </a:ext>
                </a:extLst>
              </p:cNvPr>
              <p:cNvSpPr txBox="1"/>
              <p:nvPr/>
            </p:nvSpPr>
            <p:spPr>
              <a:xfrm>
                <a:off x="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cxnSp>
            <p:nvCxnSpPr>
              <p:cNvPr id="59" name="Straight Connector 58">
                <a:extLst>
                  <a:ext uri="{FF2B5EF4-FFF2-40B4-BE49-F238E27FC236}">
                    <a16:creationId xmlns:a16="http://schemas.microsoft.com/office/drawing/2014/main" id="{DC2E65C0-3A59-3A46-A323-F33C2C36C771}"/>
                  </a:ext>
                </a:extLst>
              </p:cNvPr>
              <p:cNvCxnSpPr>
                <a:cxnSpLocks/>
              </p:cNvCxnSpPr>
              <p:nvPr/>
            </p:nvCxnSpPr>
            <p:spPr>
              <a:xfrm>
                <a:off x="246380"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65EDADE5-0100-6C4F-AA47-C44464C32C41}"/>
                  </a:ext>
                </a:extLst>
              </p:cNvPr>
              <p:cNvSpPr/>
              <p:nvPr/>
            </p:nvSpPr>
            <p:spPr>
              <a:xfrm>
                <a:off x="195580" y="864898"/>
                <a:ext cx="92702" cy="92702"/>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62" name="Straight Connector 61">
                <a:extLst>
                  <a:ext uri="{FF2B5EF4-FFF2-40B4-BE49-F238E27FC236}">
                    <a16:creationId xmlns:a16="http://schemas.microsoft.com/office/drawing/2014/main" id="{3BFE1941-73A7-C64E-801D-734457E43DA6}"/>
                  </a:ext>
                </a:extLst>
              </p:cNvPr>
              <p:cNvCxnSpPr>
                <a:cxnSpLocks/>
              </p:cNvCxnSpPr>
              <p:nvPr/>
            </p:nvCxnSpPr>
            <p:spPr>
              <a:xfrm>
                <a:off x="1070097"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63" name="Oval 62">
                <a:extLst>
                  <a:ext uri="{FF2B5EF4-FFF2-40B4-BE49-F238E27FC236}">
                    <a16:creationId xmlns:a16="http://schemas.microsoft.com/office/drawing/2014/main" id="{567065DA-2BC0-2B44-9034-A3E407FB4BA2}"/>
                  </a:ext>
                </a:extLst>
              </p:cNvPr>
              <p:cNvSpPr/>
              <p:nvPr/>
            </p:nvSpPr>
            <p:spPr>
              <a:xfrm>
                <a:off x="1020591"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64" name="Straight Connector 63">
                <a:extLst>
                  <a:ext uri="{FF2B5EF4-FFF2-40B4-BE49-F238E27FC236}">
                    <a16:creationId xmlns:a16="http://schemas.microsoft.com/office/drawing/2014/main" id="{7202DE2C-7413-784D-89FC-07B3E8376924}"/>
                  </a:ext>
                </a:extLst>
              </p:cNvPr>
              <p:cNvCxnSpPr>
                <a:cxnSpLocks/>
              </p:cNvCxnSpPr>
              <p:nvPr/>
            </p:nvCxnSpPr>
            <p:spPr>
              <a:xfrm>
                <a:off x="193413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A6F84DDD-A932-FA4D-80CA-D1865DE4C021}"/>
                  </a:ext>
                </a:extLst>
              </p:cNvPr>
              <p:cNvCxnSpPr>
                <a:cxnSpLocks/>
              </p:cNvCxnSpPr>
              <p:nvPr/>
            </p:nvCxnSpPr>
            <p:spPr>
              <a:xfrm>
                <a:off x="2757852"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B62AE804-BE2C-FC4F-A7EA-1BA8BD23379F}"/>
                  </a:ext>
                </a:extLst>
              </p:cNvPr>
              <p:cNvCxnSpPr>
                <a:cxnSpLocks/>
              </p:cNvCxnSpPr>
              <p:nvPr/>
            </p:nvCxnSpPr>
            <p:spPr>
              <a:xfrm>
                <a:off x="358156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01AB71CB-1762-3A45-9B76-E2C922EFD3F3}"/>
                  </a:ext>
                </a:extLst>
              </p:cNvPr>
              <p:cNvCxnSpPr>
                <a:cxnSpLocks/>
              </p:cNvCxnSpPr>
              <p:nvPr/>
            </p:nvCxnSpPr>
            <p:spPr>
              <a:xfrm>
                <a:off x="4405284"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6A83A0AA-7369-A14A-9F31-DED221885333}"/>
                  </a:ext>
                </a:extLst>
              </p:cNvPr>
              <p:cNvCxnSpPr>
                <a:cxnSpLocks/>
              </p:cNvCxnSpPr>
              <p:nvPr/>
            </p:nvCxnSpPr>
            <p:spPr>
              <a:xfrm>
                <a:off x="5252035"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39E11EDD-CA99-7347-B20A-F73EF02CAD20}"/>
                  </a:ext>
                </a:extLst>
              </p:cNvPr>
              <p:cNvCxnSpPr>
                <a:cxnSpLocks/>
              </p:cNvCxnSpPr>
              <p:nvPr/>
            </p:nvCxnSpPr>
            <p:spPr>
              <a:xfrm>
                <a:off x="6075755"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3B9D08DD-5949-524E-8DAB-D9C5964F42CD}"/>
                  </a:ext>
                </a:extLst>
              </p:cNvPr>
              <p:cNvCxnSpPr>
                <a:cxnSpLocks/>
              </p:cNvCxnSpPr>
              <p:nvPr/>
            </p:nvCxnSpPr>
            <p:spPr>
              <a:xfrm>
                <a:off x="694554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0C11B43C-FCA7-5044-A3AA-D2C524C1F071}"/>
                  </a:ext>
                </a:extLst>
              </p:cNvPr>
              <p:cNvCxnSpPr>
                <a:cxnSpLocks/>
              </p:cNvCxnSpPr>
              <p:nvPr/>
            </p:nvCxnSpPr>
            <p:spPr>
              <a:xfrm>
                <a:off x="7769268"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83487E29-8EB9-EB48-AC17-9E2C2682D0DE}"/>
                  </a:ext>
                </a:extLst>
              </p:cNvPr>
              <p:cNvCxnSpPr>
                <a:cxnSpLocks/>
              </p:cNvCxnSpPr>
              <p:nvPr/>
            </p:nvCxnSpPr>
            <p:spPr>
              <a:xfrm>
                <a:off x="857569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73" name="Text Box 23">
                <a:extLst>
                  <a:ext uri="{FF2B5EF4-FFF2-40B4-BE49-F238E27FC236}">
                    <a16:creationId xmlns:a16="http://schemas.microsoft.com/office/drawing/2014/main" id="{D2B75D79-929C-7740-B1B1-958383C793CA}"/>
                  </a:ext>
                </a:extLst>
              </p:cNvPr>
              <p:cNvSpPr txBox="1"/>
              <p:nvPr/>
            </p:nvSpPr>
            <p:spPr>
              <a:xfrm>
                <a:off x="766113"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2</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74" name="Oval 73">
                <a:extLst>
                  <a:ext uri="{FF2B5EF4-FFF2-40B4-BE49-F238E27FC236}">
                    <a16:creationId xmlns:a16="http://schemas.microsoft.com/office/drawing/2014/main" id="{CD741F6F-513F-B841-AB0C-9202478F7766}"/>
                  </a:ext>
                </a:extLst>
              </p:cNvPr>
              <p:cNvSpPr/>
              <p:nvPr/>
            </p:nvSpPr>
            <p:spPr>
              <a:xfrm>
                <a:off x="1884628"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5" name="Oval 74">
                <a:extLst>
                  <a:ext uri="{FF2B5EF4-FFF2-40B4-BE49-F238E27FC236}">
                    <a16:creationId xmlns:a16="http://schemas.microsoft.com/office/drawing/2014/main" id="{8BCD817E-4F01-C64F-A90E-B0EFA3451312}"/>
                  </a:ext>
                </a:extLst>
              </p:cNvPr>
              <p:cNvSpPr/>
              <p:nvPr/>
            </p:nvSpPr>
            <p:spPr>
              <a:xfrm>
                <a:off x="270834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6" name="Oval 75">
                <a:extLst>
                  <a:ext uri="{FF2B5EF4-FFF2-40B4-BE49-F238E27FC236}">
                    <a16:creationId xmlns:a16="http://schemas.microsoft.com/office/drawing/2014/main" id="{2FE7C4AF-62FA-884A-A823-6D060484D39F}"/>
                  </a:ext>
                </a:extLst>
              </p:cNvPr>
              <p:cNvSpPr/>
              <p:nvPr/>
            </p:nvSpPr>
            <p:spPr>
              <a:xfrm>
                <a:off x="354358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7" name="Oval 76">
                <a:extLst>
                  <a:ext uri="{FF2B5EF4-FFF2-40B4-BE49-F238E27FC236}">
                    <a16:creationId xmlns:a16="http://schemas.microsoft.com/office/drawing/2014/main" id="{90EC2013-E099-A04E-A517-28C4DE82D967}"/>
                  </a:ext>
                </a:extLst>
              </p:cNvPr>
              <p:cNvSpPr/>
              <p:nvPr/>
            </p:nvSpPr>
            <p:spPr>
              <a:xfrm>
                <a:off x="4361540"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8" name="Oval 77">
                <a:extLst>
                  <a:ext uri="{FF2B5EF4-FFF2-40B4-BE49-F238E27FC236}">
                    <a16:creationId xmlns:a16="http://schemas.microsoft.com/office/drawing/2014/main" id="{DF770000-01D5-E140-97D5-25D10F53DC0B}"/>
                  </a:ext>
                </a:extLst>
              </p:cNvPr>
              <p:cNvSpPr/>
              <p:nvPr/>
            </p:nvSpPr>
            <p:spPr>
              <a:xfrm>
                <a:off x="5208293"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79" name="Oval 78">
                <a:extLst>
                  <a:ext uri="{FF2B5EF4-FFF2-40B4-BE49-F238E27FC236}">
                    <a16:creationId xmlns:a16="http://schemas.microsoft.com/office/drawing/2014/main" id="{F8FD91F0-C442-D849-B321-4B175122C89F}"/>
                  </a:ext>
                </a:extLst>
              </p:cNvPr>
              <p:cNvSpPr/>
              <p:nvPr/>
            </p:nvSpPr>
            <p:spPr>
              <a:xfrm>
                <a:off x="6032009"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80" name="Oval 79">
                <a:extLst>
                  <a:ext uri="{FF2B5EF4-FFF2-40B4-BE49-F238E27FC236}">
                    <a16:creationId xmlns:a16="http://schemas.microsoft.com/office/drawing/2014/main" id="{885004BD-F2BE-824D-9A99-D2F50A1E3C65}"/>
                  </a:ext>
                </a:extLst>
              </p:cNvPr>
              <p:cNvSpPr/>
              <p:nvPr/>
            </p:nvSpPr>
            <p:spPr>
              <a:xfrm>
                <a:off x="6896045"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81" name="Oval 80">
                <a:extLst>
                  <a:ext uri="{FF2B5EF4-FFF2-40B4-BE49-F238E27FC236}">
                    <a16:creationId xmlns:a16="http://schemas.microsoft.com/office/drawing/2014/main" id="{472A6A7A-33F8-B145-9E18-F6FFC197607E}"/>
                  </a:ext>
                </a:extLst>
              </p:cNvPr>
              <p:cNvSpPr/>
              <p:nvPr/>
            </p:nvSpPr>
            <p:spPr>
              <a:xfrm>
                <a:off x="7725520"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82" name="Oval 81">
                <a:extLst>
                  <a:ext uri="{FF2B5EF4-FFF2-40B4-BE49-F238E27FC236}">
                    <a16:creationId xmlns:a16="http://schemas.microsoft.com/office/drawing/2014/main" id="{3E677361-5020-D64D-8B48-D18DDC89DD95}"/>
                  </a:ext>
                </a:extLst>
              </p:cNvPr>
              <p:cNvSpPr/>
              <p:nvPr/>
            </p:nvSpPr>
            <p:spPr>
              <a:xfrm>
                <a:off x="8531955" y="864899"/>
                <a:ext cx="92702" cy="92701"/>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83" name="Text Box 23">
                <a:extLst>
                  <a:ext uri="{FF2B5EF4-FFF2-40B4-BE49-F238E27FC236}">
                    <a16:creationId xmlns:a16="http://schemas.microsoft.com/office/drawing/2014/main" id="{387B525B-950E-C94A-9BE5-103F0C0A1A03}"/>
                  </a:ext>
                </a:extLst>
              </p:cNvPr>
              <p:cNvSpPr txBox="1"/>
              <p:nvPr/>
            </p:nvSpPr>
            <p:spPr>
              <a:xfrm>
                <a:off x="168775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3</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4" name="Text Box 23">
                <a:extLst>
                  <a:ext uri="{FF2B5EF4-FFF2-40B4-BE49-F238E27FC236}">
                    <a16:creationId xmlns:a16="http://schemas.microsoft.com/office/drawing/2014/main" id="{6B18550B-2C59-FD45-ACE5-FAAA55D29D57}"/>
                  </a:ext>
                </a:extLst>
              </p:cNvPr>
              <p:cNvSpPr txBox="1"/>
              <p:nvPr/>
            </p:nvSpPr>
            <p:spPr>
              <a:xfrm>
                <a:off x="3335181"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5</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5" name="Text Box 23">
                <a:extLst>
                  <a:ext uri="{FF2B5EF4-FFF2-40B4-BE49-F238E27FC236}">
                    <a16:creationId xmlns:a16="http://schemas.microsoft.com/office/drawing/2014/main" id="{AE305C41-57D1-D54B-8B86-E85320E54898}"/>
                  </a:ext>
                </a:extLst>
              </p:cNvPr>
              <p:cNvSpPr txBox="1"/>
              <p:nvPr/>
            </p:nvSpPr>
            <p:spPr>
              <a:xfrm>
                <a:off x="5005652"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7</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6" name="Text Box 23">
                <a:extLst>
                  <a:ext uri="{FF2B5EF4-FFF2-40B4-BE49-F238E27FC236}">
                    <a16:creationId xmlns:a16="http://schemas.microsoft.com/office/drawing/2014/main" id="{EDD9069D-3E90-0248-8029-073936B03C92}"/>
                  </a:ext>
                </a:extLst>
              </p:cNvPr>
              <p:cNvSpPr txBox="1"/>
              <p:nvPr/>
            </p:nvSpPr>
            <p:spPr>
              <a:xfrm>
                <a:off x="669916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9</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7" name="Text Box 23">
                <a:extLst>
                  <a:ext uri="{FF2B5EF4-FFF2-40B4-BE49-F238E27FC236}">
                    <a16:creationId xmlns:a16="http://schemas.microsoft.com/office/drawing/2014/main" id="{987F85E3-4AF1-5B46-B203-33A3EAAF3A62}"/>
                  </a:ext>
                </a:extLst>
              </p:cNvPr>
              <p:cNvSpPr txBox="1"/>
              <p:nvPr/>
            </p:nvSpPr>
            <p:spPr>
              <a:xfrm>
                <a:off x="832355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latin typeface="Century Gothic" panose="020B0502020202020204" pitchFamily="34" charset="0"/>
                    <a:ea typeface="Calibri" panose="020F0502020204030204" pitchFamily="34" charset="0"/>
                    <a:cs typeface="Times New Roman" panose="02020603050405020304" pitchFamily="18" charset="0"/>
                  </a:rPr>
                  <a:t>Complete</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8" name="Text Box 23">
                <a:extLst>
                  <a:ext uri="{FF2B5EF4-FFF2-40B4-BE49-F238E27FC236}">
                    <a16:creationId xmlns:a16="http://schemas.microsoft.com/office/drawing/2014/main" id="{868EF429-0CF4-AA4E-B14C-E6FCDFDC2006}"/>
                  </a:ext>
                </a:extLst>
              </p:cNvPr>
              <p:cNvSpPr txBox="1"/>
              <p:nvPr/>
            </p:nvSpPr>
            <p:spPr>
              <a:xfrm>
                <a:off x="244810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4</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89" name="Text Box 23">
                <a:extLst>
                  <a:ext uri="{FF2B5EF4-FFF2-40B4-BE49-F238E27FC236}">
                    <a16:creationId xmlns:a16="http://schemas.microsoft.com/office/drawing/2014/main" id="{1B8405D0-2509-BE48-81E2-D6DBB11D9F97}"/>
                  </a:ext>
                </a:extLst>
              </p:cNvPr>
              <p:cNvSpPr txBox="1"/>
              <p:nvPr/>
            </p:nvSpPr>
            <p:spPr>
              <a:xfrm>
                <a:off x="409553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6</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90" name="Text Box 23">
                <a:extLst>
                  <a:ext uri="{FF2B5EF4-FFF2-40B4-BE49-F238E27FC236}">
                    <a16:creationId xmlns:a16="http://schemas.microsoft.com/office/drawing/2014/main" id="{F4295392-AFA6-9341-BE1A-55FC87313A66}"/>
                  </a:ext>
                </a:extLst>
              </p:cNvPr>
              <p:cNvSpPr txBox="1"/>
              <p:nvPr/>
            </p:nvSpPr>
            <p:spPr>
              <a:xfrm>
                <a:off x="5766007"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8</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91" name="Text Box 23">
                <a:extLst>
                  <a:ext uri="{FF2B5EF4-FFF2-40B4-BE49-F238E27FC236}">
                    <a16:creationId xmlns:a16="http://schemas.microsoft.com/office/drawing/2014/main" id="{C06E4E96-5502-4B4F-B7F6-3808E58AE7A5}"/>
                  </a:ext>
                </a:extLst>
              </p:cNvPr>
              <p:cNvSpPr txBox="1"/>
              <p:nvPr/>
            </p:nvSpPr>
            <p:spPr>
              <a:xfrm>
                <a:off x="7459519"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10</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grpSp>
      </p:grpSp>
      <p:sp>
        <p:nvSpPr>
          <p:cNvPr id="92" name="Subtitle 2">
            <a:extLst>
              <a:ext uri="{FF2B5EF4-FFF2-40B4-BE49-F238E27FC236}">
                <a16:creationId xmlns:a16="http://schemas.microsoft.com/office/drawing/2014/main" id="{324D67DB-0547-364D-9A0C-56FAE5FBB5E6}"/>
              </a:ext>
            </a:extLst>
          </p:cNvPr>
          <p:cNvSpPr txBox="1">
            <a:spLocks/>
          </p:cNvSpPr>
          <p:nvPr/>
        </p:nvSpPr>
        <p:spPr>
          <a:xfrm>
            <a:off x="70167" y="22945"/>
            <a:ext cx="4826000" cy="371739"/>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b="1" dirty="0">
                <a:solidFill>
                  <a:schemeClr val="tx2">
                    <a:lumMod val="75000"/>
                  </a:schemeClr>
                </a:solidFill>
                <a:latin typeface="Century Gothic" panose="020B0502020202020204" pitchFamily="34" charset="0"/>
                <a:ea typeface="Montserrat Light" charset="0"/>
                <a:cs typeface="Montserrat Light" charset="0"/>
              </a:rPr>
              <a:t>ORIGINAL PROJECT SCHEDULE</a:t>
            </a:r>
          </a:p>
        </p:txBody>
      </p:sp>
      <p:grpSp>
        <p:nvGrpSpPr>
          <p:cNvPr id="93" name="Group 92">
            <a:extLst>
              <a:ext uri="{FF2B5EF4-FFF2-40B4-BE49-F238E27FC236}">
                <a16:creationId xmlns:a16="http://schemas.microsoft.com/office/drawing/2014/main" id="{C8815B77-DF6A-984E-805B-1CF5E33897D5}"/>
              </a:ext>
            </a:extLst>
          </p:cNvPr>
          <p:cNvGrpSpPr/>
          <p:nvPr/>
        </p:nvGrpSpPr>
        <p:grpSpPr>
          <a:xfrm>
            <a:off x="630865" y="3745799"/>
            <a:ext cx="11980394" cy="2490166"/>
            <a:chOff x="0" y="-25300"/>
            <a:chExt cx="9732193" cy="2222108"/>
          </a:xfrm>
        </p:grpSpPr>
        <p:cxnSp>
          <p:nvCxnSpPr>
            <p:cNvPr id="94" name="Straight Connector 93">
              <a:extLst>
                <a:ext uri="{FF2B5EF4-FFF2-40B4-BE49-F238E27FC236}">
                  <a16:creationId xmlns:a16="http://schemas.microsoft.com/office/drawing/2014/main" id="{9B100C0D-6D5B-D946-98BB-2628563DBA9E}"/>
                </a:ext>
              </a:extLst>
            </p:cNvPr>
            <p:cNvCxnSpPr/>
            <p:nvPr/>
          </p:nvCxnSpPr>
          <p:spPr>
            <a:xfrm>
              <a:off x="69997" y="1098207"/>
              <a:ext cx="8807788" cy="0"/>
            </a:xfrm>
            <a:prstGeom prst="line">
              <a:avLst/>
            </a:prstGeom>
            <a:ln w="19050">
              <a:solidFill>
                <a:schemeClr val="bg1">
                  <a:lumMod val="75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grpSp>
          <p:nvGrpSpPr>
            <p:cNvPr id="95" name="Group 94">
              <a:extLst>
                <a:ext uri="{FF2B5EF4-FFF2-40B4-BE49-F238E27FC236}">
                  <a16:creationId xmlns:a16="http://schemas.microsoft.com/office/drawing/2014/main" id="{00390A4E-0DCC-6442-B6F8-896266B0AEDD}"/>
                </a:ext>
              </a:extLst>
            </p:cNvPr>
            <p:cNvGrpSpPr/>
            <p:nvPr/>
          </p:nvGrpSpPr>
          <p:grpSpPr>
            <a:xfrm>
              <a:off x="0" y="-25300"/>
              <a:ext cx="9732193" cy="2222108"/>
              <a:chOff x="0" y="-210566"/>
              <a:chExt cx="9735665" cy="2223247"/>
            </a:xfrm>
          </p:grpSpPr>
          <p:sp>
            <p:nvSpPr>
              <p:cNvPr id="96" name="Text Box 23">
                <a:extLst>
                  <a:ext uri="{FF2B5EF4-FFF2-40B4-BE49-F238E27FC236}">
                    <a16:creationId xmlns:a16="http://schemas.microsoft.com/office/drawing/2014/main" id="{1990FBE2-DECE-5D43-82CF-65A493AE3EBD}"/>
                  </a:ext>
                </a:extLst>
              </p:cNvPr>
              <p:cNvSpPr txBox="1"/>
              <p:nvPr/>
            </p:nvSpPr>
            <p:spPr>
              <a:xfrm>
                <a:off x="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cxnSp>
            <p:nvCxnSpPr>
              <p:cNvPr id="97" name="Straight Connector 96">
                <a:extLst>
                  <a:ext uri="{FF2B5EF4-FFF2-40B4-BE49-F238E27FC236}">
                    <a16:creationId xmlns:a16="http://schemas.microsoft.com/office/drawing/2014/main" id="{8343D965-34E5-554C-A081-DE18E85F8A96}"/>
                  </a:ext>
                </a:extLst>
              </p:cNvPr>
              <p:cNvCxnSpPr>
                <a:cxnSpLocks/>
              </p:cNvCxnSpPr>
              <p:nvPr/>
            </p:nvCxnSpPr>
            <p:spPr>
              <a:xfrm>
                <a:off x="246380"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98" name="Oval 97">
                <a:extLst>
                  <a:ext uri="{FF2B5EF4-FFF2-40B4-BE49-F238E27FC236}">
                    <a16:creationId xmlns:a16="http://schemas.microsoft.com/office/drawing/2014/main" id="{C3C94FDA-9003-334F-867C-5EDB2F368EF7}"/>
                  </a:ext>
                </a:extLst>
              </p:cNvPr>
              <p:cNvSpPr/>
              <p:nvPr/>
            </p:nvSpPr>
            <p:spPr>
              <a:xfrm>
                <a:off x="195580" y="864898"/>
                <a:ext cx="92702" cy="92702"/>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99" name="Straight Connector 98">
                <a:extLst>
                  <a:ext uri="{FF2B5EF4-FFF2-40B4-BE49-F238E27FC236}">
                    <a16:creationId xmlns:a16="http://schemas.microsoft.com/office/drawing/2014/main" id="{A5B98782-EB81-0D45-9986-26839F3830C0}"/>
                  </a:ext>
                </a:extLst>
              </p:cNvPr>
              <p:cNvCxnSpPr>
                <a:cxnSpLocks/>
              </p:cNvCxnSpPr>
              <p:nvPr/>
            </p:nvCxnSpPr>
            <p:spPr>
              <a:xfrm>
                <a:off x="1070097"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100" name="Oval 99">
                <a:extLst>
                  <a:ext uri="{FF2B5EF4-FFF2-40B4-BE49-F238E27FC236}">
                    <a16:creationId xmlns:a16="http://schemas.microsoft.com/office/drawing/2014/main" id="{34F88428-8131-F546-BAA3-0E14A2A7F0F7}"/>
                  </a:ext>
                </a:extLst>
              </p:cNvPr>
              <p:cNvSpPr/>
              <p:nvPr/>
            </p:nvSpPr>
            <p:spPr>
              <a:xfrm>
                <a:off x="1020591"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cxnSp>
            <p:nvCxnSpPr>
              <p:cNvPr id="101" name="Straight Connector 100">
                <a:extLst>
                  <a:ext uri="{FF2B5EF4-FFF2-40B4-BE49-F238E27FC236}">
                    <a16:creationId xmlns:a16="http://schemas.microsoft.com/office/drawing/2014/main" id="{EB12AD84-C344-1248-BE62-407452B82790}"/>
                  </a:ext>
                </a:extLst>
              </p:cNvPr>
              <p:cNvCxnSpPr>
                <a:cxnSpLocks/>
              </p:cNvCxnSpPr>
              <p:nvPr/>
            </p:nvCxnSpPr>
            <p:spPr>
              <a:xfrm>
                <a:off x="193413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0BA19D27-8461-9943-AB5A-F811DD9EC1B2}"/>
                  </a:ext>
                </a:extLst>
              </p:cNvPr>
              <p:cNvCxnSpPr>
                <a:cxnSpLocks/>
              </p:cNvCxnSpPr>
              <p:nvPr/>
            </p:nvCxnSpPr>
            <p:spPr>
              <a:xfrm>
                <a:off x="2757852"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118601D4-4AC7-ED41-97D3-4E659208DD96}"/>
                  </a:ext>
                </a:extLst>
              </p:cNvPr>
              <p:cNvCxnSpPr>
                <a:cxnSpLocks/>
              </p:cNvCxnSpPr>
              <p:nvPr/>
            </p:nvCxnSpPr>
            <p:spPr>
              <a:xfrm>
                <a:off x="3581564"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D72903B5-121A-C64A-9E1F-920BC6FFF4AF}"/>
                  </a:ext>
                </a:extLst>
              </p:cNvPr>
              <p:cNvCxnSpPr>
                <a:cxnSpLocks/>
              </p:cNvCxnSpPr>
              <p:nvPr/>
            </p:nvCxnSpPr>
            <p:spPr>
              <a:xfrm>
                <a:off x="4405284"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1F44A79B-E727-7E4F-9703-1819F52E79CE}"/>
                  </a:ext>
                </a:extLst>
              </p:cNvPr>
              <p:cNvCxnSpPr>
                <a:cxnSpLocks/>
              </p:cNvCxnSpPr>
              <p:nvPr/>
            </p:nvCxnSpPr>
            <p:spPr>
              <a:xfrm>
                <a:off x="5252035"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04A47129-803C-F14D-B41F-4AD4F90B0C27}"/>
                  </a:ext>
                </a:extLst>
              </p:cNvPr>
              <p:cNvCxnSpPr>
                <a:cxnSpLocks/>
              </p:cNvCxnSpPr>
              <p:nvPr/>
            </p:nvCxnSpPr>
            <p:spPr>
              <a:xfrm>
                <a:off x="6075755"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03BD6029-D921-124C-A0F4-7428F264599C}"/>
                  </a:ext>
                </a:extLst>
              </p:cNvPr>
              <p:cNvCxnSpPr>
                <a:cxnSpLocks/>
              </p:cNvCxnSpPr>
              <p:nvPr/>
            </p:nvCxnSpPr>
            <p:spPr>
              <a:xfrm>
                <a:off x="694554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75071A7E-1695-F045-BEFB-B53791F79CFE}"/>
                  </a:ext>
                </a:extLst>
              </p:cNvPr>
              <p:cNvCxnSpPr>
                <a:cxnSpLocks/>
              </p:cNvCxnSpPr>
              <p:nvPr/>
            </p:nvCxnSpPr>
            <p:spPr>
              <a:xfrm>
                <a:off x="7769268" y="912750"/>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3EA4B9C0-D1D4-C240-8FEA-CA536C08C21E}"/>
                  </a:ext>
                </a:extLst>
              </p:cNvPr>
              <p:cNvCxnSpPr>
                <a:cxnSpLocks/>
              </p:cNvCxnSpPr>
              <p:nvPr/>
            </p:nvCxnSpPr>
            <p:spPr>
              <a:xfrm>
                <a:off x="8575699" y="399837"/>
                <a:ext cx="0" cy="512913"/>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110" name="Text Box 23">
                <a:extLst>
                  <a:ext uri="{FF2B5EF4-FFF2-40B4-BE49-F238E27FC236}">
                    <a16:creationId xmlns:a16="http://schemas.microsoft.com/office/drawing/2014/main" id="{9BDEF75A-AB3F-E442-BF07-82F94CBC8757}"/>
                  </a:ext>
                </a:extLst>
              </p:cNvPr>
              <p:cNvSpPr txBox="1"/>
              <p:nvPr/>
            </p:nvSpPr>
            <p:spPr>
              <a:xfrm>
                <a:off x="766113"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2</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11" name="Oval 110">
                <a:extLst>
                  <a:ext uri="{FF2B5EF4-FFF2-40B4-BE49-F238E27FC236}">
                    <a16:creationId xmlns:a16="http://schemas.microsoft.com/office/drawing/2014/main" id="{9A3C1BAF-0158-644C-80E5-022E5F08E61A}"/>
                  </a:ext>
                </a:extLst>
              </p:cNvPr>
              <p:cNvSpPr/>
              <p:nvPr/>
            </p:nvSpPr>
            <p:spPr>
              <a:xfrm>
                <a:off x="1884628"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2" name="Oval 111">
                <a:extLst>
                  <a:ext uri="{FF2B5EF4-FFF2-40B4-BE49-F238E27FC236}">
                    <a16:creationId xmlns:a16="http://schemas.microsoft.com/office/drawing/2014/main" id="{E2BADFAF-69D2-0743-B332-AE6E87DBC88A}"/>
                  </a:ext>
                </a:extLst>
              </p:cNvPr>
              <p:cNvSpPr/>
              <p:nvPr/>
            </p:nvSpPr>
            <p:spPr>
              <a:xfrm>
                <a:off x="270834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3" name="Oval 112">
                <a:extLst>
                  <a:ext uri="{FF2B5EF4-FFF2-40B4-BE49-F238E27FC236}">
                    <a16:creationId xmlns:a16="http://schemas.microsoft.com/office/drawing/2014/main" id="{952A518E-68FF-CB41-AC2D-FEFE70D2D0EB}"/>
                  </a:ext>
                </a:extLst>
              </p:cNvPr>
              <p:cNvSpPr/>
              <p:nvPr/>
            </p:nvSpPr>
            <p:spPr>
              <a:xfrm>
                <a:off x="354358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4" name="Oval 113">
                <a:extLst>
                  <a:ext uri="{FF2B5EF4-FFF2-40B4-BE49-F238E27FC236}">
                    <a16:creationId xmlns:a16="http://schemas.microsoft.com/office/drawing/2014/main" id="{DCBAEE2F-8D59-A84B-BBAA-2BCC85A67957}"/>
                  </a:ext>
                </a:extLst>
              </p:cNvPr>
              <p:cNvSpPr/>
              <p:nvPr/>
            </p:nvSpPr>
            <p:spPr>
              <a:xfrm>
                <a:off x="4361540"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5" name="Oval 114">
                <a:extLst>
                  <a:ext uri="{FF2B5EF4-FFF2-40B4-BE49-F238E27FC236}">
                    <a16:creationId xmlns:a16="http://schemas.microsoft.com/office/drawing/2014/main" id="{231C3864-9978-F64D-822D-5660361F7990}"/>
                  </a:ext>
                </a:extLst>
              </p:cNvPr>
              <p:cNvSpPr/>
              <p:nvPr/>
            </p:nvSpPr>
            <p:spPr>
              <a:xfrm>
                <a:off x="5208293"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6" name="Oval 115">
                <a:extLst>
                  <a:ext uri="{FF2B5EF4-FFF2-40B4-BE49-F238E27FC236}">
                    <a16:creationId xmlns:a16="http://schemas.microsoft.com/office/drawing/2014/main" id="{164C2A28-47FA-A145-B9A0-F35B9B88DCD1}"/>
                  </a:ext>
                </a:extLst>
              </p:cNvPr>
              <p:cNvSpPr/>
              <p:nvPr/>
            </p:nvSpPr>
            <p:spPr>
              <a:xfrm>
                <a:off x="6032009"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7" name="Oval 116">
                <a:extLst>
                  <a:ext uri="{FF2B5EF4-FFF2-40B4-BE49-F238E27FC236}">
                    <a16:creationId xmlns:a16="http://schemas.microsoft.com/office/drawing/2014/main" id="{168165CC-037C-D249-8758-AB5C8D6BEF7D}"/>
                  </a:ext>
                </a:extLst>
              </p:cNvPr>
              <p:cNvSpPr/>
              <p:nvPr/>
            </p:nvSpPr>
            <p:spPr>
              <a:xfrm>
                <a:off x="6896045"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8" name="Oval 117">
                <a:extLst>
                  <a:ext uri="{FF2B5EF4-FFF2-40B4-BE49-F238E27FC236}">
                    <a16:creationId xmlns:a16="http://schemas.microsoft.com/office/drawing/2014/main" id="{79B5AD43-0C61-A54A-AA89-81D55B9B89B6}"/>
                  </a:ext>
                </a:extLst>
              </p:cNvPr>
              <p:cNvSpPr/>
              <p:nvPr/>
            </p:nvSpPr>
            <p:spPr>
              <a:xfrm>
                <a:off x="7725520"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19" name="Oval 118">
                <a:extLst>
                  <a:ext uri="{FF2B5EF4-FFF2-40B4-BE49-F238E27FC236}">
                    <a16:creationId xmlns:a16="http://schemas.microsoft.com/office/drawing/2014/main" id="{CB974886-9E1D-FF4C-A4A2-7EB744997112}"/>
                  </a:ext>
                </a:extLst>
              </p:cNvPr>
              <p:cNvSpPr/>
              <p:nvPr/>
            </p:nvSpPr>
            <p:spPr>
              <a:xfrm>
                <a:off x="8531955" y="864899"/>
                <a:ext cx="92702" cy="92701"/>
              </a:xfrm>
              <a:prstGeom prst="ellipse">
                <a:avLst/>
              </a:prstGeom>
              <a:solidFill>
                <a:schemeClr val="accent6">
                  <a:lumMod val="60000"/>
                  <a:lumOff val="4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dirty="0"/>
              </a:p>
            </p:txBody>
          </p:sp>
          <p:sp>
            <p:nvSpPr>
              <p:cNvPr id="120" name="Text Box 23">
                <a:extLst>
                  <a:ext uri="{FF2B5EF4-FFF2-40B4-BE49-F238E27FC236}">
                    <a16:creationId xmlns:a16="http://schemas.microsoft.com/office/drawing/2014/main" id="{4843321C-A79B-6D4E-B1C5-E4802F8AB543}"/>
                  </a:ext>
                </a:extLst>
              </p:cNvPr>
              <p:cNvSpPr txBox="1"/>
              <p:nvPr/>
            </p:nvSpPr>
            <p:spPr>
              <a:xfrm>
                <a:off x="1687750"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3</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1" name="Text Box 23">
                <a:extLst>
                  <a:ext uri="{FF2B5EF4-FFF2-40B4-BE49-F238E27FC236}">
                    <a16:creationId xmlns:a16="http://schemas.microsoft.com/office/drawing/2014/main" id="{DA2FA759-1376-C040-8233-72737C060650}"/>
                  </a:ext>
                </a:extLst>
              </p:cNvPr>
              <p:cNvSpPr txBox="1"/>
              <p:nvPr/>
            </p:nvSpPr>
            <p:spPr>
              <a:xfrm>
                <a:off x="3335181"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5</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2" name="Text Box 23">
                <a:extLst>
                  <a:ext uri="{FF2B5EF4-FFF2-40B4-BE49-F238E27FC236}">
                    <a16:creationId xmlns:a16="http://schemas.microsoft.com/office/drawing/2014/main" id="{5F0F4CE7-4585-B24F-A4A4-D237529A08EF}"/>
                  </a:ext>
                </a:extLst>
              </p:cNvPr>
              <p:cNvSpPr txBox="1"/>
              <p:nvPr/>
            </p:nvSpPr>
            <p:spPr>
              <a:xfrm>
                <a:off x="5005652"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7</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3" name="Text Box 23">
                <a:extLst>
                  <a:ext uri="{FF2B5EF4-FFF2-40B4-BE49-F238E27FC236}">
                    <a16:creationId xmlns:a16="http://schemas.microsoft.com/office/drawing/2014/main" id="{98741DD8-2E71-3644-8CC8-03E440ABAB2A}"/>
                  </a:ext>
                </a:extLst>
              </p:cNvPr>
              <p:cNvSpPr txBox="1"/>
              <p:nvPr/>
            </p:nvSpPr>
            <p:spPr>
              <a:xfrm>
                <a:off x="669916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9</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4" name="Text Box 23">
                <a:extLst>
                  <a:ext uri="{FF2B5EF4-FFF2-40B4-BE49-F238E27FC236}">
                    <a16:creationId xmlns:a16="http://schemas.microsoft.com/office/drawing/2014/main" id="{5EB47C30-942E-BD4B-9B46-94D5C092A4DD}"/>
                  </a:ext>
                </a:extLst>
              </p:cNvPr>
              <p:cNvSpPr txBox="1"/>
              <p:nvPr/>
            </p:nvSpPr>
            <p:spPr>
              <a:xfrm>
                <a:off x="8323554" y="-210566"/>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latin typeface="Century Gothic" panose="020B0502020202020204" pitchFamily="34" charset="0"/>
                    <a:ea typeface="Calibri" panose="020F0502020204030204" pitchFamily="34" charset="0"/>
                    <a:cs typeface="Times New Roman" panose="02020603050405020304" pitchFamily="18" charset="0"/>
                  </a:rPr>
                  <a:t>Complete</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5" name="Text Box 23">
                <a:extLst>
                  <a:ext uri="{FF2B5EF4-FFF2-40B4-BE49-F238E27FC236}">
                    <a16:creationId xmlns:a16="http://schemas.microsoft.com/office/drawing/2014/main" id="{CED71D8C-5E19-8641-AD56-FF7AEB9874FE}"/>
                  </a:ext>
                </a:extLst>
              </p:cNvPr>
              <p:cNvSpPr txBox="1"/>
              <p:nvPr/>
            </p:nvSpPr>
            <p:spPr>
              <a:xfrm>
                <a:off x="244810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4</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6" name="Text Box 23">
                <a:extLst>
                  <a:ext uri="{FF2B5EF4-FFF2-40B4-BE49-F238E27FC236}">
                    <a16:creationId xmlns:a16="http://schemas.microsoft.com/office/drawing/2014/main" id="{16AE4205-9E09-AD42-A18E-E1D15993B0BB}"/>
                  </a:ext>
                </a:extLst>
              </p:cNvPr>
              <p:cNvSpPr txBox="1"/>
              <p:nvPr/>
            </p:nvSpPr>
            <p:spPr>
              <a:xfrm>
                <a:off x="4095535"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6</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7" name="Text Box 23">
                <a:extLst>
                  <a:ext uri="{FF2B5EF4-FFF2-40B4-BE49-F238E27FC236}">
                    <a16:creationId xmlns:a16="http://schemas.microsoft.com/office/drawing/2014/main" id="{BDB7390B-DAD5-7742-BB8E-885630444522}"/>
                  </a:ext>
                </a:extLst>
              </p:cNvPr>
              <p:cNvSpPr txBox="1"/>
              <p:nvPr/>
            </p:nvSpPr>
            <p:spPr>
              <a:xfrm>
                <a:off x="5766007"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8</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sp>
            <p:nvSpPr>
              <p:cNvPr id="128" name="Text Box 23">
                <a:extLst>
                  <a:ext uri="{FF2B5EF4-FFF2-40B4-BE49-F238E27FC236}">
                    <a16:creationId xmlns:a16="http://schemas.microsoft.com/office/drawing/2014/main" id="{79ECD1C1-360C-414F-A099-05010F705D8F}"/>
                  </a:ext>
                </a:extLst>
              </p:cNvPr>
              <p:cNvSpPr txBox="1"/>
              <p:nvPr/>
            </p:nvSpPr>
            <p:spPr>
              <a:xfrm>
                <a:off x="7459519" y="1491820"/>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Milestone 10</a:t>
                </a:r>
              </a:p>
              <a:p>
                <a:pPr marL="0" marR="0">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00/00/00</a:t>
                </a:r>
              </a:p>
            </p:txBody>
          </p:sp>
        </p:grpSp>
      </p:grpSp>
      <p:sp>
        <p:nvSpPr>
          <p:cNvPr id="129" name="Subtitle 2">
            <a:extLst>
              <a:ext uri="{FF2B5EF4-FFF2-40B4-BE49-F238E27FC236}">
                <a16:creationId xmlns:a16="http://schemas.microsoft.com/office/drawing/2014/main" id="{DF229E66-3B55-334E-B6C9-6A89FBEFF634}"/>
              </a:ext>
            </a:extLst>
          </p:cNvPr>
          <p:cNvSpPr txBox="1">
            <a:spLocks/>
          </p:cNvSpPr>
          <p:nvPr/>
        </p:nvSpPr>
        <p:spPr>
          <a:xfrm>
            <a:off x="35760" y="3294855"/>
            <a:ext cx="4826000" cy="371739"/>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b="1" dirty="0">
                <a:solidFill>
                  <a:schemeClr val="tx2">
                    <a:lumMod val="75000"/>
                  </a:schemeClr>
                </a:solidFill>
                <a:latin typeface="Century Gothic" panose="020B0502020202020204" pitchFamily="34" charset="0"/>
                <a:ea typeface="Montserrat Light" charset="0"/>
                <a:cs typeface="Montserrat Light" charset="0"/>
              </a:rPr>
              <a:t>ACTUAL PROJECT TIMELINE</a:t>
            </a:r>
          </a:p>
        </p:txBody>
      </p:sp>
      <p:cxnSp>
        <p:nvCxnSpPr>
          <p:cNvPr id="12" name="Straight Connector 11">
            <a:extLst>
              <a:ext uri="{FF2B5EF4-FFF2-40B4-BE49-F238E27FC236}">
                <a16:creationId xmlns:a16="http://schemas.microsoft.com/office/drawing/2014/main" id="{3D20567A-AA45-7D4C-9F79-A2E01D1F1DC1}"/>
              </a:ext>
            </a:extLst>
          </p:cNvPr>
          <p:cNvCxnSpPr/>
          <p:nvPr/>
        </p:nvCxnSpPr>
        <p:spPr>
          <a:xfrm>
            <a:off x="0" y="3256547"/>
            <a:ext cx="12192000" cy="0"/>
          </a:xfrm>
          <a:prstGeom prst="line">
            <a:avLst/>
          </a:prstGeom>
          <a:ln w="28575">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4801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QUALITY PERFORMANCE</a:t>
            </a:r>
          </a:p>
        </p:txBody>
      </p:sp>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nvGraphicFramePr>
        <p:xfrm>
          <a:off x="130335" y="538857"/>
          <a:ext cx="11934705" cy="85681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85681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171991"/>
            <a:ext cx="5101389"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b="1" dirty="0">
                <a:solidFill>
                  <a:schemeClr val="tx2">
                    <a:lumMod val="75000"/>
                  </a:schemeClr>
                </a:solidFill>
                <a:latin typeface="Century Gothic" panose="020B0502020202020204" pitchFamily="34" charset="0"/>
                <a:ea typeface="Montserrat Light" charset="0"/>
                <a:cs typeface="Montserrat Light" charset="0"/>
              </a:rPr>
              <a:t>INITIAL GOAL FOR QUALITY STANDARDS</a:t>
            </a:r>
          </a:p>
        </p:txBody>
      </p:sp>
      <p:graphicFrame>
        <p:nvGraphicFramePr>
          <p:cNvPr id="13" name="Table 12">
            <a:extLst>
              <a:ext uri="{FF2B5EF4-FFF2-40B4-BE49-F238E27FC236}">
                <a16:creationId xmlns:a16="http://schemas.microsoft.com/office/drawing/2014/main" id="{0CDBA874-1CA9-3747-A12A-9D2529F9A1F9}"/>
              </a:ext>
            </a:extLst>
          </p:cNvPr>
          <p:cNvGraphicFramePr>
            <a:graphicFrameLocks noGrp="1"/>
          </p:cNvGraphicFramePr>
          <p:nvPr/>
        </p:nvGraphicFramePr>
        <p:xfrm>
          <a:off x="130335" y="1992646"/>
          <a:ext cx="11934705" cy="2700755"/>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2700755">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4" name="Subtitle 2">
            <a:extLst>
              <a:ext uri="{FF2B5EF4-FFF2-40B4-BE49-F238E27FC236}">
                <a16:creationId xmlns:a16="http://schemas.microsoft.com/office/drawing/2014/main" id="{1E3E23E8-FF7D-E348-B6D6-E12595B1F069}"/>
              </a:ext>
            </a:extLst>
          </p:cNvPr>
          <p:cNvSpPr txBox="1">
            <a:spLocks/>
          </p:cNvSpPr>
          <p:nvPr/>
        </p:nvSpPr>
        <p:spPr>
          <a:xfrm>
            <a:off x="0" y="1625781"/>
            <a:ext cx="4854388"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b="1" dirty="0">
                <a:solidFill>
                  <a:schemeClr val="tx2">
                    <a:lumMod val="75000"/>
                  </a:schemeClr>
                </a:solidFill>
                <a:latin typeface="Century Gothic" panose="020B0502020202020204" pitchFamily="34" charset="0"/>
                <a:ea typeface="Montserrat Light" charset="0"/>
                <a:cs typeface="Montserrat Light" charset="0"/>
              </a:rPr>
              <a:t>KPIs FOR MEASURING SUCCESS</a:t>
            </a:r>
          </a:p>
        </p:txBody>
      </p:sp>
      <p:graphicFrame>
        <p:nvGraphicFramePr>
          <p:cNvPr id="10" name="Table 9">
            <a:extLst>
              <a:ext uri="{FF2B5EF4-FFF2-40B4-BE49-F238E27FC236}">
                <a16:creationId xmlns:a16="http://schemas.microsoft.com/office/drawing/2014/main" id="{893A131C-8E8A-1B42-9475-0DCE20A688E3}"/>
              </a:ext>
            </a:extLst>
          </p:cNvPr>
          <p:cNvGraphicFramePr>
            <a:graphicFrameLocks noGrp="1"/>
          </p:cNvGraphicFramePr>
          <p:nvPr/>
        </p:nvGraphicFramePr>
        <p:xfrm>
          <a:off x="130335" y="5303628"/>
          <a:ext cx="11934705" cy="856816"/>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856816">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5" name="Subtitle 2">
            <a:extLst>
              <a:ext uri="{FF2B5EF4-FFF2-40B4-BE49-F238E27FC236}">
                <a16:creationId xmlns:a16="http://schemas.microsoft.com/office/drawing/2014/main" id="{483D6338-DB78-1443-A240-DE960A814336}"/>
              </a:ext>
            </a:extLst>
          </p:cNvPr>
          <p:cNvSpPr txBox="1">
            <a:spLocks/>
          </p:cNvSpPr>
          <p:nvPr/>
        </p:nvSpPr>
        <p:spPr>
          <a:xfrm>
            <a:off x="0" y="4923509"/>
            <a:ext cx="3079065"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b="1" dirty="0">
                <a:solidFill>
                  <a:schemeClr val="tx2">
                    <a:lumMod val="75000"/>
                  </a:schemeClr>
                </a:solidFill>
                <a:latin typeface="Century Gothic" panose="020B0502020202020204" pitchFamily="34" charset="0"/>
                <a:ea typeface="Montserrat Light" charset="0"/>
                <a:cs typeface="Montserrat Light" charset="0"/>
              </a:rPr>
              <a:t>ACTUAL OUTCOME</a:t>
            </a:r>
          </a:p>
        </p:txBody>
      </p:sp>
    </p:spTree>
    <p:extLst>
      <p:ext uri="{BB962C8B-B14F-4D97-AF65-F5344CB8AC3E}">
        <p14:creationId xmlns:p14="http://schemas.microsoft.com/office/powerpoint/2010/main" val="2873583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BUDGET PERFORMANCE</a:t>
            </a:r>
          </a:p>
        </p:txBody>
      </p:sp>
      <p:sp>
        <p:nvSpPr>
          <p:cNvPr id="12" name="Subtitle 2">
            <a:extLst>
              <a:ext uri="{FF2B5EF4-FFF2-40B4-BE49-F238E27FC236}">
                <a16:creationId xmlns:a16="http://schemas.microsoft.com/office/drawing/2014/main" id="{E51412AC-55D1-D94D-8840-2F65AF4AD16F}"/>
              </a:ext>
            </a:extLst>
          </p:cNvPr>
          <p:cNvSpPr txBox="1">
            <a:spLocks/>
          </p:cNvSpPr>
          <p:nvPr/>
        </p:nvSpPr>
        <p:spPr>
          <a:xfrm>
            <a:off x="237798" y="113047"/>
            <a:ext cx="5101389"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b="1" dirty="0">
                <a:solidFill>
                  <a:schemeClr val="tx2">
                    <a:lumMod val="75000"/>
                  </a:schemeClr>
                </a:solidFill>
                <a:latin typeface="Century Gothic" panose="020B0502020202020204" pitchFamily="34" charset="0"/>
                <a:ea typeface="Montserrat Light" charset="0"/>
                <a:cs typeface="Montserrat Light" charset="0"/>
              </a:rPr>
              <a:t>ORIGINAL COST GOALS</a:t>
            </a:r>
          </a:p>
        </p:txBody>
      </p:sp>
      <p:sp>
        <p:nvSpPr>
          <p:cNvPr id="17" name="Subtitle 2">
            <a:extLst>
              <a:ext uri="{FF2B5EF4-FFF2-40B4-BE49-F238E27FC236}">
                <a16:creationId xmlns:a16="http://schemas.microsoft.com/office/drawing/2014/main" id="{E7487830-CA69-E24D-8024-54A0C8572FCE}"/>
              </a:ext>
            </a:extLst>
          </p:cNvPr>
          <p:cNvSpPr txBox="1">
            <a:spLocks/>
          </p:cNvSpPr>
          <p:nvPr/>
        </p:nvSpPr>
        <p:spPr>
          <a:xfrm>
            <a:off x="6427691" y="81327"/>
            <a:ext cx="5101389" cy="366866"/>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600" b="1" dirty="0">
                <a:solidFill>
                  <a:schemeClr val="tx2">
                    <a:lumMod val="75000"/>
                  </a:schemeClr>
                </a:solidFill>
                <a:latin typeface="Century Gothic" panose="020B0502020202020204" pitchFamily="34" charset="0"/>
                <a:ea typeface="Montserrat Light" charset="0"/>
                <a:cs typeface="Montserrat Light" charset="0"/>
              </a:rPr>
              <a:t>ACTUAL BUDGET EXPENDITURES</a:t>
            </a:r>
          </a:p>
        </p:txBody>
      </p:sp>
      <p:graphicFrame>
        <p:nvGraphicFramePr>
          <p:cNvPr id="18" name="Table 17">
            <a:extLst>
              <a:ext uri="{FF2B5EF4-FFF2-40B4-BE49-F238E27FC236}">
                <a16:creationId xmlns:a16="http://schemas.microsoft.com/office/drawing/2014/main" id="{AE916EFE-22B4-2E4C-8C97-72C11A80283C}"/>
              </a:ext>
            </a:extLst>
          </p:cNvPr>
          <p:cNvGraphicFramePr>
            <a:graphicFrameLocks noGrp="1"/>
          </p:cNvGraphicFramePr>
          <p:nvPr>
            <p:extLst>
              <p:ext uri="{D42A27DB-BD31-4B8C-83A1-F6EECF244321}">
                <p14:modId xmlns:p14="http://schemas.microsoft.com/office/powerpoint/2010/main" val="2804865225"/>
              </p:ext>
            </p:extLst>
          </p:nvPr>
        </p:nvGraphicFramePr>
        <p:xfrm>
          <a:off x="237798" y="538857"/>
          <a:ext cx="5369626" cy="5552658"/>
        </p:xfrm>
        <a:graphic>
          <a:graphicData uri="http://schemas.openxmlformats.org/drawingml/2006/table">
            <a:tbl>
              <a:tblPr firstRow="1" firstCol="1" bandRow="1">
                <a:tableStyleId>{5C22544A-7EE6-4342-B048-85BDC9FD1C3A}</a:tableStyleId>
              </a:tblPr>
              <a:tblGrid>
                <a:gridCol w="3487037">
                  <a:extLst>
                    <a:ext uri="{9D8B030D-6E8A-4147-A177-3AD203B41FA5}">
                      <a16:colId xmlns:a16="http://schemas.microsoft.com/office/drawing/2014/main" val="519892843"/>
                    </a:ext>
                  </a:extLst>
                </a:gridCol>
                <a:gridCol w="1882589">
                  <a:extLst>
                    <a:ext uri="{9D8B030D-6E8A-4147-A177-3AD203B41FA5}">
                      <a16:colId xmlns:a16="http://schemas.microsoft.com/office/drawing/2014/main" val="991320638"/>
                    </a:ext>
                  </a:extLst>
                </a:gridCol>
              </a:tblGrid>
              <a:tr h="286995">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BUDGETARY ITEM</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COSTS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4274784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4022059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224791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8802931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997206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7217395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9151941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9550782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2113070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5345235"/>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8950045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6361817"/>
                  </a:ext>
                </a:extLst>
              </a:tr>
              <a:tr h="405051">
                <a:tc>
                  <a:txBody>
                    <a:bodyPr/>
                    <a:lstStyle/>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TOTAL</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9204705"/>
                  </a:ext>
                </a:extLst>
              </a:tr>
            </a:tbl>
          </a:graphicData>
        </a:graphic>
      </p:graphicFrame>
      <p:graphicFrame>
        <p:nvGraphicFramePr>
          <p:cNvPr id="20" name="Table 19">
            <a:extLst>
              <a:ext uri="{FF2B5EF4-FFF2-40B4-BE49-F238E27FC236}">
                <a16:creationId xmlns:a16="http://schemas.microsoft.com/office/drawing/2014/main" id="{B176FE19-91EE-F84A-9289-37426A17DAF8}"/>
              </a:ext>
            </a:extLst>
          </p:cNvPr>
          <p:cNvGraphicFramePr>
            <a:graphicFrameLocks noGrp="1"/>
          </p:cNvGraphicFramePr>
          <p:nvPr>
            <p:extLst>
              <p:ext uri="{D42A27DB-BD31-4B8C-83A1-F6EECF244321}">
                <p14:modId xmlns:p14="http://schemas.microsoft.com/office/powerpoint/2010/main" val="398307210"/>
              </p:ext>
            </p:extLst>
          </p:nvPr>
        </p:nvGraphicFramePr>
        <p:xfrm>
          <a:off x="6463785" y="538857"/>
          <a:ext cx="5369626" cy="5552658"/>
        </p:xfrm>
        <a:graphic>
          <a:graphicData uri="http://schemas.openxmlformats.org/drawingml/2006/table">
            <a:tbl>
              <a:tblPr firstRow="1" firstCol="1" bandRow="1">
                <a:tableStyleId>{5C22544A-7EE6-4342-B048-85BDC9FD1C3A}</a:tableStyleId>
              </a:tblPr>
              <a:tblGrid>
                <a:gridCol w="3487037">
                  <a:extLst>
                    <a:ext uri="{9D8B030D-6E8A-4147-A177-3AD203B41FA5}">
                      <a16:colId xmlns:a16="http://schemas.microsoft.com/office/drawing/2014/main" val="519892843"/>
                    </a:ext>
                  </a:extLst>
                </a:gridCol>
                <a:gridCol w="1882589">
                  <a:extLst>
                    <a:ext uri="{9D8B030D-6E8A-4147-A177-3AD203B41FA5}">
                      <a16:colId xmlns:a16="http://schemas.microsoft.com/office/drawing/2014/main" val="991320638"/>
                    </a:ext>
                  </a:extLst>
                </a:gridCol>
              </a:tblGrid>
              <a:tr h="286995">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BUDGETARY ITEM</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COSTS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4274784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4022059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224791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8802931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997206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72173951"/>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9151941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95507826"/>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21130702"/>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5345235"/>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89500453"/>
                  </a:ext>
                </a:extLst>
              </a:tr>
              <a:tr h="405051">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6361817"/>
                  </a:ext>
                </a:extLst>
              </a:tr>
              <a:tr h="405051">
                <a:tc>
                  <a:txBody>
                    <a:bodyPr/>
                    <a:lstStyle/>
                    <a:p>
                      <a:pPr marL="0" marR="0">
                        <a:lnSpc>
                          <a:spcPct val="107000"/>
                        </a:lnSpc>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TOTAL</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endParaRPr lang="en-US" sz="1200" dirty="0">
                        <a:effectLst/>
                        <a:latin typeface="Century Gothic" panose="020B0502020202020204" pitchFamily="34"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9204705"/>
                  </a:ext>
                </a:extLst>
              </a:tr>
            </a:tbl>
          </a:graphicData>
        </a:graphic>
      </p:graphicFrame>
    </p:spTree>
    <p:extLst>
      <p:ext uri="{BB962C8B-B14F-4D97-AF65-F5344CB8AC3E}">
        <p14:creationId xmlns:p14="http://schemas.microsoft.com/office/powerpoint/2010/main" val="4137539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PLAN</a:t>
            </a:r>
          </a:p>
        </p:txBody>
      </p:sp>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extLst>
              <p:ext uri="{D42A27DB-BD31-4B8C-83A1-F6EECF244321}">
                <p14:modId xmlns:p14="http://schemas.microsoft.com/office/powerpoint/2010/main" val="559750083"/>
              </p:ext>
            </p:extLst>
          </p:nvPr>
        </p:nvGraphicFramePr>
        <p:xfrm>
          <a:off x="130335" y="552303"/>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185438"/>
            <a:ext cx="6979024" cy="37244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latin typeface="Century Gothic" panose="020B0502020202020204" pitchFamily="34" charset="0"/>
              </a:rPr>
              <a:t>Was the plan clearly defined and communicated? </a:t>
            </a:r>
            <a:endParaRPr lang="en-US" sz="1800" b="1" dirty="0">
              <a:solidFill>
                <a:schemeClr val="tx2">
                  <a:lumMod val="75000"/>
                </a:schemeClr>
              </a:solidFill>
              <a:latin typeface="Century Gothic" panose="020B0502020202020204" pitchFamily="34" charset="0"/>
              <a:ea typeface="Montserrat Light" charset="0"/>
              <a:cs typeface="Montserrat Light" charset="0"/>
            </a:endParaRPr>
          </a:p>
        </p:txBody>
      </p:sp>
      <p:graphicFrame>
        <p:nvGraphicFramePr>
          <p:cNvPr id="16" name="Table 15">
            <a:extLst>
              <a:ext uri="{FF2B5EF4-FFF2-40B4-BE49-F238E27FC236}">
                <a16:creationId xmlns:a16="http://schemas.microsoft.com/office/drawing/2014/main" id="{A36CBCC0-6B3F-D64B-B7B4-548009E4015F}"/>
              </a:ext>
            </a:extLst>
          </p:cNvPr>
          <p:cNvGraphicFramePr>
            <a:graphicFrameLocks noGrp="1"/>
          </p:cNvGraphicFramePr>
          <p:nvPr>
            <p:extLst>
              <p:ext uri="{D42A27DB-BD31-4B8C-83A1-F6EECF244321}">
                <p14:modId xmlns:p14="http://schemas.microsoft.com/office/powerpoint/2010/main" val="2886192704"/>
              </p:ext>
            </p:extLst>
          </p:nvPr>
        </p:nvGraphicFramePr>
        <p:xfrm>
          <a:off x="130335" y="2569364"/>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7" name="Subtitle 2">
            <a:extLst>
              <a:ext uri="{FF2B5EF4-FFF2-40B4-BE49-F238E27FC236}">
                <a16:creationId xmlns:a16="http://schemas.microsoft.com/office/drawing/2014/main" id="{9A2844F5-D9E5-3C44-A4CF-6B66BD47B343}"/>
              </a:ext>
            </a:extLst>
          </p:cNvPr>
          <p:cNvSpPr txBox="1">
            <a:spLocks/>
          </p:cNvSpPr>
          <p:nvPr/>
        </p:nvSpPr>
        <p:spPr>
          <a:xfrm>
            <a:off x="0" y="2202499"/>
            <a:ext cx="6979024" cy="37244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sz="1800" dirty="0">
                <a:latin typeface="Century Gothic" panose="020B0502020202020204" pitchFamily="34" charset="0"/>
              </a:rPr>
              <a:t>Was it the right plan for this project? </a:t>
            </a:r>
            <a:endParaRPr lang="en-US" sz="1800" b="1" dirty="0">
              <a:solidFill>
                <a:schemeClr val="tx2">
                  <a:lumMod val="75000"/>
                </a:schemeClr>
              </a:solidFill>
              <a:latin typeface="Century Gothic" panose="020B0502020202020204" pitchFamily="34" charset="0"/>
              <a:ea typeface="Montserrat Light" charset="0"/>
              <a:cs typeface="Montserrat Light" charset="0"/>
            </a:endParaRPr>
          </a:p>
        </p:txBody>
      </p:sp>
      <p:graphicFrame>
        <p:nvGraphicFramePr>
          <p:cNvPr id="18" name="Table 17">
            <a:extLst>
              <a:ext uri="{FF2B5EF4-FFF2-40B4-BE49-F238E27FC236}">
                <a16:creationId xmlns:a16="http://schemas.microsoft.com/office/drawing/2014/main" id="{F7BD961F-780A-2E45-BBC7-AF6048902C1C}"/>
              </a:ext>
            </a:extLst>
          </p:cNvPr>
          <p:cNvGraphicFramePr>
            <a:graphicFrameLocks noGrp="1"/>
          </p:cNvGraphicFramePr>
          <p:nvPr>
            <p:extLst>
              <p:ext uri="{D42A27DB-BD31-4B8C-83A1-F6EECF244321}">
                <p14:modId xmlns:p14="http://schemas.microsoft.com/office/powerpoint/2010/main" val="3271789849"/>
              </p:ext>
            </p:extLst>
          </p:nvPr>
        </p:nvGraphicFramePr>
        <p:xfrm>
          <a:off x="130335" y="4572975"/>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9" name="Subtitle 2">
            <a:extLst>
              <a:ext uri="{FF2B5EF4-FFF2-40B4-BE49-F238E27FC236}">
                <a16:creationId xmlns:a16="http://schemas.microsoft.com/office/drawing/2014/main" id="{45F4A044-F68F-7343-B989-0C6AF0EEB74D}"/>
              </a:ext>
            </a:extLst>
          </p:cNvPr>
          <p:cNvSpPr txBox="1">
            <a:spLocks/>
          </p:cNvSpPr>
          <p:nvPr/>
        </p:nvSpPr>
        <p:spPr>
          <a:xfrm>
            <a:off x="0" y="4179216"/>
            <a:ext cx="6979024" cy="410275"/>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z="1800" dirty="0">
                <a:latin typeface="Century Gothic" panose="020B0502020202020204" pitchFamily="34" charset="0"/>
              </a:rPr>
              <a:t>What could have been improved?</a:t>
            </a:r>
          </a:p>
        </p:txBody>
      </p:sp>
    </p:spTree>
    <p:extLst>
      <p:ext uri="{BB962C8B-B14F-4D97-AF65-F5344CB8AC3E}">
        <p14:creationId xmlns:p14="http://schemas.microsoft.com/office/powerpoint/2010/main" val="2505396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3066DCD-31D9-1940-8CB0-FE9C2DAAA120}"/>
              </a:ext>
            </a:extLst>
          </p:cNvPr>
          <p:cNvSpPr txBox="1"/>
          <p:nvPr/>
        </p:nvSpPr>
        <p:spPr>
          <a:xfrm>
            <a:off x="0" y="2891116"/>
            <a:ext cx="12192000" cy="1200329"/>
          </a:xfrm>
          <a:prstGeom prst="rect">
            <a:avLst/>
          </a:prstGeom>
          <a:noFill/>
        </p:spPr>
        <p:txBody>
          <a:bodyPr wrap="square" rtlCol="0">
            <a:spAutoFit/>
          </a:bodyPr>
          <a:lstStyle/>
          <a:p>
            <a:pPr algn="ctr"/>
            <a:r>
              <a:rPr lang="en-US" sz="7200" dirty="0">
                <a:solidFill>
                  <a:schemeClr val="tx2">
                    <a:lumMod val="40000"/>
                    <a:lumOff val="60000"/>
                  </a:schemeClr>
                </a:solidFill>
                <a:latin typeface="Century Gothic" panose="020B0502020202020204" pitchFamily="34" charset="0"/>
              </a:rPr>
              <a:t>WHAT WENT WELL</a:t>
            </a:r>
          </a:p>
        </p:txBody>
      </p:sp>
    </p:spTree>
    <p:extLst>
      <p:ext uri="{BB962C8B-B14F-4D97-AF65-F5344CB8AC3E}">
        <p14:creationId xmlns:p14="http://schemas.microsoft.com/office/powerpoint/2010/main" val="3542638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WHAT WENT WELL?</a:t>
            </a:r>
          </a:p>
        </p:txBody>
      </p:sp>
      <p:graphicFrame>
        <p:nvGraphicFramePr>
          <p:cNvPr id="11" name="Table 10">
            <a:extLst>
              <a:ext uri="{FF2B5EF4-FFF2-40B4-BE49-F238E27FC236}">
                <a16:creationId xmlns:a16="http://schemas.microsoft.com/office/drawing/2014/main" id="{3D2F9D07-3A84-3C4C-9E05-C3BD51A1E8CB}"/>
              </a:ext>
            </a:extLst>
          </p:cNvPr>
          <p:cNvGraphicFramePr>
            <a:graphicFrameLocks noGrp="1"/>
          </p:cNvGraphicFramePr>
          <p:nvPr/>
        </p:nvGraphicFramePr>
        <p:xfrm>
          <a:off x="130335" y="552303"/>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2" name="Subtitle 2">
            <a:extLst>
              <a:ext uri="{FF2B5EF4-FFF2-40B4-BE49-F238E27FC236}">
                <a16:creationId xmlns:a16="http://schemas.microsoft.com/office/drawing/2014/main" id="{E51412AC-55D1-D94D-8840-2F65AF4AD16F}"/>
              </a:ext>
            </a:extLst>
          </p:cNvPr>
          <p:cNvSpPr txBox="1">
            <a:spLocks/>
          </p:cNvSpPr>
          <p:nvPr/>
        </p:nvSpPr>
        <p:spPr>
          <a:xfrm>
            <a:off x="0" y="171991"/>
            <a:ext cx="6979024" cy="399631"/>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latin typeface="Century Gothic" panose="020B0502020202020204" pitchFamily="34" charset="0"/>
              </a:rPr>
              <a:t>Strengths of project team:</a:t>
            </a:r>
            <a:r>
              <a:rPr lang="en-US" sz="1800" dirty="0">
                <a:latin typeface="Century Gothic" panose="020B0502020202020204" pitchFamily="34" charset="0"/>
              </a:rPr>
              <a:t> </a:t>
            </a:r>
            <a:endParaRPr lang="en-US" sz="1800" b="1" dirty="0">
              <a:solidFill>
                <a:schemeClr val="tx2">
                  <a:lumMod val="75000"/>
                </a:schemeClr>
              </a:solidFill>
              <a:latin typeface="Century Gothic" panose="020B0502020202020204" pitchFamily="34" charset="0"/>
              <a:ea typeface="Montserrat Light" charset="0"/>
              <a:cs typeface="Montserrat Light" charset="0"/>
            </a:endParaRPr>
          </a:p>
        </p:txBody>
      </p:sp>
      <p:graphicFrame>
        <p:nvGraphicFramePr>
          <p:cNvPr id="16" name="Table 15">
            <a:extLst>
              <a:ext uri="{FF2B5EF4-FFF2-40B4-BE49-F238E27FC236}">
                <a16:creationId xmlns:a16="http://schemas.microsoft.com/office/drawing/2014/main" id="{A36CBCC0-6B3F-D64B-B7B4-548009E4015F}"/>
              </a:ext>
            </a:extLst>
          </p:cNvPr>
          <p:cNvGraphicFramePr>
            <a:graphicFrameLocks noGrp="1"/>
          </p:cNvGraphicFramePr>
          <p:nvPr/>
        </p:nvGraphicFramePr>
        <p:xfrm>
          <a:off x="130335" y="2569364"/>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7" name="Subtitle 2">
            <a:extLst>
              <a:ext uri="{FF2B5EF4-FFF2-40B4-BE49-F238E27FC236}">
                <a16:creationId xmlns:a16="http://schemas.microsoft.com/office/drawing/2014/main" id="{9A2844F5-D9E5-3C44-A4CF-6B66BD47B343}"/>
              </a:ext>
            </a:extLst>
          </p:cNvPr>
          <p:cNvSpPr txBox="1">
            <a:spLocks/>
          </p:cNvSpPr>
          <p:nvPr/>
        </p:nvSpPr>
        <p:spPr>
          <a:xfrm>
            <a:off x="0" y="2202499"/>
            <a:ext cx="6979024" cy="399631"/>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2150"/>
              </a:lnSpc>
            </a:pPr>
            <a:r>
              <a:rPr lang="en-US" dirty="0">
                <a:latin typeface="Century Gothic" panose="020B0502020202020204" pitchFamily="34" charset="0"/>
              </a:rPr>
              <a:t>Client relationship:</a:t>
            </a:r>
            <a:r>
              <a:rPr lang="en-US" sz="1800" dirty="0">
                <a:latin typeface="Century Gothic" panose="020B0502020202020204" pitchFamily="34" charset="0"/>
              </a:rPr>
              <a:t> </a:t>
            </a:r>
            <a:endParaRPr lang="en-US" sz="1800" b="1" dirty="0">
              <a:solidFill>
                <a:schemeClr val="tx2">
                  <a:lumMod val="75000"/>
                </a:schemeClr>
              </a:solidFill>
              <a:latin typeface="Century Gothic" panose="020B0502020202020204" pitchFamily="34" charset="0"/>
              <a:ea typeface="Montserrat Light" charset="0"/>
              <a:cs typeface="Montserrat Light" charset="0"/>
            </a:endParaRPr>
          </a:p>
        </p:txBody>
      </p:sp>
      <p:graphicFrame>
        <p:nvGraphicFramePr>
          <p:cNvPr id="18" name="Table 17">
            <a:extLst>
              <a:ext uri="{FF2B5EF4-FFF2-40B4-BE49-F238E27FC236}">
                <a16:creationId xmlns:a16="http://schemas.microsoft.com/office/drawing/2014/main" id="{F7BD961F-780A-2E45-BBC7-AF6048902C1C}"/>
              </a:ext>
            </a:extLst>
          </p:cNvPr>
          <p:cNvGraphicFramePr>
            <a:graphicFrameLocks noGrp="1"/>
          </p:cNvGraphicFramePr>
          <p:nvPr/>
        </p:nvGraphicFramePr>
        <p:xfrm>
          <a:off x="130335" y="4572975"/>
          <a:ext cx="11934705" cy="1491649"/>
        </p:xfrm>
        <a:graphic>
          <a:graphicData uri="http://schemas.openxmlformats.org/drawingml/2006/table">
            <a:tbl>
              <a:tblPr>
                <a:tableStyleId>{5C22544A-7EE6-4342-B048-85BDC9FD1C3A}</a:tableStyleId>
              </a:tblPr>
              <a:tblGrid>
                <a:gridCol w="11934705">
                  <a:extLst>
                    <a:ext uri="{9D8B030D-6E8A-4147-A177-3AD203B41FA5}">
                      <a16:colId xmlns:a16="http://schemas.microsoft.com/office/drawing/2014/main" val="3944101500"/>
                    </a:ext>
                  </a:extLst>
                </a:gridCol>
              </a:tblGrid>
              <a:tr h="1491649">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L="85725" marR="9525" marT="9525" marB="0" anchor="ctr">
                    <a:solidFill>
                      <a:schemeClr val="accent1">
                        <a:tint val="20000"/>
                      </a:schemeClr>
                    </a:solidFill>
                  </a:tcPr>
                </a:tc>
                <a:extLst>
                  <a:ext uri="{0D108BD9-81ED-4DB2-BD59-A6C34878D82A}">
                    <a16:rowId xmlns:a16="http://schemas.microsoft.com/office/drawing/2014/main" val="2352727133"/>
                  </a:ext>
                </a:extLst>
              </a:tr>
            </a:tbl>
          </a:graphicData>
        </a:graphic>
      </p:graphicFrame>
      <p:sp>
        <p:nvSpPr>
          <p:cNvPr id="19" name="Subtitle 2">
            <a:extLst>
              <a:ext uri="{FF2B5EF4-FFF2-40B4-BE49-F238E27FC236}">
                <a16:creationId xmlns:a16="http://schemas.microsoft.com/office/drawing/2014/main" id="{45F4A044-F68F-7343-B989-0C6AF0EEB74D}"/>
              </a:ext>
            </a:extLst>
          </p:cNvPr>
          <p:cNvSpPr txBox="1">
            <a:spLocks/>
          </p:cNvSpPr>
          <p:nvPr/>
        </p:nvSpPr>
        <p:spPr>
          <a:xfrm>
            <a:off x="0" y="4098534"/>
            <a:ext cx="6979024" cy="520690"/>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latin typeface="Century Gothic" panose="020B0502020202020204" pitchFamily="34" charset="0"/>
              </a:rPr>
              <a:t>Processes that worked well:</a:t>
            </a:r>
            <a:r>
              <a:rPr lang="en-US" sz="1800" dirty="0">
                <a:latin typeface="Century Gothic" panose="020B0502020202020204" pitchFamily="34" charset="0"/>
              </a:rPr>
              <a:t> </a:t>
            </a:r>
          </a:p>
        </p:txBody>
      </p:sp>
    </p:spTree>
    <p:extLst>
      <p:ext uri="{BB962C8B-B14F-4D97-AF65-F5344CB8AC3E}">
        <p14:creationId xmlns:p14="http://schemas.microsoft.com/office/powerpoint/2010/main" val="383234512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Postmortem-Template_Powerpoint" id="{7311DD99-82AB-9943-A297-BA758AC8A205}" vid="{780E3C7B-C496-C744-B5E5-F25F2A3F413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IC-Project-Postmortem-Template_Powerpoint</Template>
  <TotalTime>2</TotalTime>
  <Words>464</Words>
  <Application>Microsoft Office PowerPoint</Application>
  <PresentationFormat>Широкоэкранный</PresentationFormat>
  <Paragraphs>202</Paragraphs>
  <Slides>14</Slides>
  <Notes>14</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Arial</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2020-06-12T18:00:34Z</dcterms:created>
  <dcterms:modified xsi:type="dcterms:W3CDTF">2020-06-12T18:02:57Z</dcterms:modified>
</cp:coreProperties>
</file>