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258" r:id="rId3"/>
    <p:sldId id="309" r:id="rId4"/>
    <p:sldId id="316" r:id="rId5"/>
    <p:sldId id="327" r:id="rId6"/>
    <p:sldId id="337" r:id="rId7"/>
    <p:sldId id="338" r:id="rId8"/>
    <p:sldId id="328" r:id="rId9"/>
    <p:sldId id="339" r:id="rId10"/>
    <p:sldId id="340" r:id="rId11"/>
    <p:sldId id="341" r:id="rId12"/>
    <p:sldId id="320"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F0A622"/>
    <a:srgbClr val="5B7191"/>
    <a:srgbClr val="EAEEF3"/>
    <a:srgbClr val="CE1D02"/>
    <a:srgbClr val="E3EAF6"/>
    <a:srgbClr val="CDD5DD"/>
    <a:srgbClr val="74859B"/>
    <a:srgbClr val="C4D2E7"/>
    <a:srgbClr val="5E9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5" autoAdjust="0"/>
    <p:restoredTop sz="86447"/>
  </p:normalViewPr>
  <p:slideViewPr>
    <p:cSldViewPr snapToGrid="0" snapToObjects="1">
      <p:cViewPr>
        <p:scale>
          <a:sx n="170" d="100"/>
          <a:sy n="170" d="100"/>
        </p:scale>
        <p:origin x="80" y="-5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64170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1560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5432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4126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27633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46607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9992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0602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4Q026J" TargetMode="External"/><Relationship Id="rId2" Type="http://schemas.openxmlformats.org/officeDocument/2006/relationships/hyperlink" Target="https://www.smartsheet.com/business-case-analysis-examples"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tic-corp.com/blog/2019/05/hourly-downtime-costs-rise-86-of-firms-say-one-hour-of-downtime-costs-300000-34-of-companies-say-one-hour-of-downtime-tops-1mill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1692396"/>
            <a:ext cx="9247166" cy="646331"/>
          </a:xfrm>
          <a:prstGeom prst="rect">
            <a:avLst/>
          </a:prstGeom>
          <a:noFill/>
        </p:spPr>
        <p:txBody>
          <a:bodyPr wrap="square" rtlCol="0">
            <a:spAutoFit/>
          </a:bodyPr>
          <a:lstStyle/>
          <a:p>
            <a:r>
              <a:rPr lang="en-US" sz="3600" dirty="0">
                <a:latin typeface="Century Gothic" panose="020B0502020202020204" pitchFamily="34" charset="0"/>
              </a:rPr>
              <a:t>Notes for Using 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8" y="2622219"/>
            <a:ext cx="7580749" cy="3315588"/>
          </a:xfrm>
          <a:prstGeom prst="rect">
            <a:avLst/>
          </a:prstGeom>
          <a:noFill/>
        </p:spPr>
        <p:txBody>
          <a:bodyPr wrap="square" rtlCol="0">
            <a:spAutoFit/>
          </a:bodyPr>
          <a:lstStyle/>
          <a:p>
            <a:pPr>
              <a:lnSpc>
                <a:spcPct val="150000"/>
              </a:lnSpc>
              <a:spcAft>
                <a:spcPts val="600"/>
              </a:spcAft>
            </a:pPr>
            <a:r>
              <a:rPr lang="en-US" sz="1600" dirty="0">
                <a:latin typeface="Century Gothic" panose="020B0502020202020204" pitchFamily="34" charset="0"/>
              </a:rPr>
              <a:t>This presentation template contains suggestions for creating your own business case for business continuity. Customize it to reflect your company’s resources and needs. </a:t>
            </a:r>
          </a:p>
          <a:p>
            <a:pPr>
              <a:lnSpc>
                <a:spcPct val="150000"/>
              </a:lnSpc>
              <a:spcAft>
                <a:spcPts val="600"/>
              </a:spcAft>
            </a:pPr>
            <a:endParaRPr lang="en-US" sz="700" dirty="0">
              <a:latin typeface="Century Gothic" panose="020B0502020202020204" pitchFamily="34" charset="0"/>
            </a:endParaRPr>
          </a:p>
          <a:p>
            <a:pPr>
              <a:lnSpc>
                <a:spcPct val="150000"/>
              </a:lnSpc>
              <a:spcAft>
                <a:spcPts val="600"/>
              </a:spcAft>
            </a:pPr>
            <a:r>
              <a:rPr lang="en-US" sz="1600" dirty="0">
                <a:latin typeface="Century Gothic" panose="020B0502020202020204" pitchFamily="34" charset="0"/>
              </a:rPr>
              <a:t>Keep in mind that the executive summary is the most important slide in this deck. Your top leadership may not want to see the other slides. Write the executive summary after you have created the other slides. For more information about creating a business case, see </a:t>
            </a:r>
            <a:r>
              <a:rPr lang="en-US" sz="1600" dirty="0">
                <a:latin typeface="Century Gothic" panose="020B0502020202020204" pitchFamily="34" charset="0"/>
                <a:hlinkClick r:id="rId2"/>
              </a:rPr>
              <a:t>“How to Write a Business Case: Examples, Templates, and Checklists.”</a:t>
            </a:r>
            <a:endParaRPr lang="en-US" sz="1600" dirty="0">
              <a:latin typeface="Century Gothic" panose="020B0502020202020204" pitchFamily="34" charset="0"/>
            </a:endParaRP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7203068" y="-14628"/>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99865" y="307317"/>
            <a:ext cx="3657600" cy="50758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309961"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BUSINESS CONTINUITY BUSINESS CASE TEMPLATE</a:t>
            </a:r>
          </a:p>
        </p:txBody>
      </p:sp>
    </p:spTree>
    <p:extLst>
      <p:ext uri="{BB962C8B-B14F-4D97-AF65-F5344CB8AC3E}">
        <p14:creationId xmlns:p14="http://schemas.microsoft.com/office/powerpoint/2010/main" val="192531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5C26EC-DD62-CA43-AAFD-2D38F6F8A847}"/>
              </a:ext>
            </a:extLst>
          </p:cNvPr>
          <p:cNvPicPr>
            <a:picLocks noChangeAspect="1"/>
          </p:cNvPicPr>
          <p:nvPr/>
        </p:nvPicPr>
        <p:blipFill>
          <a:blip r:embed="rId3"/>
          <a:stretch>
            <a:fillRect/>
          </a:stretch>
        </p:blipFill>
        <p:spPr>
          <a:xfrm>
            <a:off x="0" y="-6607"/>
            <a:ext cx="12192000" cy="6483607"/>
          </a:xfrm>
          <a:prstGeom prst="rect">
            <a:avLst/>
          </a:prstGeom>
        </p:spPr>
      </p:pic>
      <p:sp>
        <p:nvSpPr>
          <p:cNvPr id="10" name="Rectangle 7">
            <a:extLst>
              <a:ext uri="{FF2B5EF4-FFF2-40B4-BE49-F238E27FC236}">
                <a16:creationId xmlns:a16="http://schemas.microsoft.com/office/drawing/2014/main" id="{5007240F-1F80-E44D-9F88-36464A7D39C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6489724C-6257-1F49-BF1B-FD87032C59D0}"/>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29B265-ABC7-F44B-ADE1-33EC47EC359B}"/>
              </a:ext>
            </a:extLst>
          </p:cNvPr>
          <p:cNvSpPr txBox="1"/>
          <p:nvPr/>
        </p:nvSpPr>
        <p:spPr>
          <a:xfrm>
            <a:off x="274320" y="91440"/>
            <a:ext cx="925316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RECOMMENDED SOLUTION</a:t>
            </a:r>
          </a:p>
        </p:txBody>
      </p:sp>
      <p:sp>
        <p:nvSpPr>
          <p:cNvPr id="9" name="TextBox 8">
            <a:extLst>
              <a:ext uri="{FF2B5EF4-FFF2-40B4-BE49-F238E27FC236}">
                <a16:creationId xmlns:a16="http://schemas.microsoft.com/office/drawing/2014/main" id="{9A1E2D3F-FFDC-CE4E-90D1-6DF65B39B9D1}"/>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RECOMMENDED SOLUTION</a:t>
            </a:r>
          </a:p>
        </p:txBody>
      </p:sp>
      <p:sp>
        <p:nvSpPr>
          <p:cNvPr id="12" name="TextBox 11">
            <a:extLst>
              <a:ext uri="{FF2B5EF4-FFF2-40B4-BE49-F238E27FC236}">
                <a16:creationId xmlns:a16="http://schemas.microsoft.com/office/drawing/2014/main" id="{AC178504-2D5E-FD42-8DB3-00F595351CCD}"/>
              </a:ext>
            </a:extLst>
          </p:cNvPr>
          <p:cNvSpPr txBox="1"/>
          <p:nvPr/>
        </p:nvSpPr>
        <p:spPr>
          <a:xfrm>
            <a:off x="274320" y="900422"/>
            <a:ext cx="5821679"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Summarize why you recommend the chosen approach.</a:t>
            </a:r>
          </a:p>
        </p:txBody>
      </p:sp>
    </p:spTree>
    <p:extLst>
      <p:ext uri="{BB962C8B-B14F-4D97-AF65-F5344CB8AC3E}">
        <p14:creationId xmlns:p14="http://schemas.microsoft.com/office/powerpoint/2010/main" val="361973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B84DFE8-97A1-C447-944E-30635434A5C0}"/>
              </a:ext>
            </a:extLst>
          </p:cNvPr>
          <p:cNvGrpSpPr/>
          <p:nvPr/>
        </p:nvGrpSpPr>
        <p:grpSpPr>
          <a:xfrm>
            <a:off x="7203068" y="-14628"/>
            <a:ext cx="5724680" cy="6219640"/>
            <a:chOff x="7203068" y="-14628"/>
            <a:chExt cx="5724680" cy="6219640"/>
          </a:xfrm>
        </p:grpSpPr>
        <p:sp>
          <p:nvSpPr>
            <p:cNvPr id="20" name="Triangle 19">
              <a:extLst>
                <a:ext uri="{FF2B5EF4-FFF2-40B4-BE49-F238E27FC236}">
                  <a16:creationId xmlns:a16="http://schemas.microsoft.com/office/drawing/2014/main" id="{66BC4AA1-990B-D64D-8C22-2DC6CF0C73EE}"/>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FB134C64-905C-5A49-9E3F-B04A3701C86C}"/>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6366EA91-1888-D446-BB69-131F5C4D2837}"/>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492ED181-35C5-734E-B498-E8152816BFAC}"/>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631852F0-78F3-AE4B-8A9E-D00A1653AE6E}"/>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1923A093-E9B4-0E44-99F2-8E6F9C37579C}"/>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B5EE70EF-AB4A-B242-9660-36F883F3B218}"/>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CCBC3BDC-3A10-714C-908B-1FD3FD9CE9F3}"/>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DB30CC5-ED23-E040-975C-EE70BE8766BC}"/>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B9340108-A0A9-794E-B76A-A861DC5121E3}"/>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5F380709-05D0-8442-A616-9F04A7F6BBE9}"/>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8837D5B9-EF9F-EB4B-BE34-B92E78C44068}"/>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1F7FB1BD-D242-434C-A594-BFDFF8BB94CB}"/>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B0D570C7-6FFF-1A49-8733-057F38C52DC2}"/>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FE41286B-E8A0-0542-9547-C2D5315437CC}"/>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DE23FDA3-C44E-5B49-AECA-37D8EAEA16A3}"/>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8F874700-4A58-A241-A066-8C95942347B5}"/>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9ED74AA1-807D-324F-8815-DFAF756E4357}"/>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5884D61F-87B4-5843-ABC0-E6E57CBC34BD}"/>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033E66DB-6020-6142-9913-2DA4B0483CDF}"/>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DC1C1B71-A1DF-9345-8F75-5656DCFA67E9}"/>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74E6A266-FF81-4B4E-A966-8D788BEB83E3}"/>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E9B69B65-C615-314D-9FBB-8282331A0956}"/>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B42A96BD-28AE-CC4B-8920-BC41B7E0DEC0}"/>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28CA6ED-D90D-974F-966F-1C8C57172FE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50D8161C-5856-B24A-8318-0B27D7691ADE}"/>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E2687F32-1F79-2649-A11A-FBE3A21ED192}"/>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7">
            <a:extLst>
              <a:ext uri="{FF2B5EF4-FFF2-40B4-BE49-F238E27FC236}">
                <a16:creationId xmlns:a16="http://schemas.microsoft.com/office/drawing/2014/main" id="{3C34BFA5-3611-C04D-9FE2-9DB1C2B2E5B2}"/>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6C930A7B-4EE4-A243-845F-916A756F277C}"/>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2ECC1BC-B692-BA43-8912-9C978560C9B6}"/>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BENEFITS</a:t>
            </a:r>
            <a:endParaRPr lang="en-US" sz="4800" dirty="0">
              <a:solidFill>
                <a:schemeClr val="tx1">
                  <a:lumMod val="65000"/>
                  <a:lumOff val="35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7CA6E186-70D1-E740-9FEE-26C21620F366}"/>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BENEFITS</a:t>
            </a:r>
          </a:p>
        </p:txBody>
      </p:sp>
      <p:sp>
        <p:nvSpPr>
          <p:cNvPr id="12" name="TextBox 11">
            <a:extLst>
              <a:ext uri="{FF2B5EF4-FFF2-40B4-BE49-F238E27FC236}">
                <a16:creationId xmlns:a16="http://schemas.microsoft.com/office/drawing/2014/main" id="{9A18D633-16F1-2340-8B14-09C1673BD64B}"/>
              </a:ext>
            </a:extLst>
          </p:cNvPr>
          <p:cNvSpPr txBox="1"/>
          <p:nvPr/>
        </p:nvSpPr>
        <p:spPr>
          <a:xfrm>
            <a:off x="274320" y="900422"/>
            <a:ext cx="9032240" cy="830997"/>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Describe the benefits of the project. Include specific benefits, such as increased revenues, time or resource savings, and intangible benefits. Also, explain how you will  measure improvements. Examples of benefits include the following: </a:t>
            </a:r>
          </a:p>
        </p:txBody>
      </p:sp>
      <p:sp>
        <p:nvSpPr>
          <p:cNvPr id="13" name="TextBox 12">
            <a:extLst>
              <a:ext uri="{FF2B5EF4-FFF2-40B4-BE49-F238E27FC236}">
                <a16:creationId xmlns:a16="http://schemas.microsoft.com/office/drawing/2014/main" id="{2AFBF1DD-592C-2D45-906A-CD00DEFB320A}"/>
              </a:ext>
            </a:extLst>
          </p:cNvPr>
          <p:cNvSpPr txBox="1"/>
          <p:nvPr/>
        </p:nvSpPr>
        <p:spPr>
          <a:xfrm>
            <a:off x="274320" y="1755934"/>
            <a:ext cx="4525726" cy="4549964"/>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addresses the increasing number of severe natural and human-made disasters.</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deals with the proliferation of IoT tech and its inherent vulnerability to hacks.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helps the staff know what to do in the short and long term.</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empowers people to make decisions.</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protects equipment and facilities.</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keeps people safe.</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makes an investment in your company.</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It provides a competitive edge over your competitors when disaster strikes.</a:t>
            </a:r>
          </a:p>
        </p:txBody>
      </p:sp>
    </p:spTree>
    <p:extLst>
      <p:ext uri="{BB962C8B-B14F-4D97-AF65-F5344CB8AC3E}">
        <p14:creationId xmlns:p14="http://schemas.microsoft.com/office/powerpoint/2010/main" val="272589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2860D12-6A71-8F44-A957-3AA8E8D3B48D}"/>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COMMENTS</a:t>
            </a:r>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CONTINUITY CASE PRESENTATION  –  COMMENTS</a:t>
            </a:r>
          </a:p>
        </p:txBody>
      </p:sp>
      <p:sp>
        <p:nvSpPr>
          <p:cNvPr id="40" name="TextBox 39">
            <a:extLst>
              <a:ext uri="{FF2B5EF4-FFF2-40B4-BE49-F238E27FC236}">
                <a16:creationId xmlns:a16="http://schemas.microsoft.com/office/drawing/2014/main" id="{B4AB5188-B064-5C48-B30B-02EFC1DDEB28}"/>
              </a:ext>
            </a:extLst>
          </p:cNvPr>
          <p:cNvSpPr txBox="1"/>
          <p:nvPr/>
        </p:nvSpPr>
        <p:spPr>
          <a:xfrm>
            <a:off x="391531" y="1135789"/>
            <a:ext cx="9221323" cy="4683333"/>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At vero eros et accumsan et iusto odio dignissim qui blandit praesent luptatum zzril delenit augue duis dolore te feugait nulla facilisi.</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Tree>
    <p:extLst>
      <p:ext uri="{BB962C8B-B14F-4D97-AF65-F5344CB8AC3E}">
        <p14:creationId xmlns:p14="http://schemas.microsoft.com/office/powerpoint/2010/main" val="103672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106E6D4A-76D3-274D-A6DA-C6815A4AD8E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Parallelogram 16">
            <a:extLst>
              <a:ext uri="{FF2B5EF4-FFF2-40B4-BE49-F238E27FC236}">
                <a16:creationId xmlns:a16="http://schemas.microsoft.com/office/drawing/2014/main" id="{603DE3E8-BB3C-BC44-8A82-9B7EA20FA1F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87500" y="6477000"/>
            <a:ext cx="97857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CONTINUITY CASE PRESENTATION</a:t>
            </a:r>
          </a:p>
        </p:txBody>
      </p:sp>
      <p:sp>
        <p:nvSpPr>
          <p:cNvPr id="11" name="TextBox 10">
            <a:extLst>
              <a:ext uri="{FF2B5EF4-FFF2-40B4-BE49-F238E27FC236}">
                <a16:creationId xmlns:a16="http://schemas.microsoft.com/office/drawing/2014/main" id="{D25B69A5-3B0C-C540-8CC8-9794435EA004}"/>
              </a:ext>
            </a:extLst>
          </p:cNvPr>
          <p:cNvSpPr txBox="1"/>
          <p:nvPr/>
        </p:nvSpPr>
        <p:spPr>
          <a:xfrm>
            <a:off x="552992" y="1564789"/>
            <a:ext cx="11221474" cy="923330"/>
          </a:xfrm>
          <a:prstGeom prst="rect">
            <a:avLst/>
          </a:prstGeom>
          <a:noFill/>
        </p:spPr>
        <p:txBody>
          <a:bodyPr wrap="square" rtlCol="0">
            <a:spAutoFit/>
          </a:bodyPr>
          <a:lstStyle/>
          <a:p>
            <a:r>
              <a:rPr lang="en-US" sz="5400" dirty="0">
                <a:latin typeface="Century Gothic" panose="020B0502020202020204" pitchFamily="34" charset="0"/>
              </a:rPr>
              <a:t>BUSINESS CONTINUITY CASE</a:t>
            </a:r>
          </a:p>
        </p:txBody>
      </p:sp>
      <p:sp>
        <p:nvSpPr>
          <p:cNvPr id="9" name="TextBox 8">
            <a:extLst>
              <a:ext uri="{FF2B5EF4-FFF2-40B4-BE49-F238E27FC236}">
                <a16:creationId xmlns:a16="http://schemas.microsoft.com/office/drawing/2014/main" id="{BE98E647-E4C9-4B4B-888B-2F662C468983}"/>
              </a:ext>
            </a:extLst>
          </p:cNvPr>
          <p:cNvSpPr txBox="1"/>
          <p:nvPr/>
        </p:nvSpPr>
        <p:spPr>
          <a:xfrm>
            <a:off x="552992" y="3543420"/>
            <a:ext cx="7854449" cy="1015663"/>
          </a:xfrm>
          <a:prstGeom prst="rect">
            <a:avLst/>
          </a:prstGeom>
          <a:noFill/>
        </p:spPr>
        <p:txBody>
          <a:bodyPr wrap="square" rtlCol="0">
            <a:spAutoFit/>
          </a:bodyPr>
          <a:lstStyle/>
          <a:p>
            <a:r>
              <a:rPr lang="en-US" sz="2000" dirty="0">
                <a:latin typeface="Century Gothic" panose="020B0502020202020204" pitchFamily="34" charset="0"/>
              </a:rPr>
              <a:t>[ YOUR ORGANIZATION’S NAME ]</a:t>
            </a:r>
          </a:p>
          <a:p>
            <a:endParaRPr lang="en-US" sz="2000" dirty="0">
              <a:latin typeface="Century Gothic" panose="020B0502020202020204" pitchFamily="34" charset="0"/>
            </a:endParaRPr>
          </a:p>
          <a:p>
            <a:r>
              <a:rPr lang="en-US" sz="2000" dirty="0">
                <a:latin typeface="Century Gothic" panose="020B0502020202020204" pitchFamily="34" charset="0"/>
              </a:rPr>
              <a:t>[ DATE ]</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552992" y="2488119"/>
            <a:ext cx="11070972"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D75985B-2D6E-BB43-98FB-F676FE3A93C7}"/>
              </a:ext>
            </a:extLst>
          </p:cNvPr>
          <p:cNvSpPr txBox="1"/>
          <p:nvPr/>
        </p:nvSpPr>
        <p:spPr>
          <a:xfrm>
            <a:off x="568036" y="5157900"/>
            <a:ext cx="2932884" cy="477054"/>
          </a:xfrm>
          <a:prstGeom prst="rect">
            <a:avLst/>
          </a:prstGeom>
          <a:noFill/>
        </p:spPr>
        <p:txBody>
          <a:bodyPr wrap="square" rtlCol="0">
            <a:spAutoFit/>
          </a:bodyPr>
          <a:lstStyle/>
          <a:p>
            <a:r>
              <a:rPr lang="en-US" sz="1400" dirty="0">
                <a:latin typeface="Century Gothic" panose="020B0502020202020204" pitchFamily="34" charset="0"/>
              </a:rPr>
              <a:t>Document Control Information </a:t>
            </a:r>
            <a:r>
              <a:rPr lang="en-US" sz="1100" i="1" dirty="0">
                <a:latin typeface="Century Gothic" panose="020B0502020202020204" pitchFamily="34" charset="0"/>
              </a:rPr>
              <a:t>if applicable</a:t>
            </a:r>
            <a:endParaRPr lang="en-US" sz="1200" i="1" dirty="0">
              <a:latin typeface="Century Gothic" panose="020B0502020202020204" pitchFamily="34" charset="0"/>
            </a:endParaRPr>
          </a:p>
        </p:txBody>
      </p:sp>
      <p:grpSp>
        <p:nvGrpSpPr>
          <p:cNvPr id="5" name="Group 4">
            <a:extLst>
              <a:ext uri="{FF2B5EF4-FFF2-40B4-BE49-F238E27FC236}">
                <a16:creationId xmlns:a16="http://schemas.microsoft.com/office/drawing/2014/main" id="{4E0EE5F3-D17D-CA48-82C6-E9DA6E993C18}"/>
              </a:ext>
            </a:extLst>
          </p:cNvPr>
          <p:cNvGrpSpPr/>
          <p:nvPr/>
        </p:nvGrpSpPr>
        <p:grpSpPr>
          <a:xfrm>
            <a:off x="8691079" y="2905927"/>
            <a:ext cx="2975771" cy="2932884"/>
            <a:chOff x="8691079" y="2905927"/>
            <a:chExt cx="2975771" cy="2932884"/>
          </a:xfrm>
        </p:grpSpPr>
        <p:sp>
          <p:nvSpPr>
            <p:cNvPr id="15" name="Oval 14">
              <a:extLst>
                <a:ext uri="{FF2B5EF4-FFF2-40B4-BE49-F238E27FC236}">
                  <a16:creationId xmlns:a16="http://schemas.microsoft.com/office/drawing/2014/main" id="{BFDED863-2973-1644-9532-648285F6B0E9}"/>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Sphere">
              <a:extLst>
                <a:ext uri="{FF2B5EF4-FFF2-40B4-BE49-F238E27FC236}">
                  <a16:creationId xmlns:a16="http://schemas.microsoft.com/office/drawing/2014/main" id="{7FF51E6C-DF16-A74D-91FF-79A7D08FB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9" name="TextBox 18">
              <a:extLst>
                <a:ext uri="{FF2B5EF4-FFF2-40B4-BE49-F238E27FC236}">
                  <a16:creationId xmlns:a16="http://schemas.microsoft.com/office/drawing/2014/main" id="{9EA10552-11D4-8049-A191-37D70CB0C373}"/>
                </a:ext>
              </a:extLst>
            </p:cNvPr>
            <p:cNvSpPr txBox="1"/>
            <p:nvPr/>
          </p:nvSpPr>
          <p:spPr>
            <a:xfrm>
              <a:off x="8691079" y="3522919"/>
              <a:ext cx="2947929" cy="923330"/>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5400" b="1" dirty="0">
                  <a:solidFill>
                    <a:schemeClr val="bg1"/>
                  </a:solidFill>
                  <a:latin typeface="Century Gothic" panose="020B0502020202020204" pitchFamily="34" charset="0"/>
                </a:rPr>
                <a:t>YOUR</a:t>
              </a:r>
            </a:p>
          </p:txBody>
        </p:sp>
        <p:sp>
          <p:nvSpPr>
            <p:cNvPr id="18" name="TextBox 17">
              <a:extLst>
                <a:ext uri="{FF2B5EF4-FFF2-40B4-BE49-F238E27FC236}">
                  <a16:creationId xmlns:a16="http://schemas.microsoft.com/office/drawing/2014/main" id="{769D8C00-9180-F641-B8B2-493180359EB8}"/>
                </a:ext>
              </a:extLst>
            </p:cNvPr>
            <p:cNvSpPr txBox="1"/>
            <p:nvPr/>
          </p:nvSpPr>
          <p:spPr>
            <a:xfrm>
              <a:off x="8718921" y="4149090"/>
              <a:ext cx="2947929" cy="1015663"/>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6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7501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8579" y="6477000"/>
            <a:ext cx="11476462"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BUSINESS CONTINUITY CASE PRESENTATION | TABLE OF CONTENTS</a:t>
            </a:r>
          </a:p>
        </p:txBody>
      </p:sp>
      <p:sp>
        <p:nvSpPr>
          <p:cNvPr id="3" name="TextBox 2">
            <a:extLst>
              <a:ext uri="{FF2B5EF4-FFF2-40B4-BE49-F238E27FC236}">
                <a16:creationId xmlns:a16="http://schemas.microsoft.com/office/drawing/2014/main" id="{2F866523-4C8E-7643-889D-E7B32BD5DA74}"/>
              </a:ext>
            </a:extLst>
          </p:cNvPr>
          <p:cNvSpPr txBox="1"/>
          <p:nvPr/>
        </p:nvSpPr>
        <p:spPr>
          <a:xfrm>
            <a:off x="762531" y="969127"/>
            <a:ext cx="5689069" cy="491974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000" dirty="0">
                <a:latin typeface="Century Gothic" panose="020B0502020202020204" pitchFamily="34" charset="0"/>
              </a:rPr>
              <a:t>Executive Summary</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Project Description</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Solution</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Assumptions and Dependencies</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Options</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Financials</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Recommended Solution</a:t>
            </a:r>
          </a:p>
          <a:p>
            <a:pPr marL="342900" indent="-342900">
              <a:lnSpc>
                <a:spcPct val="200000"/>
              </a:lnSpc>
              <a:buFont typeface="Arial" panose="020B0604020202020204" pitchFamily="34" charset="0"/>
              <a:buChar char="•"/>
            </a:pPr>
            <a:r>
              <a:rPr lang="en-US" sz="2000" dirty="0">
                <a:latin typeface="Century Gothic" panose="020B0502020202020204" pitchFamily="34" charset="0"/>
              </a:rPr>
              <a:t>Benefits</a:t>
            </a:r>
          </a:p>
        </p:txBody>
      </p:sp>
      <p:sp>
        <p:nvSpPr>
          <p:cNvPr id="6" name="Rectangle 7">
            <a:extLst>
              <a:ext uri="{FF2B5EF4-FFF2-40B4-BE49-F238E27FC236}">
                <a16:creationId xmlns:a16="http://schemas.microsoft.com/office/drawing/2014/main" id="{7DA7D6E9-1A58-3442-80F3-E909FF80D351}"/>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7AC49129-57DC-CA40-A295-EFCEF17DC2B1}"/>
              </a:ext>
            </a:extLst>
          </p:cNvPr>
          <p:cNvSpPr txBox="1"/>
          <p:nvPr/>
        </p:nvSpPr>
        <p:spPr>
          <a:xfrm>
            <a:off x="2108200" y="6477000"/>
            <a:ext cx="92650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BUSINESS CONTINUITY CASE PRESENTATION  –  TABLE OF CONTENTS</a:t>
            </a:r>
          </a:p>
        </p:txBody>
      </p:sp>
      <p:sp>
        <p:nvSpPr>
          <p:cNvPr id="10" name="TextBox 9">
            <a:extLst>
              <a:ext uri="{FF2B5EF4-FFF2-40B4-BE49-F238E27FC236}">
                <a16:creationId xmlns:a16="http://schemas.microsoft.com/office/drawing/2014/main" id="{B8E7E99A-BD28-9A43-8CFC-C46176FDC45D}"/>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TABLE OF CONTENTS</a:t>
            </a:r>
          </a:p>
        </p:txBody>
      </p:sp>
      <p:sp>
        <p:nvSpPr>
          <p:cNvPr id="2" name="Triangle 1">
            <a:extLst>
              <a:ext uri="{FF2B5EF4-FFF2-40B4-BE49-F238E27FC236}">
                <a16:creationId xmlns:a16="http://schemas.microsoft.com/office/drawing/2014/main" id="{A7626DFD-05C3-E345-9755-921556524A1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C7AF8FF-CBAE-E943-B26A-5A30AE96295F}"/>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139B24A0-A7D8-B549-9E72-18348C426E8A}"/>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4C780170-D322-C144-845E-2A54AB81BAB5}"/>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CD93A536-96E5-5E49-B205-1EC852A97DAF}"/>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12FC566-2040-4E49-9136-C2A9FFFEE654}"/>
              </a:ext>
            </a:extLst>
          </p:cNvPr>
          <p:cNvSpPr/>
          <p:nvPr/>
        </p:nvSpPr>
        <p:spPr>
          <a:xfrm rot="10800000">
            <a:off x="11194576" y="5650626"/>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86D87AA9-9610-E143-A58A-76A7CE97D975}"/>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10E743B2-6334-F94A-86D7-605639E0B4AF}"/>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EE7677D2-CF79-C647-8DD3-39F23C2AFD7B}"/>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7AA56559-88F1-7F44-AC7A-7FB8E960F027}"/>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00CAA701-7870-0F4A-BF81-E8DD6AD26FF7}"/>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9003565C-9B76-EC44-842E-0FBAEAB0F60C}"/>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38439375-F2D4-804F-B8A7-4A0117247555}"/>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6F411320-B71B-FD48-A858-304AA18A3912}"/>
              </a:ext>
            </a:extLst>
          </p:cNvPr>
          <p:cNvSpPr/>
          <p:nvPr/>
        </p:nvSpPr>
        <p:spPr>
          <a:xfrm rot="10800000">
            <a:off x="9465414" y="5809990"/>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61A43D62-E76A-AD4D-9321-6636902DBDE4}"/>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8A03F259-7C52-FA4A-BBA6-8F297A9DF5CE}"/>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06C5EB85-590B-FA49-B00D-6FE3C00C321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7D698F61-7DA7-0447-BF41-BCC9E3F22EC6}"/>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2C80126D-D250-2F47-B288-0081044C08A8}"/>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B270604B-FFB0-E14F-9D6A-6762088BDE71}"/>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2F9E7C7E-C9C5-5C48-A6E8-095330ACD5A6}"/>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B15A489E-B48D-0846-89E8-889A39F12E3F}"/>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2B20BF75-0CE7-A84A-960D-C98056CAF691}"/>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931CDAF8-5F08-9846-BA32-DEE69C7AD908}"/>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7E88488-BBA8-1C40-9E9E-D8FE681AAD0E}"/>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A782D11-3FAC-8A41-A467-8CBBCA7CFA5A}"/>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963687AB-DD69-7E48-A28B-1677FE269CAC}"/>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60A697E2-5307-5945-8E2C-4873D3011223}"/>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ACB61DA-D2CA-0644-9BF1-293E93B5F8AB}"/>
              </a:ext>
            </a:extLst>
          </p:cNvPr>
          <p:cNvSpPr/>
          <p:nvPr/>
        </p:nvSpPr>
        <p:spPr>
          <a:xfrm>
            <a:off x="585107" y="1067614"/>
            <a:ext cx="45719" cy="4789277"/>
          </a:xfrm>
          <a:prstGeom prst="rect">
            <a:avLst/>
          </a:prstGeom>
          <a:gradFill>
            <a:gsLst>
              <a:gs pos="0">
                <a:schemeClr val="bg1"/>
              </a:gs>
              <a:gs pos="100000">
                <a:schemeClr val="bg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21E2CCDE-7926-854B-BF97-288B33567F15}"/>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Parallelogram 61">
            <a:extLst>
              <a:ext uri="{FF2B5EF4-FFF2-40B4-BE49-F238E27FC236}">
                <a16:creationId xmlns:a16="http://schemas.microsoft.com/office/drawing/2014/main" id="{1F2F67F8-C9C5-2D4B-903B-2C938A4D02B6}"/>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59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FDB3A66-2B64-2644-8BC3-6472DEC159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813059E5-DBF9-2E45-9650-439F2499D7D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B94520-8BDD-864B-9296-2BC959049B11}"/>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EXECUTIVE SUMMARY</a:t>
            </a:r>
          </a:p>
        </p:txBody>
      </p:sp>
      <p:sp>
        <p:nvSpPr>
          <p:cNvPr id="4" name="TextBox 3">
            <a:extLst>
              <a:ext uri="{FF2B5EF4-FFF2-40B4-BE49-F238E27FC236}">
                <a16:creationId xmlns:a16="http://schemas.microsoft.com/office/drawing/2014/main" id="{DDA6BE5C-2459-314B-99CE-FBC2A6D44D90}"/>
              </a:ext>
            </a:extLst>
          </p:cNvPr>
          <p:cNvSpPr txBox="1"/>
          <p:nvPr/>
        </p:nvSpPr>
        <p:spPr>
          <a:xfrm>
            <a:off x="1272209" y="5841542"/>
            <a:ext cx="10479151" cy="261610"/>
          </a:xfrm>
          <a:prstGeom prst="rect">
            <a:avLst/>
          </a:prstGeom>
          <a:noFill/>
        </p:spPr>
        <p:txBody>
          <a:bodyPr wrap="none" rtlCol="0">
            <a:spAutoFit/>
          </a:bodyPr>
          <a:lstStyle/>
          <a:p>
            <a:r>
              <a:rPr lang="en-US" sz="1100" dirty="0">
                <a:latin typeface="Century Gothic" panose="020B0502020202020204" pitchFamily="34" charset="0"/>
              </a:rPr>
              <a:t>* </a:t>
            </a:r>
            <a:r>
              <a:rPr lang="en-US" sz="1100" dirty="0">
                <a:latin typeface="Century Gothic" panose="020B0502020202020204" pitchFamily="34" charset="0"/>
                <a:hlinkClick r:id="rId3"/>
              </a:rPr>
              <a:t>“Hourly Downtime Costs Rise: 86% of Firms Say One Hour of Downtime Costs $300,000+; 34% of Companies Say One Hour of Downtime Tops $1Million”</a:t>
            </a:r>
            <a:endParaRPr lang="en-US" sz="1100" dirty="0">
              <a:latin typeface="Century Gothic" panose="020B0502020202020204" pitchFamily="34" charset="0"/>
            </a:endParaRPr>
          </a:p>
        </p:txBody>
      </p:sp>
      <p:sp>
        <p:nvSpPr>
          <p:cNvPr id="10" name="TextBox 9">
            <a:extLst>
              <a:ext uri="{FF2B5EF4-FFF2-40B4-BE49-F238E27FC236}">
                <a16:creationId xmlns:a16="http://schemas.microsoft.com/office/drawing/2014/main" id="{44915D12-C7DA-8C47-879A-72614AEB820B}"/>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EXECUTIVE SUMMARY</a:t>
            </a:r>
          </a:p>
        </p:txBody>
      </p:sp>
      <p:graphicFrame>
        <p:nvGraphicFramePr>
          <p:cNvPr id="13" name="Table 13">
            <a:extLst>
              <a:ext uri="{FF2B5EF4-FFF2-40B4-BE49-F238E27FC236}">
                <a16:creationId xmlns:a16="http://schemas.microsoft.com/office/drawing/2014/main" id="{3873E6B2-89C6-2D40-9FD4-2E414010D845}"/>
              </a:ext>
            </a:extLst>
          </p:cNvPr>
          <p:cNvGraphicFramePr>
            <a:graphicFrameLocks noGrp="1"/>
          </p:cNvGraphicFramePr>
          <p:nvPr>
            <p:extLst>
              <p:ext uri="{D42A27DB-BD31-4B8C-83A1-F6EECF244321}">
                <p14:modId xmlns:p14="http://schemas.microsoft.com/office/powerpoint/2010/main" val="1915834578"/>
              </p:ext>
            </p:extLst>
          </p:nvPr>
        </p:nvGraphicFramePr>
        <p:xfrm>
          <a:off x="248054" y="891614"/>
          <a:ext cx="11587631" cy="4622356"/>
        </p:xfrm>
        <a:graphic>
          <a:graphicData uri="http://schemas.openxmlformats.org/drawingml/2006/table">
            <a:tbl>
              <a:tblPr firstRow="1" bandRow="1">
                <a:tableStyleId>{5C22544A-7EE6-4342-B048-85BDC9FD1C3A}</a:tableStyleId>
              </a:tblPr>
              <a:tblGrid>
                <a:gridCol w="2145220">
                  <a:extLst>
                    <a:ext uri="{9D8B030D-6E8A-4147-A177-3AD203B41FA5}">
                      <a16:colId xmlns:a16="http://schemas.microsoft.com/office/drawing/2014/main" val="3423348190"/>
                    </a:ext>
                  </a:extLst>
                </a:gridCol>
                <a:gridCol w="9442411">
                  <a:extLst>
                    <a:ext uri="{9D8B030D-6E8A-4147-A177-3AD203B41FA5}">
                      <a16:colId xmlns:a16="http://schemas.microsoft.com/office/drawing/2014/main" val="1898534182"/>
                    </a:ext>
                  </a:extLst>
                </a:gridCol>
              </a:tblGrid>
              <a:tr h="1155589">
                <a:tc>
                  <a:txBody>
                    <a:bodyPr/>
                    <a:lstStyle/>
                    <a:p>
                      <a:pPr algn="r"/>
                      <a:r>
                        <a:rPr lang="en-US" sz="3200" b="0" dirty="0">
                          <a:solidFill>
                            <a:schemeClr val="bg1">
                              <a:lumMod val="50000"/>
                            </a:schemeClr>
                          </a:solidFill>
                          <a:latin typeface="Century Gothic" panose="020B0502020202020204" pitchFamily="34" charset="0"/>
                        </a:rPr>
                        <a:t>PROBLEM</a:t>
                      </a:r>
                    </a:p>
                  </a:txBody>
                  <a:tcPr anchor="ctr">
                    <a:lnL w="12700" cmpd="sng">
                      <a:noFill/>
                    </a:lnL>
                    <a:lnR w="12700" cap="flat" cmpd="sng" algn="ctr">
                      <a:solidFill>
                        <a:srgbClr val="F0A622"/>
                      </a:solidFill>
                      <a:prstDash val="solid"/>
                      <a:round/>
                      <a:headEnd type="none" w="med" len="med"/>
                      <a:tailEnd type="none" w="med" len="med"/>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F0A622"/>
                        </a:buClr>
                        <a:buFont typeface="System Font Regular"/>
                        <a:buChar char="⚬"/>
                      </a:pPr>
                      <a:r>
                        <a:rPr lang="en-US" sz="1500" b="0" dirty="0">
                          <a:solidFill>
                            <a:schemeClr val="tx1">
                              <a:lumMod val="65000"/>
                              <a:lumOff val="35000"/>
                            </a:schemeClr>
                          </a:solidFill>
                          <a:latin typeface="Century Gothic" panose="020B0502020202020204" pitchFamily="34" charset="0"/>
                        </a:rPr>
                        <a:t>Our sustainability is at risk in the event of a natural or human-made disaster or crisis.</a:t>
                      </a:r>
                    </a:p>
                  </a:txBody>
                  <a:tcPr marL="182880" anchor="ctr">
                    <a:lnL w="12700" cap="flat" cmpd="sng" algn="ctr">
                      <a:solidFill>
                        <a:srgbClr val="F0A622"/>
                      </a:solidFill>
                      <a:prstDash val="solid"/>
                      <a:round/>
                      <a:headEnd type="none" w="med" len="med"/>
                      <a:tailEnd type="none" w="med" len="med"/>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2781431"/>
                  </a:ext>
                </a:extLst>
              </a:tr>
              <a:tr h="1155589">
                <a:tc>
                  <a:txBody>
                    <a:bodyPr/>
                    <a:lstStyle/>
                    <a:p>
                      <a:pPr algn="r"/>
                      <a:r>
                        <a:rPr lang="en-US" sz="3200" b="0" dirty="0">
                          <a:solidFill>
                            <a:schemeClr val="bg1">
                              <a:lumMod val="50000"/>
                            </a:schemeClr>
                          </a:solidFill>
                          <a:latin typeface="Century Gothic" panose="020B0502020202020204" pitchFamily="34" charset="0"/>
                        </a:rPr>
                        <a:t>COST</a:t>
                      </a:r>
                    </a:p>
                  </a:txBody>
                  <a:tcPr anchor="ctr">
                    <a:lnL w="12700" cmpd="sng">
                      <a:noFill/>
                    </a:lnL>
                    <a:lnR w="12700" cap="flat" cmpd="sng" algn="ctr">
                      <a:solidFill>
                        <a:srgbClr val="F0A62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F0A622"/>
                        </a:buClr>
                        <a:buFont typeface="System Font Regular"/>
                        <a:buChar char="⚬"/>
                      </a:pPr>
                      <a:r>
                        <a:rPr lang="en-US" sz="1500" b="0" dirty="0">
                          <a:solidFill>
                            <a:schemeClr val="tx1">
                              <a:lumMod val="65000"/>
                              <a:lumOff val="35000"/>
                            </a:schemeClr>
                          </a:solidFill>
                          <a:latin typeface="Century Gothic" panose="020B0502020202020204" pitchFamily="34" charset="0"/>
                        </a:rPr>
                        <a:t>Disruption to services for a single hour costs at least $100,000, and as much as $5 million.*</a:t>
                      </a:r>
                    </a:p>
                    <a:p>
                      <a:pPr marL="285750" indent="-285750">
                        <a:buClr>
                          <a:srgbClr val="F0A622"/>
                        </a:buClr>
                        <a:buFont typeface="System Font Regular"/>
                        <a:buChar char="⚬"/>
                      </a:pPr>
                      <a:endParaRPr lang="en-US" sz="1500" b="0" dirty="0">
                        <a:solidFill>
                          <a:schemeClr val="tx1">
                            <a:lumMod val="65000"/>
                            <a:lumOff val="35000"/>
                          </a:schemeClr>
                        </a:solidFill>
                        <a:latin typeface="Century Gothic" panose="020B0502020202020204" pitchFamily="34" charset="0"/>
                      </a:endParaRPr>
                    </a:p>
                    <a:p>
                      <a:pPr marL="285750" indent="-285750">
                        <a:buClr>
                          <a:srgbClr val="F0A622"/>
                        </a:buClr>
                        <a:buFont typeface="System Font Regular"/>
                        <a:buChar char="⚬"/>
                      </a:pPr>
                      <a:r>
                        <a:rPr lang="en-US" sz="1500" b="0" dirty="0">
                          <a:solidFill>
                            <a:schemeClr val="tx1">
                              <a:lumMod val="65000"/>
                              <a:lumOff val="35000"/>
                            </a:schemeClr>
                          </a:solidFill>
                          <a:latin typeface="Century Gothic" panose="020B0502020202020204" pitchFamily="34" charset="0"/>
                        </a:rPr>
                        <a:t>Forty percent of small businesses don’t re-open after a disaster, and, of those that do, 25 percent fail in the first year.</a:t>
                      </a:r>
                    </a:p>
                  </a:txBody>
                  <a:tcPr marL="182880" anchor="ctr">
                    <a:lnL w="12700" cap="flat" cmpd="sng" algn="ctr">
                      <a:solidFill>
                        <a:srgbClr val="F0A622"/>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183424"/>
                  </a:ext>
                </a:extLst>
              </a:tr>
              <a:tr h="1155589">
                <a:tc>
                  <a:txBody>
                    <a:bodyPr/>
                    <a:lstStyle/>
                    <a:p>
                      <a:pPr algn="r"/>
                      <a:r>
                        <a:rPr lang="en-US" sz="3200" b="0" dirty="0">
                          <a:solidFill>
                            <a:schemeClr val="bg1">
                              <a:lumMod val="50000"/>
                            </a:schemeClr>
                          </a:solidFill>
                          <a:latin typeface="Century Gothic" panose="020B0502020202020204" pitchFamily="34" charset="0"/>
                        </a:rPr>
                        <a:t>SOLUTION</a:t>
                      </a:r>
                    </a:p>
                  </a:txBody>
                  <a:tcPr anchor="ctr">
                    <a:lnL w="12700" cmpd="sng">
                      <a:noFill/>
                    </a:lnL>
                    <a:lnR w="12700" cap="flat" cmpd="sng" algn="ctr">
                      <a:solidFill>
                        <a:srgbClr val="F0A62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Clr>
                          <a:srgbClr val="F0A622"/>
                        </a:buClr>
                        <a:buFont typeface="System Font Regular"/>
                        <a:buChar char="⚬"/>
                      </a:pPr>
                      <a:r>
                        <a:rPr lang="en-US" sz="1500" b="0" dirty="0">
                          <a:solidFill>
                            <a:schemeClr val="tx1">
                              <a:lumMod val="65000"/>
                              <a:lumOff val="35000"/>
                            </a:schemeClr>
                          </a:solidFill>
                          <a:latin typeface="Century Gothic" panose="020B0502020202020204" pitchFamily="34" charset="0"/>
                        </a:rPr>
                        <a:t>Create a business continuity plan (BCP) and a disaster recovery plan, both of which include regularly scheduled exercises and training for the staff. </a:t>
                      </a:r>
                    </a:p>
                  </a:txBody>
                  <a:tcPr marL="182880" anchor="ctr">
                    <a:lnL w="12700" cap="flat" cmpd="sng" algn="ctr">
                      <a:solidFill>
                        <a:srgbClr val="F0A622"/>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091024"/>
                  </a:ext>
                </a:extLst>
              </a:tr>
              <a:tr h="1155589">
                <a:tc>
                  <a:txBody>
                    <a:bodyPr/>
                    <a:lstStyle/>
                    <a:p>
                      <a:pPr algn="r"/>
                      <a:r>
                        <a:rPr lang="en-US" sz="3200" b="0" dirty="0">
                          <a:solidFill>
                            <a:schemeClr val="bg1">
                              <a:lumMod val="50000"/>
                            </a:schemeClr>
                          </a:solidFill>
                          <a:latin typeface="Century Gothic" panose="020B0502020202020204" pitchFamily="34" charset="0"/>
                        </a:rPr>
                        <a:t>BENEFIT</a:t>
                      </a:r>
                    </a:p>
                  </a:txBody>
                  <a:tcPr anchor="ctr">
                    <a:lnL w="12700" cmpd="sng">
                      <a:noFill/>
                    </a:lnL>
                    <a:lnR w="12700" cap="flat" cmpd="sng" algn="ctr">
                      <a:solidFill>
                        <a:srgbClr val="F0A62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indent="-285750">
                        <a:buClr>
                          <a:srgbClr val="F0A622"/>
                        </a:buClr>
                        <a:buFont typeface="System Font Regular"/>
                        <a:buChar char="⚬"/>
                      </a:pPr>
                      <a:r>
                        <a:rPr lang="en-US" sz="1500" b="0" dirty="0">
                          <a:solidFill>
                            <a:schemeClr val="tx1">
                              <a:lumMod val="65000"/>
                              <a:lumOff val="35000"/>
                            </a:schemeClr>
                          </a:solidFill>
                          <a:latin typeface="Century Gothic" panose="020B0502020202020204" pitchFamily="34" charset="0"/>
                        </a:rPr>
                        <a:t>We’ll be able to keep staff members safe, protect our equipment and facilities, quickly resume business activities, and preserve our company’s revenue stream.</a:t>
                      </a:r>
                    </a:p>
                  </a:txBody>
                  <a:tcPr marL="182880" anchor="ctr">
                    <a:lnL w="12700" cap="flat" cmpd="sng" algn="ctr">
                      <a:solidFill>
                        <a:srgbClr val="F0A622"/>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447472"/>
                  </a:ext>
                </a:extLst>
              </a:tr>
            </a:tbl>
          </a:graphicData>
        </a:graphic>
      </p:graphicFrame>
    </p:spTree>
    <p:extLst>
      <p:ext uri="{BB962C8B-B14F-4D97-AF65-F5344CB8AC3E}">
        <p14:creationId xmlns:p14="http://schemas.microsoft.com/office/powerpoint/2010/main" val="152169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565EE97-E1BD-564B-BE3C-CBBB689DBD35}"/>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17EEB8B9-E364-3048-9D5E-406A6BD8AF9B}"/>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026DB31-3646-3940-A859-DAFCA8D3D2C4}"/>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814CF4-793D-5B46-935F-E6B878DA9E46}"/>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DA7CFB8B-050F-8E4A-B816-2B95590594CF}"/>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997048AF-D476-6746-B80C-5E6F5913F7DA}"/>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BFE29EE-8BD3-324E-99A6-4E6DA7B8627F}"/>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E183C31-5790-5F4F-B75F-B782D1E6E2DC}"/>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CAD44F5B-E5B9-684A-B908-23C24AE92933}"/>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54ACE22F-984A-0240-A0D0-44785ED9A2B2}"/>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84AE2891-1F5A-EB41-AB74-18A58756D5C7}"/>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E92885-8B57-D54F-AE6A-C9BC5A3A777E}"/>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0EA0F73-A408-7D49-92A7-B9EF90BDD89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C3213F55-3B81-2342-84F0-C8F071C42C1F}"/>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E902560F-2750-4843-97C4-4108D4A46E0D}"/>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58AB52C-6B1A-5D43-9B16-8C95CB1DC82A}"/>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AA7D8814-4C26-AB49-BC9C-5A3B6F5279A5}"/>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3FF1E34D-5476-2F44-8386-728DC502BEA6}"/>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3FD5AAFC-CB78-A747-84D5-8BD57B30AD4F}"/>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5F3F56-B5FA-C047-A496-C0C398F13F4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251C53FC-1F30-0743-961D-985D0E290DE0}"/>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6037CF9A-8390-2043-93DA-D1CD2BEFB738}"/>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48873E0A-4030-194D-AF1B-E7578BFF99BC}"/>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D799733-9D9A-D741-B2A0-F4534BDF1099}"/>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6F091F2-14CD-9940-A16F-9C8DADB0372F}"/>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2752532-8AE2-954A-81DD-A17BA429A1F7}"/>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B6259C7-7949-6D45-A651-9C8719DA903D}"/>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F2257C95-4761-EA48-95A7-6FC09CED27FA}"/>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C2BFAC1D-8525-6949-99EB-4F1938F3783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6BBF9720-7AF3-EE42-B6EA-C60F1D76BEC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FB728C-AC98-2F44-8FE8-87B15EE9E6D2}"/>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PROJECT DESCRIPTION</a:t>
            </a:r>
          </a:p>
        </p:txBody>
      </p:sp>
      <p:sp>
        <p:nvSpPr>
          <p:cNvPr id="7" name="TextBox 6">
            <a:extLst>
              <a:ext uri="{FF2B5EF4-FFF2-40B4-BE49-F238E27FC236}">
                <a16:creationId xmlns:a16="http://schemas.microsoft.com/office/drawing/2014/main" id="{A939DDB5-3041-E44F-B1EB-85587AE42CDA}"/>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BUSINESS OBJECTIVE</a:t>
            </a:r>
          </a:p>
        </p:txBody>
      </p:sp>
      <p:sp>
        <p:nvSpPr>
          <p:cNvPr id="8" name="TextBox 7">
            <a:extLst>
              <a:ext uri="{FF2B5EF4-FFF2-40B4-BE49-F238E27FC236}">
                <a16:creationId xmlns:a16="http://schemas.microsoft.com/office/drawing/2014/main" id="{4FD17D02-924C-B348-9E78-DFA7CDF1B38B}"/>
              </a:ext>
            </a:extLst>
          </p:cNvPr>
          <p:cNvSpPr txBox="1"/>
          <p:nvPr/>
        </p:nvSpPr>
        <p:spPr>
          <a:xfrm>
            <a:off x="274320" y="900423"/>
            <a:ext cx="8159561"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 Business Objective: in one or two sentences</a:t>
            </a:r>
          </a:p>
        </p:txBody>
      </p:sp>
      <p:sp>
        <p:nvSpPr>
          <p:cNvPr id="11" name="TextBox 10">
            <a:extLst>
              <a:ext uri="{FF2B5EF4-FFF2-40B4-BE49-F238E27FC236}">
                <a16:creationId xmlns:a16="http://schemas.microsoft.com/office/drawing/2014/main" id="{BB052421-E3C5-334E-9A93-137C47AB055D}"/>
              </a:ext>
            </a:extLst>
          </p:cNvPr>
          <p:cNvSpPr txBox="1"/>
          <p:nvPr/>
        </p:nvSpPr>
        <p:spPr>
          <a:xfrm>
            <a:off x="274320" y="3063212"/>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PROBLEM / OPPORTUNITY</a:t>
            </a:r>
          </a:p>
        </p:txBody>
      </p:sp>
      <p:sp>
        <p:nvSpPr>
          <p:cNvPr id="12" name="TextBox 11">
            <a:extLst>
              <a:ext uri="{FF2B5EF4-FFF2-40B4-BE49-F238E27FC236}">
                <a16:creationId xmlns:a16="http://schemas.microsoft.com/office/drawing/2014/main" id="{60532F29-BB74-9547-BE37-8C78CCFA14DA}"/>
              </a:ext>
            </a:extLst>
          </p:cNvPr>
          <p:cNvSpPr txBox="1"/>
          <p:nvPr/>
        </p:nvSpPr>
        <p:spPr>
          <a:xfrm>
            <a:off x="274320" y="3872195"/>
            <a:ext cx="8159561"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Problem or Opportunity Description</a:t>
            </a:r>
          </a:p>
        </p:txBody>
      </p:sp>
    </p:spTree>
    <p:extLst>
      <p:ext uri="{BB962C8B-B14F-4D97-AF65-F5344CB8AC3E}">
        <p14:creationId xmlns:p14="http://schemas.microsoft.com/office/powerpoint/2010/main" val="8135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7D851-D25B-CE40-837C-AA05D9A5F2CE}"/>
              </a:ext>
            </a:extLst>
          </p:cNvPr>
          <p:cNvPicPr>
            <a:picLocks noChangeAspect="1"/>
          </p:cNvPicPr>
          <p:nvPr/>
        </p:nvPicPr>
        <p:blipFill>
          <a:blip r:embed="rId3"/>
          <a:stretch>
            <a:fillRect/>
          </a:stretch>
        </p:blipFill>
        <p:spPr>
          <a:xfrm>
            <a:off x="0" y="-179360"/>
            <a:ext cx="13270603" cy="6793520"/>
          </a:xfrm>
          <a:prstGeom prst="rect">
            <a:avLst/>
          </a:prstGeom>
        </p:spPr>
      </p:pic>
      <p:sp>
        <p:nvSpPr>
          <p:cNvPr id="10" name="Rectangle 7">
            <a:extLst>
              <a:ext uri="{FF2B5EF4-FFF2-40B4-BE49-F238E27FC236}">
                <a16:creationId xmlns:a16="http://schemas.microsoft.com/office/drawing/2014/main" id="{E216C567-9AC0-DA4E-8717-204B0824C81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FA48E4DA-99B1-B04E-8674-763A3B4A3C10}"/>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574A450-A861-9D46-A053-11649DAD3658}"/>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SOLUTION</a:t>
            </a:r>
          </a:p>
        </p:txBody>
      </p:sp>
      <p:sp>
        <p:nvSpPr>
          <p:cNvPr id="9" name="TextBox 8">
            <a:extLst>
              <a:ext uri="{FF2B5EF4-FFF2-40B4-BE49-F238E27FC236}">
                <a16:creationId xmlns:a16="http://schemas.microsoft.com/office/drawing/2014/main" id="{86C5A2FF-10D6-364C-8F24-0ADC673CB880}"/>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SOLUTION</a:t>
            </a:r>
          </a:p>
        </p:txBody>
      </p:sp>
      <p:sp>
        <p:nvSpPr>
          <p:cNvPr id="7" name="TextBox 6">
            <a:extLst>
              <a:ext uri="{FF2B5EF4-FFF2-40B4-BE49-F238E27FC236}">
                <a16:creationId xmlns:a16="http://schemas.microsoft.com/office/drawing/2014/main" id="{98EB9050-E1D9-EE4C-8121-BFADEE238BA0}"/>
              </a:ext>
            </a:extLst>
          </p:cNvPr>
          <p:cNvSpPr txBox="1"/>
          <p:nvPr/>
        </p:nvSpPr>
        <p:spPr>
          <a:xfrm>
            <a:off x="274320" y="900423"/>
            <a:ext cx="8521950" cy="5622052"/>
          </a:xfrm>
          <a:prstGeom prst="rect">
            <a:avLst/>
          </a:prstGeom>
          <a:noFill/>
        </p:spPr>
        <p:txBody>
          <a:bodyPr wrap="square" rtlCol="0">
            <a:spAutoFit/>
          </a:bodyPr>
          <a:lstStyle/>
          <a:p>
            <a:pPr marL="285750" indent="-285750" fontAlgn="ctr">
              <a:lnSpc>
                <a:spcPct val="150000"/>
              </a:lnSpc>
              <a:spcBef>
                <a:spcPts val="1400"/>
              </a:spcBef>
              <a:buClr>
                <a:schemeClr val="bg1"/>
              </a:buClr>
              <a:buSzPct val="150000"/>
              <a:buFont typeface="Arial" panose="020B0604020202020204" pitchFamily="34" charset="0"/>
              <a:buChar char="•"/>
            </a:pPr>
            <a:r>
              <a:rPr lang="en-US" sz="1600" b="1" dirty="0">
                <a:solidFill>
                  <a:srgbClr val="000000"/>
                </a:solidFill>
                <a:latin typeface="Century Gothic" panose="020B0502020202020204" pitchFamily="34" charset="0"/>
              </a:rPr>
              <a:t>Key aspects of the solution:</a:t>
            </a:r>
            <a:r>
              <a:rPr lang="en-US" sz="1600" dirty="0">
                <a:solidFill>
                  <a:srgbClr val="000000"/>
                </a:solidFill>
                <a:latin typeface="Century Gothic" panose="020B0502020202020204" pitchFamily="34" charset="0"/>
              </a:rPr>
              <a:t> Form a planning committee; select the business continuity leadership; analyze the risks and critical function; write a detailed set of procedures; communicate the plan to the staff and relevant outside parties; train the staff; and regularly review and update the plan.</a:t>
            </a:r>
          </a:p>
          <a:p>
            <a:pPr marL="285750" indent="-285750" fontAlgn="ctr">
              <a:lnSpc>
                <a:spcPct val="150000"/>
              </a:lnSpc>
              <a:spcBef>
                <a:spcPts val="1400"/>
              </a:spcBef>
              <a:buClr>
                <a:schemeClr val="bg1"/>
              </a:buClr>
              <a:buSzPct val="150000"/>
              <a:buFont typeface="Arial" panose="020B0604020202020204" pitchFamily="34" charset="0"/>
              <a:buChar char="•"/>
            </a:pPr>
            <a:r>
              <a:rPr lang="en-US" sz="1600" b="1" dirty="0">
                <a:solidFill>
                  <a:srgbClr val="000000"/>
                </a:solidFill>
                <a:latin typeface="Century Gothic" panose="020B0502020202020204" pitchFamily="34" charset="0"/>
              </a:rPr>
              <a:t>How does the solution contribute to business problems or opportunities? </a:t>
            </a:r>
            <a:r>
              <a:rPr lang="en-US" sz="1600" dirty="0">
                <a:solidFill>
                  <a:srgbClr val="000000"/>
                </a:solidFill>
                <a:latin typeface="Century Gothic" panose="020B0502020202020204" pitchFamily="34" charset="0"/>
              </a:rPr>
              <a:t>To write the BCP, we will review all skills, resources, and personalities across the company. This review will present us with a chance to improve everyday processes and activities. Make sure that the plan has an ongoing champion, so it doesn’t risk being filed and forgotten. And remember, when it comes to your BCP efforts, there’s always a risk of failure. </a:t>
            </a:r>
          </a:p>
          <a:p>
            <a:pPr marL="285750" indent="-285750" fontAlgn="ctr">
              <a:lnSpc>
                <a:spcPct val="150000"/>
              </a:lnSpc>
              <a:spcBef>
                <a:spcPts val="1400"/>
              </a:spcBef>
              <a:buClr>
                <a:schemeClr val="bg1"/>
              </a:buClr>
              <a:buSzPct val="150000"/>
              <a:buFont typeface="Arial" panose="020B0604020202020204" pitchFamily="34" charset="0"/>
              <a:buChar char="•"/>
            </a:pPr>
            <a:r>
              <a:rPr lang="en-US" sz="1600" b="1" dirty="0">
                <a:solidFill>
                  <a:srgbClr val="000000"/>
                </a:solidFill>
                <a:latin typeface="Century Gothic" panose="020B0502020202020204" pitchFamily="34" charset="0"/>
              </a:rPr>
              <a:t>Describe the strategic significance of the project. </a:t>
            </a:r>
            <a:r>
              <a:rPr lang="en-US" sz="1600" dirty="0">
                <a:solidFill>
                  <a:srgbClr val="000000"/>
                </a:solidFill>
                <a:latin typeface="Century Gothic" panose="020B0502020202020204" pitchFamily="34" charset="0"/>
              </a:rPr>
              <a:t>Business continuity planning will make our company more resilient, allowing us to do the following: endure crises and disasters; protect the lives and livelihoods of our staff; and continue to provide goods and services to our valued stakeholders. </a:t>
            </a:r>
          </a:p>
        </p:txBody>
      </p:sp>
    </p:spTree>
    <p:extLst>
      <p:ext uri="{BB962C8B-B14F-4D97-AF65-F5344CB8AC3E}">
        <p14:creationId xmlns:p14="http://schemas.microsoft.com/office/powerpoint/2010/main" val="43930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6877B3-BC94-2F41-AAC6-951A725E163C}"/>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88C1C2BC-C6E0-AA42-A833-9623F7E0BF73}"/>
                </a:ext>
              </a:extLst>
            </p:cNvPr>
            <p:cNvSpPr/>
            <p:nvPr/>
          </p:nvSpPr>
          <p:spPr>
            <a:xfrm>
              <a:off x="8267700" y="1219200"/>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75CD448-6D3D-8045-AEAE-E01E8B8F0167}"/>
                </a:ext>
              </a:extLst>
            </p:cNvPr>
            <p:cNvSpPr/>
            <p:nvPr/>
          </p:nvSpPr>
          <p:spPr>
            <a:xfrm rot="10800000">
              <a:off x="8267698" y="2340726"/>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FD0DCB5-9378-EB48-B91D-2573BA7DC702}"/>
                </a:ext>
              </a:extLst>
            </p:cNvPr>
            <p:cNvSpPr/>
            <p:nvPr/>
          </p:nvSpPr>
          <p:spPr>
            <a:xfrm>
              <a:off x="9117614" y="2441587"/>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2AED910C-398D-EE47-87CB-698A50DE897D}"/>
                </a:ext>
              </a:extLst>
            </p:cNvPr>
            <p:cNvSpPr/>
            <p:nvPr/>
          </p:nvSpPr>
          <p:spPr>
            <a:xfrm rot="10800000">
              <a:off x="9117612" y="3563113"/>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EF69212C-62AA-2046-AA90-C98C084816F7}"/>
                </a:ext>
              </a:extLst>
            </p:cNvPr>
            <p:cNvSpPr/>
            <p:nvPr/>
          </p:nvSpPr>
          <p:spPr>
            <a:xfrm rot="10800000">
              <a:off x="9118598" y="-14627"/>
              <a:ext cx="3073402" cy="230083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B594805C-0688-D54D-B795-65BCF47F0CFC}"/>
                </a:ext>
              </a:extLst>
            </p:cNvPr>
            <p:cNvSpPr/>
            <p:nvPr/>
          </p:nvSpPr>
          <p:spPr>
            <a:xfrm>
              <a:off x="11194577" y="5032308"/>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A1C1DD32-7249-F04B-B4B0-B511B9F1CC03}"/>
                </a:ext>
              </a:extLst>
            </p:cNvPr>
            <p:cNvSpPr/>
            <p:nvPr/>
          </p:nvSpPr>
          <p:spPr>
            <a:xfrm rot="10800000">
              <a:off x="10726003" y="4976702"/>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CC08CA4-94B2-824F-AD7C-E813FB9C4337}"/>
                </a:ext>
              </a:extLst>
            </p:cNvPr>
            <p:cNvSpPr/>
            <p:nvPr/>
          </p:nvSpPr>
          <p:spPr>
            <a:xfrm>
              <a:off x="10726004" y="4358384"/>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1EEF6F76-DE1D-B746-B914-434DA92CDE4F}"/>
                </a:ext>
              </a:extLst>
            </p:cNvPr>
            <p:cNvSpPr/>
            <p:nvPr/>
          </p:nvSpPr>
          <p:spPr>
            <a:xfrm>
              <a:off x="10732980" y="2926103"/>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F927B53D-75EB-CC40-B4BA-EBF02A08A4EE}"/>
                </a:ext>
              </a:extLst>
            </p:cNvPr>
            <p:cNvSpPr/>
            <p:nvPr/>
          </p:nvSpPr>
          <p:spPr>
            <a:xfrm rot="10800000">
              <a:off x="10732979" y="3544421"/>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466674D3-4C03-B140-AB1A-8FAF74EE10B0}"/>
                </a:ext>
              </a:extLst>
            </p:cNvPr>
            <p:cNvSpPr/>
            <p:nvPr/>
          </p:nvSpPr>
          <p:spPr>
            <a:xfrm>
              <a:off x="11201553" y="3600027"/>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C131279-A64A-3347-955E-9E5928F03999}"/>
                </a:ext>
              </a:extLst>
            </p:cNvPr>
            <p:cNvSpPr/>
            <p:nvPr/>
          </p:nvSpPr>
          <p:spPr>
            <a:xfrm rot="10800000">
              <a:off x="11201552" y="4218345"/>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E421666-6148-3144-9045-A599467DA0D7}"/>
                </a:ext>
              </a:extLst>
            </p:cNvPr>
            <p:cNvSpPr/>
            <p:nvPr/>
          </p:nvSpPr>
          <p:spPr>
            <a:xfrm>
              <a:off x="9465415" y="535103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107ED96F-8761-9847-87FF-FBC851D4F15E}"/>
                </a:ext>
              </a:extLst>
            </p:cNvPr>
            <p:cNvSpPr/>
            <p:nvPr/>
          </p:nvSpPr>
          <p:spPr>
            <a:xfrm rot="10800000">
              <a:off x="8796054" y="4684640"/>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BD00C9D7-DF1F-F742-80E7-40B9B62B61AF}"/>
                </a:ext>
              </a:extLst>
            </p:cNvPr>
            <p:cNvSpPr/>
            <p:nvPr/>
          </p:nvSpPr>
          <p:spPr>
            <a:xfrm>
              <a:off x="8796055" y="422568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67EEC912-FE7B-994F-A469-0D8D580EC5EE}"/>
                </a:ext>
              </a:extLst>
            </p:cNvPr>
            <p:cNvSpPr/>
            <p:nvPr/>
          </p:nvSpPr>
          <p:spPr>
            <a:xfrm>
              <a:off x="11429639" y="676405"/>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2EBF72F-A4B6-2D41-8A4E-2172790AEF87}"/>
                </a:ext>
              </a:extLst>
            </p:cNvPr>
            <p:cNvSpPr/>
            <p:nvPr/>
          </p:nvSpPr>
          <p:spPr>
            <a:xfrm rot="10800000">
              <a:off x="11429637" y="1797931"/>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3CD0031-697B-4248-920F-BD210F7C4715}"/>
                </a:ext>
              </a:extLst>
            </p:cNvPr>
            <p:cNvSpPr/>
            <p:nvPr/>
          </p:nvSpPr>
          <p:spPr>
            <a:xfrm rot="10800000">
              <a:off x="10001145" y="4978503"/>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3C06B25C-3FB5-D141-B3C0-F873525A84CB}"/>
                </a:ext>
              </a:extLst>
            </p:cNvPr>
            <p:cNvSpPr/>
            <p:nvPr/>
          </p:nvSpPr>
          <p:spPr>
            <a:xfrm>
              <a:off x="8478550" y="3436582"/>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AB1DB588-1EB0-3744-9430-CAC80B0FB1F3}"/>
                </a:ext>
              </a:extLst>
            </p:cNvPr>
            <p:cNvSpPr/>
            <p:nvPr/>
          </p:nvSpPr>
          <p:spPr>
            <a:xfrm>
              <a:off x="10560298" y="3911608"/>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E47BD4E-EEA8-954C-98C7-3C48E90B3616}"/>
                </a:ext>
              </a:extLst>
            </p:cNvPr>
            <p:cNvSpPr/>
            <p:nvPr/>
          </p:nvSpPr>
          <p:spPr>
            <a:xfrm rot="10800000">
              <a:off x="10924816" y="6039467"/>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411767D-2E6D-704F-B3FC-B00476653EEC}"/>
                </a:ext>
              </a:extLst>
            </p:cNvPr>
            <p:cNvSpPr/>
            <p:nvPr/>
          </p:nvSpPr>
          <p:spPr>
            <a:xfrm rot="10800000">
              <a:off x="8157134" y="1651419"/>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44DD58DB-89C4-1643-B976-F8D1A20C2CB2}"/>
                </a:ext>
              </a:extLst>
            </p:cNvPr>
            <p:cNvSpPr/>
            <p:nvPr/>
          </p:nvSpPr>
          <p:spPr>
            <a:xfrm>
              <a:off x="11586492" y="2465841"/>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12417C6-6FC9-AA4E-B0A3-B5F9BABD212A}"/>
                </a:ext>
              </a:extLst>
            </p:cNvPr>
            <p:cNvSpPr/>
            <p:nvPr/>
          </p:nvSpPr>
          <p:spPr>
            <a:xfrm>
              <a:off x="8875258" y="425489"/>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9065C589-04CC-5C4D-9242-17D861A9EFA7}"/>
                </a:ext>
              </a:extLst>
            </p:cNvPr>
            <p:cNvSpPr/>
            <p:nvPr/>
          </p:nvSpPr>
          <p:spPr>
            <a:xfrm rot="10800000">
              <a:off x="11900905" y="4908188"/>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A9EF7AB-342F-044E-BFE2-5FC7693AB610}"/>
                </a:ext>
              </a:extLst>
            </p:cNvPr>
            <p:cNvSpPr/>
            <p:nvPr/>
          </p:nvSpPr>
          <p:spPr>
            <a:xfrm>
              <a:off x="9494499" y="1271969"/>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60E61EAE-FC4F-E74B-877C-CAAD15D0B69E}"/>
                </a:ext>
              </a:extLst>
            </p:cNvPr>
            <p:cNvSpPr/>
            <p:nvPr/>
          </p:nvSpPr>
          <p:spPr>
            <a:xfrm rot="10800000">
              <a:off x="7203068" y="-14628"/>
              <a:ext cx="1592986" cy="119255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D54A41E8-4530-4047-B8DF-D0B0E14B9B4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1D1E2FC5-B712-A243-BDE2-4E61E6B730C8}"/>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B4D9C05-8F37-144A-843A-CE7B43B8EA95}"/>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ASSUMPTIONS AND DEPENDENCIES</a:t>
            </a:r>
          </a:p>
        </p:txBody>
      </p:sp>
      <p:sp>
        <p:nvSpPr>
          <p:cNvPr id="7" name="TextBox 6">
            <a:extLst>
              <a:ext uri="{FF2B5EF4-FFF2-40B4-BE49-F238E27FC236}">
                <a16:creationId xmlns:a16="http://schemas.microsoft.com/office/drawing/2014/main" id="{DFAD3E88-F300-1840-969E-08C174A5D153}"/>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ASSUMPTIONS</a:t>
            </a:r>
          </a:p>
        </p:txBody>
      </p:sp>
      <p:sp>
        <p:nvSpPr>
          <p:cNvPr id="8" name="TextBox 7">
            <a:extLst>
              <a:ext uri="{FF2B5EF4-FFF2-40B4-BE49-F238E27FC236}">
                <a16:creationId xmlns:a16="http://schemas.microsoft.com/office/drawing/2014/main" id="{BAE994BF-77AA-534E-A938-B11627AE4A42}"/>
              </a:ext>
            </a:extLst>
          </p:cNvPr>
          <p:cNvSpPr txBox="1"/>
          <p:nvPr/>
        </p:nvSpPr>
        <p:spPr>
          <a:xfrm>
            <a:off x="274320" y="900423"/>
            <a:ext cx="8159561" cy="584775"/>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Describe the assumptions upon which you’re basing the business continuity project.</a:t>
            </a:r>
          </a:p>
        </p:txBody>
      </p:sp>
      <p:sp>
        <p:nvSpPr>
          <p:cNvPr id="11" name="TextBox 10">
            <a:extLst>
              <a:ext uri="{FF2B5EF4-FFF2-40B4-BE49-F238E27FC236}">
                <a16:creationId xmlns:a16="http://schemas.microsoft.com/office/drawing/2014/main" id="{DD88667B-93E8-FB48-9AAC-945122BB1ECD}"/>
              </a:ext>
            </a:extLst>
          </p:cNvPr>
          <p:cNvSpPr txBox="1"/>
          <p:nvPr/>
        </p:nvSpPr>
        <p:spPr>
          <a:xfrm>
            <a:off x="274320" y="3063212"/>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DEPENDENCIES</a:t>
            </a:r>
          </a:p>
        </p:txBody>
      </p:sp>
      <p:sp>
        <p:nvSpPr>
          <p:cNvPr id="12" name="TextBox 11">
            <a:extLst>
              <a:ext uri="{FF2B5EF4-FFF2-40B4-BE49-F238E27FC236}">
                <a16:creationId xmlns:a16="http://schemas.microsoft.com/office/drawing/2014/main" id="{00380EAB-AE0E-6949-9EBF-A839A191EE05}"/>
              </a:ext>
            </a:extLst>
          </p:cNvPr>
          <p:cNvSpPr txBox="1"/>
          <p:nvPr/>
        </p:nvSpPr>
        <p:spPr>
          <a:xfrm>
            <a:off x="274320" y="3872195"/>
            <a:ext cx="8159561" cy="338554"/>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Detail any dependencies. </a:t>
            </a:r>
          </a:p>
        </p:txBody>
      </p:sp>
    </p:spTree>
    <p:extLst>
      <p:ext uri="{BB962C8B-B14F-4D97-AF65-F5344CB8AC3E}">
        <p14:creationId xmlns:p14="http://schemas.microsoft.com/office/powerpoint/2010/main" val="2882744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8172B2E-D27C-CD41-A812-A5EBE68F2E09}"/>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8584D784-5554-8044-BED4-7EA55432E07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55609E4-5AB4-0643-9DA2-8D7942714E23}"/>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OPTIONS</a:t>
            </a:r>
          </a:p>
        </p:txBody>
      </p:sp>
      <p:sp>
        <p:nvSpPr>
          <p:cNvPr id="7" name="TextBox 6">
            <a:extLst>
              <a:ext uri="{FF2B5EF4-FFF2-40B4-BE49-F238E27FC236}">
                <a16:creationId xmlns:a16="http://schemas.microsoft.com/office/drawing/2014/main" id="{4954268B-1ADC-2246-A6FB-F0A6D3EBE733}"/>
              </a:ext>
            </a:extLst>
          </p:cNvPr>
          <p:cNvSpPr txBox="1"/>
          <p:nvPr/>
        </p:nvSpPr>
        <p:spPr>
          <a:xfrm>
            <a:off x="274321" y="215238"/>
            <a:ext cx="3688080" cy="954107"/>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ALTERNATIVE SOLUTION</a:t>
            </a:r>
          </a:p>
        </p:txBody>
      </p:sp>
      <p:sp>
        <p:nvSpPr>
          <p:cNvPr id="8" name="TextBox 7">
            <a:extLst>
              <a:ext uri="{FF2B5EF4-FFF2-40B4-BE49-F238E27FC236}">
                <a16:creationId xmlns:a16="http://schemas.microsoft.com/office/drawing/2014/main" id="{C312C24C-0022-7D47-9456-A4A8A53ED828}"/>
              </a:ext>
            </a:extLst>
          </p:cNvPr>
          <p:cNvSpPr txBox="1"/>
          <p:nvPr/>
        </p:nvSpPr>
        <p:spPr>
          <a:xfrm>
            <a:off x="274320" y="1237645"/>
            <a:ext cx="3474720" cy="3539430"/>
          </a:xfrm>
          <a:prstGeom prst="rect">
            <a:avLst/>
          </a:prstGeom>
          <a:noFill/>
        </p:spPr>
        <p:txBody>
          <a:bodyPr wrap="square" rtlCol="0">
            <a:spAutoFit/>
          </a:bodyPr>
          <a:lstStyle/>
          <a:p>
            <a:pPr fontAlgn="ctr">
              <a:spcBef>
                <a:spcPts val="1400"/>
              </a:spcBef>
              <a:buClr>
                <a:srgbClr val="F0A622"/>
              </a:buClr>
              <a:buSzPct val="150000"/>
            </a:pPr>
            <a:r>
              <a:rPr lang="en-US" sz="14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1" name="TextBox 10">
            <a:extLst>
              <a:ext uri="{FF2B5EF4-FFF2-40B4-BE49-F238E27FC236}">
                <a16:creationId xmlns:a16="http://schemas.microsoft.com/office/drawing/2014/main" id="{7852E541-00F6-964F-BB50-08865BFA140E}"/>
              </a:ext>
            </a:extLst>
          </p:cNvPr>
          <p:cNvSpPr txBox="1"/>
          <p:nvPr/>
        </p:nvSpPr>
        <p:spPr>
          <a:xfrm>
            <a:off x="4043680" y="1227614"/>
            <a:ext cx="3474720" cy="3934410"/>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4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400" dirty="0">
                <a:solidFill>
                  <a:srgbClr val="000000"/>
                </a:solidFill>
                <a:latin typeface="Century Gothic" panose="020B0502020202020204" pitchFamily="34" charset="0"/>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3" name="TextBox 12">
            <a:extLst>
              <a:ext uri="{FF2B5EF4-FFF2-40B4-BE49-F238E27FC236}">
                <a16:creationId xmlns:a16="http://schemas.microsoft.com/office/drawing/2014/main" id="{88B7E55A-8BAA-0845-87E6-516EF8F05EAE}"/>
              </a:ext>
            </a:extLst>
          </p:cNvPr>
          <p:cNvSpPr txBox="1"/>
          <p:nvPr/>
        </p:nvSpPr>
        <p:spPr>
          <a:xfrm>
            <a:off x="4043680" y="701338"/>
            <a:ext cx="3688080"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ADVANTAGES</a:t>
            </a:r>
          </a:p>
        </p:txBody>
      </p:sp>
      <p:sp>
        <p:nvSpPr>
          <p:cNvPr id="14" name="TextBox 13">
            <a:extLst>
              <a:ext uri="{FF2B5EF4-FFF2-40B4-BE49-F238E27FC236}">
                <a16:creationId xmlns:a16="http://schemas.microsoft.com/office/drawing/2014/main" id="{47DA39A3-491F-2349-A298-695BD635084F}"/>
              </a:ext>
            </a:extLst>
          </p:cNvPr>
          <p:cNvSpPr txBox="1"/>
          <p:nvPr/>
        </p:nvSpPr>
        <p:spPr>
          <a:xfrm>
            <a:off x="8026401" y="1196836"/>
            <a:ext cx="3474720" cy="4293483"/>
          </a:xfrm>
          <a:prstGeom prst="rect">
            <a:avLst/>
          </a:prstGeom>
          <a:noFill/>
        </p:spPr>
        <p:txBody>
          <a:bodyPr wrap="square" rtlCol="0">
            <a:spAutoFit/>
          </a:bodyPr>
          <a:lstStyle/>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Ut wisi enim ad minim veniam, quis nostrud exerci tation ullamcorper suscipit lobortis nisl ut aliquip ex ea commodo consequat.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Duis autem vel eum iriure dolor in hendrerit in vulputate velit esse molestie consequat, vel illum dolore eu feugiat nulla facilisis. </a:t>
            </a:r>
          </a:p>
          <a:p>
            <a:pPr marL="285750" indent="-285750" fontAlgn="ctr">
              <a:spcBef>
                <a:spcPts val="1400"/>
              </a:spcBef>
              <a:buClr>
                <a:schemeClr val="tx1">
                  <a:lumMod val="50000"/>
                  <a:lumOff val="50000"/>
                </a:schemeClr>
              </a:buClr>
              <a:buSzPct val="150000"/>
              <a:buFont typeface="Arial" panose="020B0604020202020204" pitchFamily="34" charset="0"/>
              <a:buChar char="•"/>
            </a:pPr>
            <a:r>
              <a:rPr lang="en-US" sz="1400" dirty="0">
                <a:solidFill>
                  <a:srgbClr val="000000"/>
                </a:solidFill>
                <a:latin typeface="Century Gothic" panose="020B0502020202020204" pitchFamily="34" charset="0"/>
              </a:rPr>
              <a:t>At vero eros et accumsan et iusto odio dignissim qui blandit praesent luptatum zzril delenit augue duis dolore te feugait nulla facilisi.</a:t>
            </a:r>
          </a:p>
        </p:txBody>
      </p:sp>
      <p:sp>
        <p:nvSpPr>
          <p:cNvPr id="15" name="TextBox 14">
            <a:extLst>
              <a:ext uri="{FF2B5EF4-FFF2-40B4-BE49-F238E27FC236}">
                <a16:creationId xmlns:a16="http://schemas.microsoft.com/office/drawing/2014/main" id="{8B98505C-7F23-2F46-9273-3BA69B8D6610}"/>
              </a:ext>
            </a:extLst>
          </p:cNvPr>
          <p:cNvSpPr txBox="1"/>
          <p:nvPr/>
        </p:nvSpPr>
        <p:spPr>
          <a:xfrm>
            <a:off x="8026401" y="670560"/>
            <a:ext cx="3688080"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DISADVANTAGES</a:t>
            </a:r>
          </a:p>
        </p:txBody>
      </p:sp>
      <p:cxnSp>
        <p:nvCxnSpPr>
          <p:cNvPr id="4" name="Straight Connector 3">
            <a:extLst>
              <a:ext uri="{FF2B5EF4-FFF2-40B4-BE49-F238E27FC236}">
                <a16:creationId xmlns:a16="http://schemas.microsoft.com/office/drawing/2014/main" id="{FEB2411F-21AE-E645-95D7-D75D5CE18395}"/>
              </a:ext>
            </a:extLst>
          </p:cNvPr>
          <p:cNvCxnSpPr>
            <a:cxnSpLocks/>
          </p:cNvCxnSpPr>
          <p:nvPr/>
        </p:nvCxnSpPr>
        <p:spPr>
          <a:xfrm>
            <a:off x="3962400" y="701338"/>
            <a:ext cx="0" cy="5486400"/>
          </a:xfrm>
          <a:prstGeom prst="line">
            <a:avLst/>
          </a:prstGeom>
          <a:ln w="44450" cap="rnd">
            <a:gradFill>
              <a:gsLst>
                <a:gs pos="0">
                  <a:srgbClr val="F0A622"/>
                </a:gs>
                <a:gs pos="100000">
                  <a:schemeClr val="accent4">
                    <a:lumMod val="60000"/>
                    <a:lumOff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D2471-6672-C744-BCA9-A604E739A516}"/>
              </a:ext>
            </a:extLst>
          </p:cNvPr>
          <p:cNvCxnSpPr>
            <a:cxnSpLocks/>
          </p:cNvCxnSpPr>
          <p:nvPr/>
        </p:nvCxnSpPr>
        <p:spPr>
          <a:xfrm>
            <a:off x="7945120" y="701338"/>
            <a:ext cx="0" cy="5486400"/>
          </a:xfrm>
          <a:prstGeom prst="line">
            <a:avLst/>
          </a:prstGeom>
          <a:ln w="44450" cap="rnd">
            <a:gradFill>
              <a:gsLst>
                <a:gs pos="0">
                  <a:schemeClr val="bg1">
                    <a:lumMod val="65000"/>
                  </a:schemeClr>
                </a:gs>
                <a:gs pos="100000">
                  <a:schemeClr val="tx1">
                    <a:lumMod val="50000"/>
                    <a:lumOff val="5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28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986652B-9BC6-7444-BF5A-F8D0EB5A5069}"/>
              </a:ext>
            </a:extLst>
          </p:cNvPr>
          <p:cNvGrpSpPr/>
          <p:nvPr/>
        </p:nvGrpSpPr>
        <p:grpSpPr>
          <a:xfrm>
            <a:off x="7203068" y="-14628"/>
            <a:ext cx="5724680"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8918779A-EFB0-474F-8EF3-B35CE4B8FA0E}"/>
                </a:ext>
              </a:extLst>
            </p:cNvPr>
            <p:cNvSpPr/>
            <p:nvPr/>
          </p:nvSpPr>
          <p:spPr>
            <a:xfrm>
              <a:off x="8267700" y="1219200"/>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509F84D0-BDDA-FB49-ABF8-82B483912888}"/>
                </a:ext>
              </a:extLst>
            </p:cNvPr>
            <p:cNvSpPr/>
            <p:nvPr/>
          </p:nvSpPr>
          <p:spPr>
            <a:xfrm rot="10800000">
              <a:off x="8267698" y="2340726"/>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03DBD91C-77DD-3543-B2EF-35E701936917}"/>
                </a:ext>
              </a:extLst>
            </p:cNvPr>
            <p:cNvSpPr/>
            <p:nvPr/>
          </p:nvSpPr>
          <p:spPr>
            <a:xfrm>
              <a:off x="9117614" y="2441587"/>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FB9FAF2D-12E4-924F-AC13-4DCDE7037B2F}"/>
                </a:ext>
              </a:extLst>
            </p:cNvPr>
            <p:cNvSpPr/>
            <p:nvPr/>
          </p:nvSpPr>
          <p:spPr>
            <a:xfrm rot="10800000">
              <a:off x="9117612" y="3563113"/>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6E4EA73-3CB9-DE47-B069-42D19FF37784}"/>
                </a:ext>
              </a:extLst>
            </p:cNvPr>
            <p:cNvSpPr/>
            <p:nvPr/>
          </p:nvSpPr>
          <p:spPr>
            <a:xfrm rot="10800000">
              <a:off x="9118598" y="-14627"/>
              <a:ext cx="3073402" cy="2300834"/>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076CA68-0024-6E42-A896-D4D19D08E542}"/>
                </a:ext>
              </a:extLst>
            </p:cNvPr>
            <p:cNvSpPr/>
            <p:nvPr/>
          </p:nvSpPr>
          <p:spPr>
            <a:xfrm>
              <a:off x="11194577" y="5032308"/>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00E30B1-123B-E849-974B-53026B5A6339}"/>
                </a:ext>
              </a:extLst>
            </p:cNvPr>
            <p:cNvSpPr/>
            <p:nvPr/>
          </p:nvSpPr>
          <p:spPr>
            <a:xfrm rot="10800000">
              <a:off x="10726003" y="4976702"/>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6883248-56D8-3F47-BFCF-66EB86E9CE74}"/>
                </a:ext>
              </a:extLst>
            </p:cNvPr>
            <p:cNvSpPr/>
            <p:nvPr/>
          </p:nvSpPr>
          <p:spPr>
            <a:xfrm>
              <a:off x="10726004" y="4358384"/>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DF379FAA-B29B-1748-981D-189C10C64251}"/>
                </a:ext>
              </a:extLst>
            </p:cNvPr>
            <p:cNvSpPr/>
            <p:nvPr/>
          </p:nvSpPr>
          <p:spPr>
            <a:xfrm>
              <a:off x="10732980" y="2926103"/>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C6D4EB34-9909-C547-8C99-9221F56A9D78}"/>
                </a:ext>
              </a:extLst>
            </p:cNvPr>
            <p:cNvSpPr/>
            <p:nvPr/>
          </p:nvSpPr>
          <p:spPr>
            <a:xfrm rot="10800000">
              <a:off x="10732979" y="3544421"/>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F610A59D-E646-B441-B0DF-BC13D6EFA5DA}"/>
                </a:ext>
              </a:extLst>
            </p:cNvPr>
            <p:cNvSpPr/>
            <p:nvPr/>
          </p:nvSpPr>
          <p:spPr>
            <a:xfrm>
              <a:off x="11201553" y="3600027"/>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697DB36A-3BDF-AA45-9C90-6A836C8A0526}"/>
                </a:ext>
              </a:extLst>
            </p:cNvPr>
            <p:cNvSpPr/>
            <p:nvPr/>
          </p:nvSpPr>
          <p:spPr>
            <a:xfrm rot="10800000">
              <a:off x="11201552" y="4218345"/>
              <a:ext cx="825935" cy="618318"/>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69B65C17-07BC-A84A-9FAF-16CF4F535107}"/>
                </a:ext>
              </a:extLst>
            </p:cNvPr>
            <p:cNvSpPr/>
            <p:nvPr/>
          </p:nvSpPr>
          <p:spPr>
            <a:xfrm>
              <a:off x="9465415" y="5351037"/>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1E80829-17DD-8143-962A-8BC3866EC898}"/>
                </a:ext>
              </a:extLst>
            </p:cNvPr>
            <p:cNvSpPr/>
            <p:nvPr/>
          </p:nvSpPr>
          <p:spPr>
            <a:xfrm rot="10800000">
              <a:off x="8796054" y="4684640"/>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B1385AF-1E75-A14A-A1C8-94B16F68C84C}"/>
                </a:ext>
              </a:extLst>
            </p:cNvPr>
            <p:cNvSpPr/>
            <p:nvPr/>
          </p:nvSpPr>
          <p:spPr>
            <a:xfrm>
              <a:off x="8796055" y="4225687"/>
              <a:ext cx="613059" cy="458953"/>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B688720-7394-C04A-9525-FC8D8983462D}"/>
                </a:ext>
              </a:extLst>
            </p:cNvPr>
            <p:cNvSpPr/>
            <p:nvPr/>
          </p:nvSpPr>
          <p:spPr>
            <a:xfrm>
              <a:off x="11429639" y="676405"/>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C3DF6572-915C-8F4C-AE31-8F073BF4FCA6}"/>
                </a:ext>
              </a:extLst>
            </p:cNvPr>
            <p:cNvSpPr/>
            <p:nvPr/>
          </p:nvSpPr>
          <p:spPr>
            <a:xfrm rot="10800000">
              <a:off x="11429637" y="1797931"/>
              <a:ext cx="1498109" cy="1121526"/>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CE85D06-6B13-6046-86CD-571A0A453675}"/>
                </a:ext>
              </a:extLst>
            </p:cNvPr>
            <p:cNvSpPr/>
            <p:nvPr/>
          </p:nvSpPr>
          <p:spPr>
            <a:xfrm rot="10800000">
              <a:off x="10001145" y="4978503"/>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C6252674-EDFE-264C-8242-4FFFD44D8006}"/>
                </a:ext>
              </a:extLst>
            </p:cNvPr>
            <p:cNvSpPr/>
            <p:nvPr/>
          </p:nvSpPr>
          <p:spPr>
            <a:xfrm>
              <a:off x="8478550" y="3436582"/>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73DC5638-9B9E-E44E-B012-B1655B8A9183}"/>
                </a:ext>
              </a:extLst>
            </p:cNvPr>
            <p:cNvSpPr/>
            <p:nvPr/>
          </p:nvSpPr>
          <p:spPr>
            <a:xfrm>
              <a:off x="10560298" y="3911608"/>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9DF77F6D-15B2-F44E-8493-2C4FB3AD4AEF}"/>
                </a:ext>
              </a:extLst>
            </p:cNvPr>
            <p:cNvSpPr/>
            <p:nvPr/>
          </p:nvSpPr>
          <p:spPr>
            <a:xfrm rot="10800000">
              <a:off x="10924816" y="6039467"/>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CC9712F2-DBB0-EB49-A265-FB8FE26944BA}"/>
                </a:ext>
              </a:extLst>
            </p:cNvPr>
            <p:cNvSpPr/>
            <p:nvPr/>
          </p:nvSpPr>
          <p:spPr>
            <a:xfrm rot="10800000">
              <a:off x="8157134" y="1651419"/>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F7ACE385-955A-B841-B438-253CC0E34CA9}"/>
                </a:ext>
              </a:extLst>
            </p:cNvPr>
            <p:cNvSpPr/>
            <p:nvPr/>
          </p:nvSpPr>
          <p:spPr>
            <a:xfrm>
              <a:off x="11586492" y="2465841"/>
              <a:ext cx="221130" cy="165545"/>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55C872AD-C2BA-6D4A-8613-FF8043854EE2}"/>
                </a:ext>
              </a:extLst>
            </p:cNvPr>
            <p:cNvSpPr/>
            <p:nvPr/>
          </p:nvSpPr>
          <p:spPr>
            <a:xfrm>
              <a:off x="8875258" y="425489"/>
              <a:ext cx="164136" cy="122877"/>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8D4C9B7E-F300-CB4F-B775-24008C940E4E}"/>
                </a:ext>
              </a:extLst>
            </p:cNvPr>
            <p:cNvSpPr/>
            <p:nvPr/>
          </p:nvSpPr>
          <p:spPr>
            <a:xfrm rot="10800000">
              <a:off x="11900905" y="4908188"/>
              <a:ext cx="164136" cy="122877"/>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CF9866D-3912-2449-B47F-3BD9ACC74752}"/>
                </a:ext>
              </a:extLst>
            </p:cNvPr>
            <p:cNvSpPr/>
            <p:nvPr/>
          </p:nvSpPr>
          <p:spPr>
            <a:xfrm>
              <a:off x="9494499" y="1271969"/>
              <a:ext cx="401094" cy="300270"/>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F8BDEF90-F9B1-E243-A250-DD6F1B13DA60}"/>
                </a:ext>
              </a:extLst>
            </p:cNvPr>
            <p:cNvSpPr/>
            <p:nvPr/>
          </p:nvSpPr>
          <p:spPr>
            <a:xfrm rot="10800000">
              <a:off x="7203068" y="-14628"/>
              <a:ext cx="1592986" cy="1192554"/>
            </a:xfrm>
            <a:prstGeom prst="triangle">
              <a:avLst/>
            </a:prstGeom>
            <a:grpFill/>
            <a:ln>
              <a:solidFill>
                <a:srgbClr val="00BD3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7">
            <a:extLst>
              <a:ext uri="{FF2B5EF4-FFF2-40B4-BE49-F238E27FC236}">
                <a16:creationId xmlns:a16="http://schemas.microsoft.com/office/drawing/2014/main" id="{92BB696F-6DA0-0444-A5A0-6825744A17A8}"/>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D0FA9C7A-6421-334E-8F34-4134177C0E26}"/>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3867FB2-2478-0541-B90B-F9D40114C038}"/>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FINANCIALS</a:t>
            </a:r>
          </a:p>
        </p:txBody>
      </p:sp>
      <p:sp>
        <p:nvSpPr>
          <p:cNvPr id="9" name="TextBox 8">
            <a:extLst>
              <a:ext uri="{FF2B5EF4-FFF2-40B4-BE49-F238E27FC236}">
                <a16:creationId xmlns:a16="http://schemas.microsoft.com/office/drawing/2014/main" id="{37BF67AA-1A98-AF4B-8C57-AC95FBE4D907}"/>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FINANCIALS</a:t>
            </a:r>
          </a:p>
        </p:txBody>
      </p:sp>
      <p:sp>
        <p:nvSpPr>
          <p:cNvPr id="7" name="TextBox 6">
            <a:extLst>
              <a:ext uri="{FF2B5EF4-FFF2-40B4-BE49-F238E27FC236}">
                <a16:creationId xmlns:a16="http://schemas.microsoft.com/office/drawing/2014/main" id="{B0668946-8741-A847-969C-877B607C72E5}"/>
              </a:ext>
            </a:extLst>
          </p:cNvPr>
          <p:cNvSpPr txBox="1"/>
          <p:nvPr/>
        </p:nvSpPr>
        <p:spPr>
          <a:xfrm>
            <a:off x="274320" y="900422"/>
            <a:ext cx="5821679" cy="584775"/>
          </a:xfrm>
          <a:prstGeom prst="rect">
            <a:avLst/>
          </a:prstGeom>
          <a:noFill/>
        </p:spPr>
        <p:txBody>
          <a:bodyPr wrap="square" rtlCol="0">
            <a:spAutoFit/>
          </a:bodyPr>
          <a:lstStyle/>
          <a:p>
            <a:pPr fontAlgn="ctr"/>
            <a:r>
              <a:rPr lang="en-US" sz="1600" dirty="0">
                <a:solidFill>
                  <a:srgbClr val="000000"/>
                </a:solidFill>
                <a:latin typeface="Century Gothic" panose="020B0502020202020204" pitchFamily="34" charset="0"/>
              </a:rPr>
              <a:t>Enumerate development-related and other ongoing costs.</a:t>
            </a:r>
          </a:p>
        </p:txBody>
      </p:sp>
    </p:spTree>
    <p:extLst>
      <p:ext uri="{BB962C8B-B14F-4D97-AF65-F5344CB8AC3E}">
        <p14:creationId xmlns:p14="http://schemas.microsoft.com/office/powerpoint/2010/main" val="263770444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689526-3DA9-4C6F-823F-4E0652E6CD26}" vid="{7B31A38F-4D78-4343-A328-508879140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IC-Business-Continuity-Business-Case-Template_PowerPoint - SR edits</Template>
  <TotalTime>0</TotalTime>
  <Words>1264</Words>
  <Application>Microsoft Office PowerPoint</Application>
  <PresentationFormat>Широкоэкранный</PresentationFormat>
  <Paragraphs>103</Paragraphs>
  <Slides>13</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Century Gothic</vt:lpstr>
      <vt:lpstr>System Font Regular</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Alexandra Ragazhinskaya</cp:lastModifiedBy>
  <cp:revision>1</cp:revision>
  <cp:lastPrinted>2020-08-31T22:23:58Z</cp:lastPrinted>
  <dcterms:created xsi:type="dcterms:W3CDTF">2020-09-04T01:07:35Z</dcterms:created>
  <dcterms:modified xsi:type="dcterms:W3CDTF">2020-09-04T01:08:35Z</dcterms:modified>
</cp:coreProperties>
</file>