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8" r:id="rId2"/>
    <p:sldId id="309" r:id="rId3"/>
    <p:sldId id="316" r:id="rId4"/>
    <p:sldId id="327" r:id="rId5"/>
    <p:sldId id="337" r:id="rId6"/>
    <p:sldId id="338" r:id="rId7"/>
    <p:sldId id="328" r:id="rId8"/>
    <p:sldId id="339" r:id="rId9"/>
    <p:sldId id="340" r:id="rId10"/>
    <p:sldId id="341" r:id="rId11"/>
    <p:sldId id="320"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E3EAF6"/>
    <a:srgbClr val="5B7191"/>
    <a:srgbClr val="CDD5DD"/>
    <a:srgbClr val="74859B"/>
    <a:srgbClr val="C4D2E7"/>
    <a:srgbClr val="F0A622"/>
    <a:srgbClr val="5E913E"/>
    <a:srgbClr val="CE1D02"/>
    <a:srgbClr val="4DA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662"/>
    <p:restoredTop sz="86447"/>
  </p:normalViewPr>
  <p:slideViewPr>
    <p:cSldViewPr snapToGrid="0" snapToObjects="1">
      <p:cViewPr>
        <p:scale>
          <a:sx n="152" d="100"/>
          <a:sy n="152" d="100"/>
        </p:scale>
        <p:origin x="112" y="38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10/12/2020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641702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654322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276335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466075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699924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906026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4OSYWh"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BUSINESS CASE PRESENTATION</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1564789"/>
            <a:ext cx="11221474" cy="1015663"/>
          </a:xfrm>
          <a:prstGeom prst="rect">
            <a:avLst/>
          </a:prstGeom>
          <a:noFill/>
        </p:spPr>
        <p:txBody>
          <a:bodyPr wrap="square" rtlCol="0">
            <a:spAutoFit/>
          </a:bodyPr>
          <a:lstStyle/>
          <a:p>
            <a:r>
              <a:rPr lang="en-US" sz="6000" dirty="0">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3543420"/>
            <a:ext cx="7854449" cy="1015663"/>
          </a:xfrm>
          <a:prstGeom prst="rect">
            <a:avLst/>
          </a:prstGeom>
          <a:noFill/>
        </p:spPr>
        <p:txBody>
          <a:bodyPr wrap="square" rtlCol="0">
            <a:spAutoFit/>
          </a:bodyPr>
          <a:lstStyle/>
          <a:p>
            <a:r>
              <a:rPr lang="en-US" sz="2000" dirty="0">
                <a:latin typeface="Century Gothic" panose="020B0502020202020204" pitchFamily="34" charset="0"/>
              </a:rPr>
              <a:t>[ NAME ]</a:t>
            </a:r>
          </a:p>
          <a:p>
            <a:endParaRPr lang="en-US" sz="2000" dirty="0">
              <a:latin typeface="Century Gothic" panose="020B0502020202020204" pitchFamily="34" charset="0"/>
            </a:endParaRPr>
          </a:p>
          <a:p>
            <a:r>
              <a:rPr lang="en-US" sz="2000" dirty="0">
                <a:latin typeface="Century Gothic" panose="020B0502020202020204" pitchFamily="34" charset="0"/>
              </a:rPr>
              <a:t>[ DATE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766174"/>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913827"/>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
        <p:nvSpPr>
          <p:cNvPr id="12" name="TextBox 11">
            <a:extLst>
              <a:ext uri="{FF2B5EF4-FFF2-40B4-BE49-F238E27FC236}">
                <a16:creationId xmlns:a16="http://schemas.microsoft.com/office/drawing/2014/main" id="{6D75985B-2D6E-BB43-98FB-F676FE3A93C7}"/>
              </a:ext>
            </a:extLst>
          </p:cNvPr>
          <p:cNvSpPr txBox="1"/>
          <p:nvPr/>
        </p:nvSpPr>
        <p:spPr>
          <a:xfrm>
            <a:off x="568036" y="5157900"/>
            <a:ext cx="2932884" cy="477054"/>
          </a:xfrm>
          <a:prstGeom prst="rect">
            <a:avLst/>
          </a:prstGeom>
          <a:noFill/>
        </p:spPr>
        <p:txBody>
          <a:bodyPr wrap="square" rtlCol="0">
            <a:spAutoFit/>
          </a:bodyPr>
          <a:lstStyle/>
          <a:p>
            <a:r>
              <a:rPr lang="en-US" sz="1400" dirty="0">
                <a:latin typeface="Century Gothic" panose="020B0502020202020204" pitchFamily="34" charset="0"/>
              </a:rPr>
              <a:t>Document Control Information </a:t>
            </a:r>
            <a:r>
              <a:rPr lang="en-US" sz="1100" i="1" dirty="0">
                <a:latin typeface="Century Gothic" panose="020B0502020202020204" pitchFamily="34" charset="0"/>
              </a:rPr>
              <a:t>if applicable</a:t>
            </a:r>
            <a:endParaRPr lang="en-US" sz="1200" i="1" dirty="0">
              <a:latin typeface="Century Gothic" panose="020B0502020202020204" pitchFamily="34" charset="0"/>
            </a:endParaRP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3489471866"/>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Describe benefits of the project. Include specific benefits, such as increased revenues, time or resource savings, or intangible benefits, and how improvements will be measured.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BENEFITS</a:t>
            </a:r>
          </a:p>
        </p:txBody>
      </p:sp>
      <p:sp>
        <p:nvSpPr>
          <p:cNvPr id="5" name="TextBox 4">
            <a:extLst>
              <a:ext uri="{FF2B5EF4-FFF2-40B4-BE49-F238E27FC236}">
                <a16:creationId xmlns:a16="http://schemas.microsoft.com/office/drawing/2014/main" id="{A2ECC1BC-B692-BA43-8912-9C978560C9B6}"/>
              </a:ext>
            </a:extLst>
          </p:cNvPr>
          <p:cNvSpPr txBox="1"/>
          <p:nvPr/>
        </p:nvSpPr>
        <p:spPr>
          <a:xfrm>
            <a:off x="300743" y="11669"/>
            <a:ext cx="6606205" cy="707886"/>
          </a:xfrm>
          <a:prstGeom prst="rect">
            <a:avLst/>
          </a:prstGeom>
          <a:noFill/>
        </p:spPr>
        <p:txBody>
          <a:bodyPr wrap="square" rtlCol="0">
            <a:spAutoFit/>
          </a:bodyPr>
          <a:lstStyle/>
          <a:p>
            <a:r>
              <a:rPr lang="en-US" sz="4000" dirty="0">
                <a:solidFill>
                  <a:schemeClr val="bg1">
                    <a:lumMod val="50000"/>
                  </a:schemeClr>
                </a:solidFill>
                <a:latin typeface="Century Gothic" panose="020B0502020202020204" pitchFamily="34" charset="0"/>
              </a:rPr>
              <a:t>BENEFITS</a:t>
            </a:r>
          </a:p>
        </p:txBody>
      </p:sp>
    </p:spTree>
    <p:extLst>
      <p:ext uri="{BB962C8B-B14F-4D97-AF65-F5344CB8AC3E}">
        <p14:creationId xmlns:p14="http://schemas.microsoft.com/office/powerpoint/2010/main" val="2725899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933C0B09-0CEB-0544-A557-29CC350C9BFB}"/>
              </a:ext>
            </a:extLst>
          </p:cNvPr>
          <p:cNvGraphicFramePr>
            <a:graphicFrameLocks noGrp="1"/>
          </p:cNvGraphicFramePr>
          <p:nvPr>
            <p:extLst>
              <p:ext uri="{D42A27DB-BD31-4B8C-83A1-F6EECF244321}">
                <p14:modId xmlns:p14="http://schemas.microsoft.com/office/powerpoint/2010/main" val="739322558"/>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Describe benefits of the project. Include specific benefits, such as increased revenues, time or resource savings, or intangible benefits, and how improvements will be measured.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BUSINESS CASE PRESENTATION | COMMENTS</a:t>
            </a:r>
          </a:p>
        </p:txBody>
      </p:sp>
      <p:sp>
        <p:nvSpPr>
          <p:cNvPr id="10" name="TextBox 9">
            <a:extLst>
              <a:ext uri="{FF2B5EF4-FFF2-40B4-BE49-F238E27FC236}">
                <a16:creationId xmlns:a16="http://schemas.microsoft.com/office/drawing/2014/main" id="{F2860D12-6A71-8F44-A957-3AA8E8D3B48D}"/>
              </a:ext>
            </a:extLst>
          </p:cNvPr>
          <p:cNvSpPr txBox="1"/>
          <p:nvPr/>
        </p:nvSpPr>
        <p:spPr>
          <a:xfrm>
            <a:off x="300743" y="11669"/>
            <a:ext cx="6606205" cy="707886"/>
          </a:xfrm>
          <a:prstGeom prst="rect">
            <a:avLst/>
          </a:prstGeom>
          <a:noFill/>
        </p:spPr>
        <p:txBody>
          <a:bodyPr wrap="square" rtlCol="0">
            <a:spAutoFit/>
          </a:bodyPr>
          <a:lstStyle/>
          <a:p>
            <a:r>
              <a:rPr lang="en-US" sz="4000" dirty="0">
                <a:solidFill>
                  <a:schemeClr val="bg1">
                    <a:lumMod val="50000"/>
                  </a:schemeClr>
                </a:solidFill>
                <a:latin typeface="Century Gothic" panose="020B0502020202020204" pitchFamily="34" charset="0"/>
              </a:rPr>
              <a:t>COMMENTS</a:t>
            </a:r>
          </a:p>
        </p:txBody>
      </p:sp>
    </p:spTree>
    <p:extLst>
      <p:ext uri="{BB962C8B-B14F-4D97-AF65-F5344CB8AC3E}">
        <p14:creationId xmlns:p14="http://schemas.microsoft.com/office/powerpoint/2010/main" val="1036723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BUSINESS CASE PRESENTATION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539391"/>
            <a:ext cx="8363952" cy="4919745"/>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000" dirty="0">
                <a:latin typeface="Century Gothic" panose="020B0502020202020204" pitchFamily="34" charset="0"/>
              </a:rPr>
              <a:t>Executive Summary</a:t>
            </a:r>
          </a:p>
          <a:p>
            <a:pPr marL="342900" indent="-342900">
              <a:lnSpc>
                <a:spcPct val="200000"/>
              </a:lnSpc>
              <a:buFont typeface="Arial" panose="020B0604020202020204" pitchFamily="34" charset="0"/>
              <a:buChar char="•"/>
            </a:pPr>
            <a:r>
              <a:rPr lang="en-US" sz="2000" dirty="0">
                <a:latin typeface="Century Gothic" panose="020B0502020202020204" pitchFamily="34" charset="0"/>
              </a:rPr>
              <a:t>Project Description</a:t>
            </a:r>
          </a:p>
          <a:p>
            <a:pPr marL="342900" indent="-342900">
              <a:lnSpc>
                <a:spcPct val="200000"/>
              </a:lnSpc>
              <a:buFont typeface="Arial" panose="020B0604020202020204" pitchFamily="34" charset="0"/>
              <a:buChar char="•"/>
            </a:pPr>
            <a:r>
              <a:rPr lang="en-US" sz="2000" dirty="0">
                <a:latin typeface="Century Gothic" panose="020B0502020202020204" pitchFamily="34" charset="0"/>
              </a:rPr>
              <a:t>Solution</a:t>
            </a:r>
          </a:p>
          <a:p>
            <a:pPr marL="342900" indent="-342900">
              <a:lnSpc>
                <a:spcPct val="200000"/>
              </a:lnSpc>
              <a:buFont typeface="Arial" panose="020B0604020202020204" pitchFamily="34" charset="0"/>
              <a:buChar char="•"/>
            </a:pPr>
            <a:r>
              <a:rPr lang="en-US" sz="2000" dirty="0">
                <a:latin typeface="Century Gothic" panose="020B0502020202020204" pitchFamily="34" charset="0"/>
              </a:rPr>
              <a:t>Assumptions and Dependencies</a:t>
            </a:r>
          </a:p>
          <a:p>
            <a:pPr marL="342900" indent="-342900">
              <a:lnSpc>
                <a:spcPct val="200000"/>
              </a:lnSpc>
              <a:buFont typeface="Arial" panose="020B0604020202020204" pitchFamily="34" charset="0"/>
              <a:buChar char="•"/>
            </a:pPr>
            <a:r>
              <a:rPr lang="en-US" sz="2000" dirty="0">
                <a:latin typeface="Century Gothic" panose="020B0502020202020204" pitchFamily="34" charset="0"/>
              </a:rPr>
              <a:t>Options</a:t>
            </a:r>
          </a:p>
          <a:p>
            <a:pPr marL="342900" indent="-342900">
              <a:lnSpc>
                <a:spcPct val="200000"/>
              </a:lnSpc>
              <a:buFont typeface="Arial" panose="020B0604020202020204" pitchFamily="34" charset="0"/>
              <a:buChar char="•"/>
            </a:pPr>
            <a:r>
              <a:rPr lang="en-US" sz="2000" dirty="0">
                <a:latin typeface="Century Gothic" panose="020B0502020202020204" pitchFamily="34" charset="0"/>
              </a:rPr>
              <a:t>Financials</a:t>
            </a:r>
          </a:p>
          <a:p>
            <a:pPr marL="342900" indent="-342900">
              <a:lnSpc>
                <a:spcPct val="200000"/>
              </a:lnSpc>
              <a:buFont typeface="Arial" panose="020B0604020202020204" pitchFamily="34" charset="0"/>
              <a:buChar char="•"/>
            </a:pPr>
            <a:r>
              <a:rPr lang="en-US" sz="2000" dirty="0">
                <a:latin typeface="Century Gothic" panose="020B0502020202020204" pitchFamily="34" charset="0"/>
              </a:rPr>
              <a:t>Recommended Solution</a:t>
            </a:r>
          </a:p>
          <a:p>
            <a:pPr marL="342900" indent="-342900">
              <a:lnSpc>
                <a:spcPct val="200000"/>
              </a:lnSpc>
              <a:buFont typeface="Arial" panose="020B0604020202020204" pitchFamily="34" charset="0"/>
              <a:buChar char="•"/>
            </a:pPr>
            <a:r>
              <a:rPr lang="en-US" sz="2000" dirty="0">
                <a:latin typeface="Century Gothic" panose="020B0502020202020204" pitchFamily="34" charset="0"/>
              </a:rPr>
              <a:t>Benefits</a:t>
            </a: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3074097123"/>
              </p:ext>
            </p:extLst>
          </p:nvPr>
        </p:nvGraphicFramePr>
        <p:xfrm>
          <a:off x="987972" y="872360"/>
          <a:ext cx="10289628"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89628">
                  <a:extLst>
                    <a:ext uri="{9D8B030D-6E8A-4147-A177-3AD203B41FA5}">
                      <a16:colId xmlns:a16="http://schemas.microsoft.com/office/drawing/2014/main" val="4155828514"/>
                    </a:ext>
                  </a:extLst>
                </a:gridCol>
              </a:tblGrid>
              <a:tr h="4490948">
                <a:tc>
                  <a:txBody>
                    <a:bodyPr/>
                    <a:lstStyle/>
                    <a:p>
                      <a:pPr>
                        <a:lnSpc>
                          <a:spcPct val="150000"/>
                        </a:lnSpc>
                      </a:pPr>
                      <a:r>
                        <a:rPr lang="en-US" sz="1600" dirty="0">
                          <a:latin typeface="Century Gothic" panose="020B0502020202020204" pitchFamily="34" charset="0"/>
                        </a:rPr>
                        <a:t>Problem, Cost, Solution, Benefit</a:t>
                      </a:r>
                      <a:r>
                        <a:rPr lang="en-US" sz="16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EXECUTIVE SUMMARY</a:t>
            </a:r>
          </a:p>
        </p:txBody>
      </p:sp>
      <p:sp>
        <p:nvSpPr>
          <p:cNvPr id="5" name="TextBox 4">
            <a:extLst>
              <a:ext uri="{FF2B5EF4-FFF2-40B4-BE49-F238E27FC236}">
                <a16:creationId xmlns:a16="http://schemas.microsoft.com/office/drawing/2014/main" id="{91B94520-8BDD-864B-9296-2BC959049B11}"/>
              </a:ext>
            </a:extLst>
          </p:cNvPr>
          <p:cNvSpPr txBox="1"/>
          <p:nvPr/>
        </p:nvSpPr>
        <p:spPr>
          <a:xfrm>
            <a:off x="300743" y="11669"/>
            <a:ext cx="6606205" cy="707886"/>
          </a:xfrm>
          <a:prstGeom prst="rect">
            <a:avLst/>
          </a:prstGeom>
          <a:noFill/>
        </p:spPr>
        <p:txBody>
          <a:bodyPr wrap="square" rtlCol="0">
            <a:spAutoFit/>
          </a:bodyPr>
          <a:lstStyle/>
          <a:p>
            <a:r>
              <a:rPr lang="en-US" sz="4000" dirty="0">
                <a:solidFill>
                  <a:schemeClr val="bg1">
                    <a:lumMod val="50000"/>
                  </a:schemeClr>
                </a:solidFill>
                <a:latin typeface="Century Gothic" panose="020B0502020202020204" pitchFamily="34" charset="0"/>
              </a:rPr>
              <a:t>EXECUTIVE SUMMARY</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1941535232"/>
              </p:ext>
            </p:extLst>
          </p:nvPr>
        </p:nvGraphicFramePr>
        <p:xfrm>
          <a:off x="662152" y="401444"/>
          <a:ext cx="10909738" cy="545281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288645">
                  <a:extLst>
                    <a:ext uri="{9D8B030D-6E8A-4147-A177-3AD203B41FA5}">
                      <a16:colId xmlns:a16="http://schemas.microsoft.com/office/drawing/2014/main" val="4136967170"/>
                    </a:ext>
                  </a:extLst>
                </a:gridCol>
                <a:gridCol w="9621093">
                  <a:extLst>
                    <a:ext uri="{9D8B030D-6E8A-4147-A177-3AD203B41FA5}">
                      <a16:colId xmlns:a16="http://schemas.microsoft.com/office/drawing/2014/main" val="4155828514"/>
                    </a:ext>
                  </a:extLst>
                </a:gridCol>
              </a:tblGrid>
              <a:tr h="2726408">
                <a:tc>
                  <a:txBody>
                    <a:bodyPr/>
                    <a:lstStyle/>
                    <a:p>
                      <a:pPr algn="l" fontAlgn="ctr"/>
                      <a:r>
                        <a:rPr lang="en-US" sz="1200" b="1" i="0" u="none" strike="noStrike" dirty="0">
                          <a:solidFill>
                            <a:srgbClr val="000000"/>
                          </a:solidFill>
                          <a:effectLst/>
                          <a:latin typeface="Century Gothic" panose="020B0502020202020204" pitchFamily="34" charset="0"/>
                        </a:rPr>
                        <a:t>BUSINESS OBJECTIVE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200" b="0" i="0" u="none" strike="noStrike" dirty="0">
                          <a:solidFill>
                            <a:srgbClr val="000000"/>
                          </a:solidFill>
                          <a:effectLst/>
                          <a:latin typeface="Century Gothic" panose="020B0502020202020204" pitchFamily="34" charset="0"/>
                        </a:rPr>
                        <a:t> Business Objective: in one or two sentences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2726410">
                <a:tc>
                  <a:txBody>
                    <a:bodyPr/>
                    <a:lstStyle/>
                    <a:p>
                      <a:pPr algn="l" fontAlgn="ctr"/>
                      <a:r>
                        <a:rPr lang="en-US" sz="1200" b="1" i="0" u="none" strike="noStrike" dirty="0">
                          <a:solidFill>
                            <a:srgbClr val="000000"/>
                          </a:solidFill>
                          <a:effectLst/>
                          <a:latin typeface="Century Gothic" panose="020B0502020202020204" pitchFamily="34" charset="0"/>
                        </a:rPr>
                        <a:t>PROBLEM / OPPORTUNITY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r>
                        <a:rPr lang="en-US" sz="1200" b="0" i="0" u="none" strike="noStrike" dirty="0">
                          <a:solidFill>
                            <a:srgbClr val="000000"/>
                          </a:solidFill>
                          <a:effectLst/>
                          <a:latin typeface="Century Gothic" panose="020B0502020202020204" pitchFamily="34" charset="0"/>
                        </a:rPr>
                        <a:t>Problem or Opportunity 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DESCRIPTION</a:t>
            </a:r>
          </a:p>
        </p:txBody>
      </p:sp>
    </p:spTree>
    <p:extLst>
      <p:ext uri="{BB962C8B-B14F-4D97-AF65-F5344CB8AC3E}">
        <p14:creationId xmlns:p14="http://schemas.microsoft.com/office/powerpoint/2010/main" val="8135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54753232"/>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Key aspects of solution</a:t>
                      </a:r>
                    </a:p>
                    <a:p>
                      <a:pPr marL="285750" indent="-285750">
                        <a:lnSpc>
                          <a:spcPct val="150000"/>
                        </a:lnSpc>
                        <a:buFont typeface="Arial" panose="020B0604020202020204" pitchFamily="34" charset="0"/>
                        <a:buChar char="•"/>
                      </a:pPr>
                      <a:r>
                        <a:rPr lang="en-US" sz="1600" dirty="0">
                          <a:latin typeface="Century Gothic" panose="020B0502020202020204" pitchFamily="34" charset="0"/>
                        </a:rPr>
                        <a:t>How does the solution contribute to business problems or opportunities?</a:t>
                      </a:r>
                    </a:p>
                    <a:p>
                      <a:pPr marL="285750" indent="-285750">
                        <a:lnSpc>
                          <a:spcPct val="150000"/>
                        </a:lnSpc>
                        <a:buFont typeface="Arial" panose="020B0604020202020204" pitchFamily="34" charset="0"/>
                        <a:buChar char="•"/>
                      </a:pPr>
                      <a:r>
                        <a:rPr lang="en-US" sz="1600" dirty="0">
                          <a:latin typeface="Century Gothic" panose="020B0502020202020204" pitchFamily="34" charset="0"/>
                        </a:rPr>
                        <a:t>Describe strategic significance of project. </a:t>
                      </a:r>
                      <a:endParaRPr lang="en-US" sz="16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SOLUTION</a:t>
            </a:r>
          </a:p>
        </p:txBody>
      </p:sp>
      <p:sp>
        <p:nvSpPr>
          <p:cNvPr id="5" name="TextBox 4">
            <a:extLst>
              <a:ext uri="{FF2B5EF4-FFF2-40B4-BE49-F238E27FC236}">
                <a16:creationId xmlns:a16="http://schemas.microsoft.com/office/drawing/2014/main" id="{9574A450-A861-9D46-A053-11649DAD3658}"/>
              </a:ext>
            </a:extLst>
          </p:cNvPr>
          <p:cNvSpPr txBox="1"/>
          <p:nvPr/>
        </p:nvSpPr>
        <p:spPr>
          <a:xfrm>
            <a:off x="300743" y="11669"/>
            <a:ext cx="6606205" cy="707886"/>
          </a:xfrm>
          <a:prstGeom prst="rect">
            <a:avLst/>
          </a:prstGeom>
          <a:noFill/>
        </p:spPr>
        <p:txBody>
          <a:bodyPr wrap="square" rtlCol="0">
            <a:spAutoFit/>
          </a:bodyPr>
          <a:lstStyle/>
          <a:p>
            <a:r>
              <a:rPr lang="en-US" sz="4000" dirty="0">
                <a:solidFill>
                  <a:schemeClr val="bg1">
                    <a:lumMod val="50000"/>
                  </a:schemeClr>
                </a:solidFill>
                <a:latin typeface="Century Gothic" panose="020B0502020202020204" pitchFamily="34" charset="0"/>
              </a:rPr>
              <a:t>SOLUTION</a:t>
            </a:r>
          </a:p>
        </p:txBody>
      </p:sp>
    </p:spTree>
    <p:extLst>
      <p:ext uri="{BB962C8B-B14F-4D97-AF65-F5344CB8AC3E}">
        <p14:creationId xmlns:p14="http://schemas.microsoft.com/office/powerpoint/2010/main" val="439307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119169013"/>
              </p:ext>
            </p:extLst>
          </p:nvPr>
        </p:nvGraphicFramePr>
        <p:xfrm>
          <a:off x="662152" y="401444"/>
          <a:ext cx="10909738" cy="545281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288645">
                  <a:extLst>
                    <a:ext uri="{9D8B030D-6E8A-4147-A177-3AD203B41FA5}">
                      <a16:colId xmlns:a16="http://schemas.microsoft.com/office/drawing/2014/main" val="4136967170"/>
                    </a:ext>
                  </a:extLst>
                </a:gridCol>
                <a:gridCol w="9621093">
                  <a:extLst>
                    <a:ext uri="{9D8B030D-6E8A-4147-A177-3AD203B41FA5}">
                      <a16:colId xmlns:a16="http://schemas.microsoft.com/office/drawing/2014/main" val="4155828514"/>
                    </a:ext>
                  </a:extLst>
                </a:gridCol>
              </a:tblGrid>
              <a:tr h="2726408">
                <a:tc>
                  <a:txBody>
                    <a:bodyPr/>
                    <a:lstStyle/>
                    <a:p>
                      <a:pPr algn="l" fontAlgn="ctr"/>
                      <a:r>
                        <a:rPr lang="en-US" sz="1200" b="1" i="0" u="none" strike="noStrike" dirty="0">
                          <a:solidFill>
                            <a:srgbClr val="000000"/>
                          </a:solidFill>
                          <a:effectLst/>
                          <a:latin typeface="Century Gothic" panose="020B0502020202020204" pitchFamily="34" charset="0"/>
                        </a:rPr>
                        <a:t>ASSUMPTIONS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200" b="0" i="0" u="none" strike="noStrike" dirty="0">
                          <a:solidFill>
                            <a:srgbClr val="000000"/>
                          </a:solidFill>
                          <a:effectLst/>
                          <a:latin typeface="Century Gothic" panose="020B0502020202020204" pitchFamily="34" charset="0"/>
                        </a:rPr>
                        <a:t>Describe assumptions upon which the project is based.</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2726410">
                <a:tc>
                  <a:txBody>
                    <a:bodyPr/>
                    <a:lstStyle/>
                    <a:p>
                      <a:pPr algn="l" fontAlgn="ctr"/>
                      <a:r>
                        <a:rPr lang="en-US" sz="1200" b="1" i="0" u="none" strike="noStrike" dirty="0">
                          <a:solidFill>
                            <a:srgbClr val="000000"/>
                          </a:solidFill>
                          <a:effectLst/>
                          <a:latin typeface="Century Gothic" panose="020B0502020202020204" pitchFamily="34" charset="0"/>
                        </a:rPr>
                        <a:t>DEPENDENCIES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r>
                        <a:rPr lang="en-US" sz="1200" b="0" i="0" u="none" strike="noStrike" dirty="0">
                          <a:solidFill>
                            <a:srgbClr val="000000"/>
                          </a:solidFill>
                          <a:effectLst/>
                          <a:latin typeface="Century Gothic" panose="020B0502020202020204" pitchFamily="34" charset="0"/>
                        </a:rPr>
                        <a:t>Detail any dependencies.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ASSUMPTIONS AND DEPENDENCIES</a:t>
            </a:r>
          </a:p>
        </p:txBody>
      </p:sp>
    </p:spTree>
    <p:extLst>
      <p:ext uri="{BB962C8B-B14F-4D97-AF65-F5344CB8AC3E}">
        <p14:creationId xmlns:p14="http://schemas.microsoft.com/office/powerpoint/2010/main" val="2882744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412432923"/>
              </p:ext>
            </p:extLst>
          </p:nvPr>
        </p:nvGraphicFramePr>
        <p:xfrm>
          <a:off x="457200" y="401443"/>
          <a:ext cx="11285035" cy="5410779"/>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410607">
                  <a:extLst>
                    <a:ext uri="{9D8B030D-6E8A-4147-A177-3AD203B41FA5}">
                      <a16:colId xmlns:a16="http://schemas.microsoft.com/office/drawing/2014/main" val="4136967170"/>
                    </a:ext>
                  </a:extLst>
                </a:gridCol>
                <a:gridCol w="3937214">
                  <a:extLst>
                    <a:ext uri="{9D8B030D-6E8A-4147-A177-3AD203B41FA5}">
                      <a16:colId xmlns:a16="http://schemas.microsoft.com/office/drawing/2014/main" val="4155828514"/>
                    </a:ext>
                  </a:extLst>
                </a:gridCol>
                <a:gridCol w="3937214">
                  <a:extLst>
                    <a:ext uri="{9D8B030D-6E8A-4147-A177-3AD203B41FA5}">
                      <a16:colId xmlns:a16="http://schemas.microsoft.com/office/drawing/2014/main" val="3816280040"/>
                    </a:ext>
                  </a:extLst>
                </a:gridCol>
              </a:tblGrid>
              <a:tr h="413113">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ALTERNATIVE SOLUTION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200" b="1" i="0" u="none" strike="noStrike" dirty="0">
                          <a:solidFill>
                            <a:srgbClr val="000000"/>
                          </a:solidFill>
                          <a:effectLst/>
                          <a:latin typeface="Century Gothic" panose="020B0502020202020204" pitchFamily="34" charset="0"/>
                        </a:rPr>
                        <a:t> ADVANTAGES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tc>
                  <a:txBody>
                    <a:bodyPr/>
                    <a:lstStyle/>
                    <a:p>
                      <a:pPr algn="l" fontAlgn="ctr"/>
                      <a:r>
                        <a:rPr lang="en-US" sz="1200" b="1" i="0" u="none" strike="noStrike" dirty="0">
                          <a:solidFill>
                            <a:srgbClr val="000000"/>
                          </a:solidFill>
                          <a:effectLst/>
                          <a:latin typeface="Century Gothic" panose="020B0502020202020204" pitchFamily="34" charset="0"/>
                        </a:rPr>
                        <a:t>DISADVANTAGES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1665888">
                <a:tc>
                  <a:txBody>
                    <a:bodyPr/>
                    <a:lstStyle/>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1665889">
                <a:tc>
                  <a:txBody>
                    <a:bodyPr/>
                    <a:lstStyle/>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1665889">
                <a:tc>
                  <a:txBody>
                    <a:bodyPr/>
                    <a:lstStyle/>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OPTIONS</a:t>
            </a:r>
          </a:p>
        </p:txBody>
      </p:sp>
    </p:spTree>
    <p:extLst>
      <p:ext uri="{BB962C8B-B14F-4D97-AF65-F5344CB8AC3E}">
        <p14:creationId xmlns:p14="http://schemas.microsoft.com/office/powerpoint/2010/main" val="2623282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50174746"/>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Detail development and ongoing costs.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FINANCIALS</a:t>
            </a:r>
          </a:p>
        </p:txBody>
      </p:sp>
      <p:sp>
        <p:nvSpPr>
          <p:cNvPr id="5" name="TextBox 4">
            <a:extLst>
              <a:ext uri="{FF2B5EF4-FFF2-40B4-BE49-F238E27FC236}">
                <a16:creationId xmlns:a16="http://schemas.microsoft.com/office/drawing/2014/main" id="{83867FB2-2478-0541-B90B-F9D40114C038}"/>
              </a:ext>
            </a:extLst>
          </p:cNvPr>
          <p:cNvSpPr txBox="1"/>
          <p:nvPr/>
        </p:nvSpPr>
        <p:spPr>
          <a:xfrm>
            <a:off x="300743" y="11669"/>
            <a:ext cx="6606205" cy="707886"/>
          </a:xfrm>
          <a:prstGeom prst="rect">
            <a:avLst/>
          </a:prstGeom>
          <a:noFill/>
        </p:spPr>
        <p:txBody>
          <a:bodyPr wrap="square" rtlCol="0">
            <a:spAutoFit/>
          </a:bodyPr>
          <a:lstStyle/>
          <a:p>
            <a:r>
              <a:rPr lang="en-US" sz="4000" dirty="0">
                <a:solidFill>
                  <a:schemeClr val="bg1">
                    <a:lumMod val="50000"/>
                  </a:schemeClr>
                </a:solidFill>
                <a:latin typeface="Century Gothic" panose="020B0502020202020204" pitchFamily="34" charset="0"/>
              </a:rPr>
              <a:t>FINANCIALS</a:t>
            </a:r>
          </a:p>
        </p:txBody>
      </p:sp>
    </p:spTree>
    <p:extLst>
      <p:ext uri="{BB962C8B-B14F-4D97-AF65-F5344CB8AC3E}">
        <p14:creationId xmlns:p14="http://schemas.microsoft.com/office/powerpoint/2010/main" val="2637704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1220840880"/>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285750" indent="-285750">
                        <a:lnSpc>
                          <a:spcPct val="150000"/>
                        </a:lnSpc>
                        <a:buFont typeface="Arial" panose="020B0604020202020204" pitchFamily="34" charset="0"/>
                        <a:buChar char="•"/>
                      </a:pPr>
                      <a:r>
                        <a:rPr lang="en-US" sz="1600" dirty="0">
                          <a:latin typeface="Century Gothic" panose="020B0502020202020204" pitchFamily="34" charset="0"/>
                        </a:rPr>
                        <a:t>Summarize why this approach is recommended.</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RECOMMENDED SOLUTION</a:t>
            </a:r>
          </a:p>
        </p:txBody>
      </p:sp>
      <p:sp>
        <p:nvSpPr>
          <p:cNvPr id="5" name="TextBox 4">
            <a:extLst>
              <a:ext uri="{FF2B5EF4-FFF2-40B4-BE49-F238E27FC236}">
                <a16:creationId xmlns:a16="http://schemas.microsoft.com/office/drawing/2014/main" id="{7929B265-ABC7-F44B-ADE1-33EC47EC359B}"/>
              </a:ext>
            </a:extLst>
          </p:cNvPr>
          <p:cNvSpPr txBox="1"/>
          <p:nvPr/>
        </p:nvSpPr>
        <p:spPr>
          <a:xfrm>
            <a:off x="300743" y="11669"/>
            <a:ext cx="9253160" cy="707886"/>
          </a:xfrm>
          <a:prstGeom prst="rect">
            <a:avLst/>
          </a:prstGeom>
          <a:noFill/>
        </p:spPr>
        <p:txBody>
          <a:bodyPr wrap="square" rtlCol="0">
            <a:spAutoFit/>
          </a:bodyPr>
          <a:lstStyle/>
          <a:p>
            <a:r>
              <a:rPr lang="en-US" sz="4000" dirty="0">
                <a:solidFill>
                  <a:schemeClr val="bg1">
                    <a:lumMod val="50000"/>
                  </a:schemeClr>
                </a:solidFill>
                <a:latin typeface="Century Gothic" panose="020B0502020202020204" pitchFamily="34" charset="0"/>
              </a:rPr>
              <a:t>RECOMMENDED SOLUTION</a:t>
            </a:r>
          </a:p>
        </p:txBody>
      </p:sp>
    </p:spTree>
    <p:extLst>
      <p:ext uri="{BB962C8B-B14F-4D97-AF65-F5344CB8AC3E}">
        <p14:creationId xmlns:p14="http://schemas.microsoft.com/office/powerpoint/2010/main" val="3619733817"/>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usiness-Case-Presentation-Template_PowerPoint" id="{14A672F3-13F3-4646-8CEB-861C4AEEFBAA}" vid="{15C66F91-779A-D64C-B659-92E26754053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IC-Business-Case-Presentation-Template_PowerPoint</Template>
  <TotalTime>0</TotalTime>
  <Words>315</Words>
  <Application>Microsoft Office PowerPoint</Application>
  <PresentationFormat>Широкоэкранный</PresentationFormat>
  <Paragraphs>69</Paragraphs>
  <Slides>12</Slides>
  <Notes>12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Arial Unicode MS</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2020-10-12T20:42:30Z</dcterms:created>
  <dcterms:modified xsi:type="dcterms:W3CDTF">2020-10-12T20:43:08Z</dcterms:modified>
</cp:coreProperties>
</file>