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20"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EBF0"/>
    <a:srgbClr val="D3ED8D"/>
    <a:srgbClr val="D14C36"/>
    <a:srgbClr val="E4774A"/>
    <a:srgbClr val="E9AB77"/>
    <a:srgbClr val="ECD6B2"/>
    <a:srgbClr val="89D0C2"/>
    <a:srgbClr val="56BFD2"/>
    <a:srgbClr val="4494A2"/>
    <a:srgbClr val="2640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507" autoAdjust="0"/>
    <p:restoredTop sz="86447"/>
  </p:normalViewPr>
  <p:slideViewPr>
    <p:cSldViewPr snapToGrid="0" snapToObjects="1">
      <p:cViewPr>
        <p:scale>
          <a:sx n="160" d="100"/>
          <a:sy n="160" d="100"/>
        </p:scale>
        <p:origin x="76" y="152"/>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10/23/2020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10/23/2020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10/23/2020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3krEkuF"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rcRect/>
          <a:stretch/>
        </p:blipFill>
        <p:spPr>
          <a:xfrm>
            <a:off x="8718369" y="286257"/>
            <a:ext cx="3111500" cy="431800"/>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7309961" cy="430887"/>
          </a:xfrm>
          <a:prstGeom prst="rect">
            <a:avLst/>
          </a:prstGeom>
          <a:noFill/>
        </p:spPr>
        <p:txBody>
          <a:bodyPr wrap="square" rtlCol="0">
            <a:spAutoFit/>
          </a:bodyPr>
          <a:lstStyle/>
          <a:p>
            <a:r>
              <a:rPr lang="en-US" sz="2200" b="1" dirty="0">
                <a:solidFill>
                  <a:schemeClr val="tx1">
                    <a:lumMod val="75000"/>
                    <a:lumOff val="25000"/>
                  </a:schemeClr>
                </a:solidFill>
                <a:latin typeface="Century Gothic" panose="020B0502020202020204" pitchFamily="34" charset="0"/>
              </a:rPr>
              <a:t>BUSINESS PROFILE PRODUCT PORTFOLIO MATRIX</a:t>
            </a:r>
          </a:p>
        </p:txBody>
      </p:sp>
      <p:graphicFrame>
        <p:nvGraphicFramePr>
          <p:cNvPr id="5" name="Table 4">
            <a:extLst>
              <a:ext uri="{FF2B5EF4-FFF2-40B4-BE49-F238E27FC236}">
                <a16:creationId xmlns:a16="http://schemas.microsoft.com/office/drawing/2014/main" id="{015533C2-695F-7949-8074-16D5CB657743}"/>
              </a:ext>
            </a:extLst>
          </p:cNvPr>
          <p:cNvGraphicFramePr>
            <a:graphicFrameLocks noGrp="1"/>
          </p:cNvGraphicFramePr>
          <p:nvPr>
            <p:extLst>
              <p:ext uri="{D42A27DB-BD31-4B8C-83A1-F6EECF244321}">
                <p14:modId xmlns:p14="http://schemas.microsoft.com/office/powerpoint/2010/main" val="2073419481"/>
              </p:ext>
            </p:extLst>
          </p:nvPr>
        </p:nvGraphicFramePr>
        <p:xfrm>
          <a:off x="415409" y="805136"/>
          <a:ext cx="11412847" cy="5632895"/>
        </p:xfrm>
        <a:graphic>
          <a:graphicData uri="http://schemas.openxmlformats.org/drawingml/2006/table">
            <a:tbl>
              <a:tblPr>
                <a:tableStyleId>{5C22544A-7EE6-4342-B048-85BDC9FD1C3A}</a:tableStyleId>
              </a:tblPr>
              <a:tblGrid>
                <a:gridCol w="1840238">
                  <a:extLst>
                    <a:ext uri="{9D8B030D-6E8A-4147-A177-3AD203B41FA5}">
                      <a16:colId xmlns:a16="http://schemas.microsoft.com/office/drawing/2014/main" val="3734755281"/>
                    </a:ext>
                  </a:extLst>
                </a:gridCol>
                <a:gridCol w="1198605">
                  <a:extLst>
                    <a:ext uri="{9D8B030D-6E8A-4147-A177-3AD203B41FA5}">
                      <a16:colId xmlns:a16="http://schemas.microsoft.com/office/drawing/2014/main" val="364914193"/>
                    </a:ext>
                  </a:extLst>
                </a:gridCol>
                <a:gridCol w="2093501">
                  <a:extLst>
                    <a:ext uri="{9D8B030D-6E8A-4147-A177-3AD203B41FA5}">
                      <a16:colId xmlns:a16="http://schemas.microsoft.com/office/drawing/2014/main" val="2040887078"/>
                    </a:ext>
                  </a:extLst>
                </a:gridCol>
                <a:gridCol w="2093501">
                  <a:extLst>
                    <a:ext uri="{9D8B030D-6E8A-4147-A177-3AD203B41FA5}">
                      <a16:colId xmlns:a16="http://schemas.microsoft.com/office/drawing/2014/main" val="2668593686"/>
                    </a:ext>
                  </a:extLst>
                </a:gridCol>
                <a:gridCol w="2093501">
                  <a:extLst>
                    <a:ext uri="{9D8B030D-6E8A-4147-A177-3AD203B41FA5}">
                      <a16:colId xmlns:a16="http://schemas.microsoft.com/office/drawing/2014/main" val="1127984323"/>
                    </a:ext>
                  </a:extLst>
                </a:gridCol>
                <a:gridCol w="2093501">
                  <a:extLst>
                    <a:ext uri="{9D8B030D-6E8A-4147-A177-3AD203B41FA5}">
                      <a16:colId xmlns:a16="http://schemas.microsoft.com/office/drawing/2014/main" val="1350120764"/>
                    </a:ext>
                  </a:extLst>
                </a:gridCol>
              </a:tblGrid>
              <a:tr h="447196">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gridSpan="2">
                  <a:txBody>
                    <a:bodyPr/>
                    <a:lstStyle/>
                    <a:p>
                      <a:pPr algn="l" fontAlgn="ctr"/>
                      <a:r>
                        <a:rPr lang="en-US" sz="1800" u="none" strike="noStrike" dirty="0">
                          <a:effectLst/>
                          <a:latin typeface="Century Gothic" panose="020B0502020202020204" pitchFamily="34" charset="0"/>
                        </a:rPr>
                        <a:t>STAGE OF INDUSTRY MATURITY</a:t>
                      </a:r>
                      <a:endParaRPr lang="en-US" sz="1800" b="0" i="0" u="none" strike="noStrike" dirty="0">
                        <a:solidFill>
                          <a:srgbClr val="595959"/>
                        </a:solidFill>
                        <a:effectLst/>
                        <a:latin typeface="Century Gothic" panose="020B0502020202020204" pitchFamily="34" charset="0"/>
                      </a:endParaRPr>
                    </a:p>
                  </a:txBody>
                  <a:tcPr marL="0" marR="6140" marT="6140" marB="0" anchor="ctr">
                    <a:lnL w="12700" cmpd="sng">
                      <a:noFill/>
                    </a:lnL>
                    <a:lnR w="12700" cmpd="sng">
                      <a:noFill/>
                    </a:lnR>
                    <a:lnT w="12700" cmpd="sng">
                      <a:noFill/>
                    </a:lnT>
                    <a:lnB w="381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381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381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8709995"/>
                  </a:ext>
                </a:extLst>
              </a:tr>
              <a:tr h="367184">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6140"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EMBRYONIC</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3ED8D"/>
                    </a:solidFill>
                  </a:tcPr>
                </a:tc>
                <a:tc>
                  <a:txBody>
                    <a:bodyPr/>
                    <a:lstStyle/>
                    <a:p>
                      <a:pPr algn="l" fontAlgn="ctr"/>
                      <a:r>
                        <a:rPr lang="en-US" sz="1200" u="none" strike="noStrike" dirty="0">
                          <a:effectLst/>
                          <a:latin typeface="Century Gothic" panose="020B0502020202020204" pitchFamily="34" charset="0"/>
                        </a:rPr>
                        <a:t>GROWTH</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A6EBF0"/>
                    </a:solidFill>
                  </a:tcPr>
                </a:tc>
                <a:tc>
                  <a:txBody>
                    <a:bodyPr/>
                    <a:lstStyle/>
                    <a:p>
                      <a:pPr algn="l" fontAlgn="ctr"/>
                      <a:r>
                        <a:rPr lang="en-US" sz="1200" u="none" strike="noStrike" dirty="0">
                          <a:effectLst/>
                          <a:latin typeface="Century Gothic" panose="020B0502020202020204" pitchFamily="34" charset="0"/>
                        </a:rPr>
                        <a:t>MATURE</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1200" u="none" strike="noStrike" dirty="0">
                          <a:effectLst/>
                          <a:latin typeface="Century Gothic" panose="020B0502020202020204" pitchFamily="34" charset="0"/>
                        </a:rPr>
                        <a:t>AGING</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50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39003204"/>
                  </a:ext>
                </a:extLst>
              </a:tr>
              <a:tr h="0">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9902712"/>
                  </a:ext>
                </a:extLst>
              </a:tr>
              <a:tr h="944187">
                <a:tc>
                  <a:txBody>
                    <a:bodyPr/>
                    <a:lstStyle/>
                    <a:p>
                      <a:pPr algn="l" fontAlgn="t"/>
                      <a:r>
                        <a:rPr lang="en-US" sz="1800" u="none" strike="noStrike" dirty="0">
                          <a:effectLst/>
                          <a:latin typeface="Century Gothic" panose="020B0502020202020204" pitchFamily="34" charset="0"/>
                        </a:rPr>
                        <a:t>COMPETITIVE POSITION</a:t>
                      </a:r>
                      <a:endParaRPr lang="en-US" sz="1800" b="0" i="0" u="none" strike="noStrike" dirty="0">
                        <a:solidFill>
                          <a:srgbClr val="595959"/>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DOMINANT</a:t>
                      </a:r>
                      <a:endParaRPr lang="en-US" sz="1200" b="0" i="0" u="none" strike="noStrike" dirty="0">
                        <a:solidFill>
                          <a:srgbClr val="000000"/>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000" u="none" strike="noStrike" dirty="0">
                          <a:effectLst/>
                          <a:latin typeface="Century Gothic" panose="020B0502020202020204" pitchFamily="34" charset="0"/>
                        </a:rPr>
                        <a:t>ALL OUT PUSH FOR SHARE</a:t>
                      </a:r>
                      <a:br>
                        <a:rPr lang="en-US" sz="1000" u="none" strike="noStrike" dirty="0">
                          <a:effectLst/>
                          <a:latin typeface="Century Gothic" panose="020B0502020202020204" pitchFamily="34" charset="0"/>
                        </a:rPr>
                      </a:b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HOLD POSITION</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dirty="0">
                          <a:effectLst/>
                          <a:latin typeface="Century Gothic" panose="020B0502020202020204" pitchFamily="34" charset="0"/>
                        </a:rPr>
                        <a:t>HOLD POSITION</a:t>
                      </a:r>
                      <a:br>
                        <a:rPr lang="en-US" sz="1000" u="none" strike="noStrike" dirty="0">
                          <a:effectLst/>
                          <a:latin typeface="Century Gothic" panose="020B0502020202020204" pitchFamily="34" charset="0"/>
                        </a:rPr>
                      </a:b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HOLD SHARE</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dirty="0">
                          <a:effectLst/>
                          <a:latin typeface="Century Gothic" panose="020B0502020202020204" pitchFamily="34" charset="0"/>
                        </a:rPr>
                        <a:t>HOLD POSITION</a:t>
                      </a:r>
                      <a:br>
                        <a:rPr lang="en-US" sz="1000" u="none" strike="noStrike" dirty="0">
                          <a:effectLst/>
                          <a:latin typeface="Century Gothic" panose="020B0502020202020204" pitchFamily="34" charset="0"/>
                        </a:rPr>
                      </a:b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GROW WITH INDUSTRY</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dirty="0">
                          <a:effectLst/>
                          <a:latin typeface="Century Gothic" panose="020B0502020202020204" pitchFamily="34" charset="0"/>
                        </a:rPr>
                        <a:t>HOLD POSITION</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extLst>
                  <a:ext uri="{0D108BD9-81ED-4DB2-BD59-A6C34878D82A}">
                    <a16:rowId xmlns:a16="http://schemas.microsoft.com/office/drawing/2014/main" val="39461282"/>
                  </a:ext>
                </a:extLst>
              </a:tr>
              <a:tr h="944187">
                <a:tc>
                  <a:txBody>
                    <a:bodyPr/>
                    <a:lstStyle/>
                    <a:p>
                      <a:pPr algn="l" fontAlgn="t"/>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STRONG</a:t>
                      </a:r>
                      <a:endParaRPr lang="en-US" sz="1200" b="0" i="0" u="none" strike="noStrike" dirty="0">
                        <a:solidFill>
                          <a:srgbClr val="0F0F0F"/>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000" u="none" strike="noStrike" dirty="0">
                          <a:effectLst/>
                          <a:latin typeface="Century Gothic" panose="020B0502020202020204" pitchFamily="34" charset="0"/>
                        </a:rPr>
                        <a:t>ATTEMPT TO IMPROVE POSITION</a:t>
                      </a:r>
                      <a:br>
                        <a:rPr lang="en-US" sz="1000" u="none" strike="noStrike" dirty="0">
                          <a:effectLst/>
                          <a:latin typeface="Century Gothic" panose="020B0502020202020204" pitchFamily="34" charset="0"/>
                        </a:rPr>
                      </a:b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ALL OUT PUSH FOR SHARE </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dirty="0">
                          <a:effectLst/>
                          <a:latin typeface="Century Gothic" panose="020B0502020202020204" pitchFamily="34" charset="0"/>
                        </a:rPr>
                        <a:t>ATTEMPT TO IMPROVE POSITION</a:t>
                      </a:r>
                      <a:br>
                        <a:rPr lang="en-US" sz="1000" u="none" strike="noStrike" dirty="0">
                          <a:effectLst/>
                          <a:latin typeface="Century Gothic" panose="020B0502020202020204" pitchFamily="34" charset="0"/>
                        </a:rPr>
                      </a:b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PUSH FOR SHARE</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a:effectLst/>
                          <a:latin typeface="Century Gothic" panose="020B0502020202020204" pitchFamily="34" charset="0"/>
                        </a:rPr>
                        <a:t>HOLD POSITION </a:t>
                      </a:r>
                      <a:br>
                        <a:rPr lang="en-US" sz="1000" u="none" strike="noStrike">
                          <a:effectLst/>
                          <a:latin typeface="Century Gothic" panose="020B0502020202020204" pitchFamily="34" charset="0"/>
                        </a:rPr>
                      </a:br>
                      <a:br>
                        <a:rPr lang="en-US" sz="1000" u="none" strike="noStrike">
                          <a:effectLst/>
                          <a:latin typeface="Century Gothic" panose="020B0502020202020204" pitchFamily="34" charset="0"/>
                        </a:rPr>
                      </a:br>
                      <a:r>
                        <a:rPr lang="en-US" sz="1000" u="none" strike="noStrike">
                          <a:effectLst/>
                          <a:latin typeface="Century Gothic" panose="020B0502020202020204" pitchFamily="34" charset="0"/>
                        </a:rPr>
                        <a:t>GROW WITH INDUSTRY</a:t>
                      </a:r>
                      <a:endParaRPr lang="en-US" sz="1000" b="0" i="0" u="none" strike="noStrike">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dirty="0">
                          <a:effectLst/>
                          <a:latin typeface="Century Gothic" panose="020B0502020202020204" pitchFamily="34" charset="0"/>
                        </a:rPr>
                        <a:t>HOLD POSITION </a:t>
                      </a: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OR HARVEST</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extLst>
                  <a:ext uri="{0D108BD9-81ED-4DB2-BD59-A6C34878D82A}">
                    <a16:rowId xmlns:a16="http://schemas.microsoft.com/office/drawing/2014/main" val="2605803760"/>
                  </a:ext>
                </a:extLst>
              </a:tr>
              <a:tr h="944187">
                <a:tc>
                  <a:txBody>
                    <a:bodyPr/>
                    <a:lstStyle/>
                    <a:p>
                      <a:pPr algn="l" fontAlgn="t"/>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FAVORABLE</a:t>
                      </a:r>
                      <a:endParaRPr lang="en-US" sz="1200" b="0" i="0" u="none" strike="noStrike" dirty="0">
                        <a:solidFill>
                          <a:srgbClr val="1E1E1E"/>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000" u="none" strike="noStrike" dirty="0">
                          <a:effectLst/>
                          <a:latin typeface="Century Gothic" panose="020B0502020202020204" pitchFamily="34" charset="0"/>
                        </a:rPr>
                        <a:t>SELECTIVE OR ALL OUT </a:t>
                      </a: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PUSH FOR SHARE</a:t>
                      </a:r>
                      <a:br>
                        <a:rPr lang="en-US" sz="1000" u="none" strike="noStrike" dirty="0">
                          <a:effectLst/>
                          <a:latin typeface="Century Gothic" panose="020B0502020202020204" pitchFamily="34" charset="0"/>
                        </a:rPr>
                      </a:b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SELECTIVELY ATTEMPT </a:t>
                      </a: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TO IMPROVE POSITION</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dirty="0">
                          <a:effectLst/>
                          <a:latin typeface="Century Gothic" panose="020B0502020202020204" pitchFamily="34" charset="0"/>
                        </a:rPr>
                        <a:t>ATTEMPT TO IMPROVE POSITION</a:t>
                      </a:r>
                      <a:br>
                        <a:rPr lang="en-US" sz="1000" u="none" strike="noStrike" dirty="0">
                          <a:effectLst/>
                          <a:latin typeface="Century Gothic" panose="020B0502020202020204" pitchFamily="34" charset="0"/>
                        </a:rPr>
                      </a:b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SELECTIVE PUSH FOR SHARE</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dirty="0">
                          <a:effectLst/>
                          <a:latin typeface="Century Gothic" panose="020B0502020202020204" pitchFamily="34" charset="0"/>
                        </a:rPr>
                        <a:t>CUSTODIAL </a:t>
                      </a: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OR MAINTENANCE </a:t>
                      </a:r>
                      <a:br>
                        <a:rPr lang="en-US" sz="1000" u="none" strike="noStrike" dirty="0">
                          <a:effectLst/>
                          <a:latin typeface="Century Gothic" panose="020B0502020202020204" pitchFamily="34" charset="0"/>
                        </a:rPr>
                      </a:b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FIND NICHE AND PROTECT IT</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dirty="0">
                          <a:effectLst/>
                          <a:latin typeface="Century Gothic" panose="020B0502020202020204" pitchFamily="34" charset="0"/>
                        </a:rPr>
                        <a:t>PHASED OUT WITHDRAWAL</a:t>
                      </a: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OR HARVEST</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extLst>
                  <a:ext uri="{0D108BD9-81ED-4DB2-BD59-A6C34878D82A}">
                    <a16:rowId xmlns:a16="http://schemas.microsoft.com/office/drawing/2014/main" val="260648834"/>
                  </a:ext>
                </a:extLst>
              </a:tr>
              <a:tr h="944187">
                <a:tc>
                  <a:txBody>
                    <a:bodyPr/>
                    <a:lstStyle/>
                    <a:p>
                      <a:pPr algn="l" fontAlgn="t"/>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TENTATIVE</a:t>
                      </a:r>
                      <a:endParaRPr lang="en-US" sz="1200" b="0" i="0" u="none" strike="noStrike" dirty="0">
                        <a:solidFill>
                          <a:srgbClr val="2E2E2E"/>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000" u="none" strike="noStrike" dirty="0">
                          <a:effectLst/>
                          <a:latin typeface="Century Gothic" panose="020B0502020202020204" pitchFamily="34" charset="0"/>
                        </a:rPr>
                        <a:t>SELECTIVELY PUSH </a:t>
                      </a: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FOR POSITION</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a:effectLst/>
                          <a:latin typeface="Century Gothic" panose="020B0502020202020204" pitchFamily="34" charset="0"/>
                        </a:rPr>
                        <a:t>FIND NICHE </a:t>
                      </a:r>
                      <a:br>
                        <a:rPr lang="en-US" sz="1000" u="none" strike="noStrike">
                          <a:effectLst/>
                          <a:latin typeface="Century Gothic" panose="020B0502020202020204" pitchFamily="34" charset="0"/>
                        </a:rPr>
                      </a:br>
                      <a:r>
                        <a:rPr lang="en-US" sz="1000" u="none" strike="noStrike">
                          <a:effectLst/>
                          <a:latin typeface="Century Gothic" panose="020B0502020202020204" pitchFamily="34" charset="0"/>
                        </a:rPr>
                        <a:t>AND PROTECT IT</a:t>
                      </a:r>
                      <a:endParaRPr lang="en-US" sz="1000" b="0" i="0" u="none" strike="noStrike">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dirty="0">
                          <a:effectLst/>
                          <a:latin typeface="Century Gothic" panose="020B0502020202020204" pitchFamily="34" charset="0"/>
                        </a:rPr>
                        <a:t>FIND NICHE </a:t>
                      </a: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AND HANG ON </a:t>
                      </a:r>
                      <a:br>
                        <a:rPr lang="en-US" sz="1000" u="none" strike="noStrike" dirty="0">
                          <a:effectLst/>
                          <a:latin typeface="Century Gothic" panose="020B0502020202020204" pitchFamily="34" charset="0"/>
                        </a:rPr>
                      </a:br>
                      <a:r>
                        <a:rPr lang="en-US" sz="1000" u="none" strike="noStrike" dirty="0">
                          <a:effectLst/>
                          <a:latin typeface="Century Gothic" panose="020B0502020202020204" pitchFamily="34" charset="0"/>
                        </a:rPr>
                        <a:t>OR PHASED OUT </a:t>
                      </a:r>
                    </a:p>
                    <a:p>
                      <a:pPr algn="ctr" fontAlgn="ctr"/>
                      <a:r>
                        <a:rPr lang="en-US" sz="1000" u="none" strike="noStrike" dirty="0">
                          <a:effectLst/>
                          <a:latin typeface="Century Gothic" panose="020B0502020202020204" pitchFamily="34" charset="0"/>
                        </a:rPr>
                        <a:t>WITHDRAWAL</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dirty="0">
                          <a:effectLst/>
                          <a:latin typeface="Century Gothic" panose="020B0502020202020204" pitchFamily="34" charset="0"/>
                        </a:rPr>
                        <a:t>PHASED OUT WITHDRAWAL </a:t>
                      </a:r>
                    </a:p>
                    <a:p>
                      <a:pPr algn="ctr" fontAlgn="ctr"/>
                      <a:r>
                        <a:rPr lang="en-US" sz="1000" u="none" strike="noStrike" dirty="0">
                          <a:effectLst/>
                          <a:latin typeface="Century Gothic" panose="020B0502020202020204" pitchFamily="34" charset="0"/>
                        </a:rPr>
                        <a:t>OR ABANDON</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extLst>
                  <a:ext uri="{0D108BD9-81ED-4DB2-BD59-A6C34878D82A}">
                    <a16:rowId xmlns:a16="http://schemas.microsoft.com/office/drawing/2014/main" val="3811670570"/>
                  </a:ext>
                </a:extLst>
              </a:tr>
              <a:tr h="944187">
                <a:tc>
                  <a:txBody>
                    <a:bodyPr/>
                    <a:lstStyle/>
                    <a:p>
                      <a:pPr algn="l" fontAlgn="t"/>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WEAK</a:t>
                      </a:r>
                      <a:endParaRPr lang="en-US" sz="1200" b="0" i="0" u="none" strike="noStrike" dirty="0">
                        <a:solidFill>
                          <a:srgbClr val="3D3D3D"/>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r>
                        <a:rPr lang="en-US" sz="1000" u="none" strike="noStrike" dirty="0">
                          <a:effectLst/>
                          <a:latin typeface="Century Gothic" panose="020B0502020202020204" pitchFamily="34" charset="0"/>
                        </a:rPr>
                        <a:t>UP OR OUT</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a:effectLst/>
                          <a:latin typeface="Century Gothic" panose="020B0502020202020204" pitchFamily="34" charset="0"/>
                        </a:rPr>
                        <a:t>TURNAROUND </a:t>
                      </a:r>
                      <a:br>
                        <a:rPr lang="en-US" sz="1000" u="none" strike="noStrike">
                          <a:effectLst/>
                          <a:latin typeface="Century Gothic" panose="020B0502020202020204" pitchFamily="34" charset="0"/>
                        </a:rPr>
                      </a:br>
                      <a:r>
                        <a:rPr lang="en-US" sz="1000" u="none" strike="noStrike">
                          <a:effectLst/>
                          <a:latin typeface="Century Gothic" panose="020B0502020202020204" pitchFamily="34" charset="0"/>
                        </a:rPr>
                        <a:t>OR ABANDON </a:t>
                      </a:r>
                      <a:endParaRPr lang="en-US" sz="1000" b="0" i="0" u="none" strike="noStrike">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dirty="0">
                          <a:effectLst/>
                          <a:latin typeface="Century Gothic" panose="020B0502020202020204" pitchFamily="34" charset="0"/>
                        </a:rPr>
                        <a:t>TURNAROUND </a:t>
                      </a:r>
                    </a:p>
                    <a:p>
                      <a:pPr algn="ctr" fontAlgn="ctr"/>
                      <a:r>
                        <a:rPr lang="en-US" sz="1000" u="none" strike="noStrike" dirty="0">
                          <a:effectLst/>
                          <a:latin typeface="Century Gothic" panose="020B0502020202020204" pitchFamily="34" charset="0"/>
                        </a:rPr>
                        <a:t>ORPHANED OUT WITHDRAWAL</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r>
                        <a:rPr lang="en-US" sz="1000" u="none" strike="noStrike" dirty="0">
                          <a:effectLst/>
                          <a:latin typeface="Century Gothic" panose="020B0502020202020204" pitchFamily="34" charset="0"/>
                        </a:rPr>
                        <a:t>ABANDON</a:t>
                      </a: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extLst>
                  <a:ext uri="{0D108BD9-81ED-4DB2-BD59-A6C34878D82A}">
                    <a16:rowId xmlns:a16="http://schemas.microsoft.com/office/drawing/2014/main" val="1615579536"/>
                  </a:ext>
                </a:extLst>
              </a:tr>
            </a:tbl>
          </a:graphicData>
        </a:graphic>
      </p:graphicFrame>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BUSINESS PROFILE PRODUCT PORTFOLIO MATRIX</a:t>
            </a:r>
            <a:endParaRPr lang="en-US" dirty="0">
              <a:solidFill>
                <a:schemeClr val="bg1"/>
              </a:solidFill>
              <a:latin typeface="Century Gothic" panose="020B0502020202020204" pitchFamily="34" charset="0"/>
              <a:ea typeface="Arial" charset="0"/>
              <a:cs typeface="Arial" charset="0"/>
            </a:endParaRPr>
          </a:p>
        </p:txBody>
      </p:sp>
      <p:graphicFrame>
        <p:nvGraphicFramePr>
          <p:cNvPr id="71" name="Table 70">
            <a:extLst>
              <a:ext uri="{FF2B5EF4-FFF2-40B4-BE49-F238E27FC236}">
                <a16:creationId xmlns:a16="http://schemas.microsoft.com/office/drawing/2014/main" id="{6986AB15-85F9-834C-89F1-66BE640D1230}"/>
              </a:ext>
            </a:extLst>
          </p:cNvPr>
          <p:cNvGraphicFramePr>
            <a:graphicFrameLocks noGrp="1"/>
          </p:cNvGraphicFramePr>
          <p:nvPr>
            <p:extLst>
              <p:ext uri="{D42A27DB-BD31-4B8C-83A1-F6EECF244321}">
                <p14:modId xmlns:p14="http://schemas.microsoft.com/office/powerpoint/2010/main" val="3934808091"/>
              </p:ext>
            </p:extLst>
          </p:nvPr>
        </p:nvGraphicFramePr>
        <p:xfrm>
          <a:off x="415409" y="510600"/>
          <a:ext cx="11412847" cy="5632895"/>
        </p:xfrm>
        <a:graphic>
          <a:graphicData uri="http://schemas.openxmlformats.org/drawingml/2006/table">
            <a:tbl>
              <a:tblPr>
                <a:tableStyleId>{5C22544A-7EE6-4342-B048-85BDC9FD1C3A}</a:tableStyleId>
              </a:tblPr>
              <a:tblGrid>
                <a:gridCol w="1840238">
                  <a:extLst>
                    <a:ext uri="{9D8B030D-6E8A-4147-A177-3AD203B41FA5}">
                      <a16:colId xmlns:a16="http://schemas.microsoft.com/office/drawing/2014/main" val="3734755281"/>
                    </a:ext>
                  </a:extLst>
                </a:gridCol>
                <a:gridCol w="1198605">
                  <a:extLst>
                    <a:ext uri="{9D8B030D-6E8A-4147-A177-3AD203B41FA5}">
                      <a16:colId xmlns:a16="http://schemas.microsoft.com/office/drawing/2014/main" val="364914193"/>
                    </a:ext>
                  </a:extLst>
                </a:gridCol>
                <a:gridCol w="2093501">
                  <a:extLst>
                    <a:ext uri="{9D8B030D-6E8A-4147-A177-3AD203B41FA5}">
                      <a16:colId xmlns:a16="http://schemas.microsoft.com/office/drawing/2014/main" val="2040887078"/>
                    </a:ext>
                  </a:extLst>
                </a:gridCol>
                <a:gridCol w="2093501">
                  <a:extLst>
                    <a:ext uri="{9D8B030D-6E8A-4147-A177-3AD203B41FA5}">
                      <a16:colId xmlns:a16="http://schemas.microsoft.com/office/drawing/2014/main" val="2668593686"/>
                    </a:ext>
                  </a:extLst>
                </a:gridCol>
                <a:gridCol w="2093501">
                  <a:extLst>
                    <a:ext uri="{9D8B030D-6E8A-4147-A177-3AD203B41FA5}">
                      <a16:colId xmlns:a16="http://schemas.microsoft.com/office/drawing/2014/main" val="1127984323"/>
                    </a:ext>
                  </a:extLst>
                </a:gridCol>
                <a:gridCol w="2093501">
                  <a:extLst>
                    <a:ext uri="{9D8B030D-6E8A-4147-A177-3AD203B41FA5}">
                      <a16:colId xmlns:a16="http://schemas.microsoft.com/office/drawing/2014/main" val="1350120764"/>
                    </a:ext>
                  </a:extLst>
                </a:gridCol>
              </a:tblGrid>
              <a:tr h="447196">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gridSpan="2">
                  <a:txBody>
                    <a:bodyPr/>
                    <a:lstStyle/>
                    <a:p>
                      <a:pPr algn="l" fontAlgn="ctr"/>
                      <a:r>
                        <a:rPr lang="en-US" sz="1800" u="none" strike="noStrike" dirty="0">
                          <a:effectLst/>
                          <a:latin typeface="Century Gothic" panose="020B0502020202020204" pitchFamily="34" charset="0"/>
                        </a:rPr>
                        <a:t>STAGE OF INDUSTRY MATURITY</a:t>
                      </a:r>
                      <a:endParaRPr lang="en-US" sz="1800" b="0" i="0" u="none" strike="noStrike" dirty="0">
                        <a:solidFill>
                          <a:srgbClr val="595959"/>
                        </a:solidFill>
                        <a:effectLst/>
                        <a:latin typeface="Century Gothic" panose="020B0502020202020204" pitchFamily="34" charset="0"/>
                      </a:endParaRPr>
                    </a:p>
                  </a:txBody>
                  <a:tcPr marL="0" marR="6140" marT="6140" marB="0" anchor="ctr">
                    <a:lnL w="12700" cmpd="sng">
                      <a:noFill/>
                    </a:lnL>
                    <a:lnR w="12700" cmpd="sng">
                      <a:noFill/>
                    </a:lnR>
                    <a:lnT w="12700" cmpd="sng">
                      <a:noFill/>
                    </a:lnT>
                    <a:lnB w="381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381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38100" cap="flat" cmpd="sng" algn="ctr">
                      <a:solidFill>
                        <a:schemeClr val="tx2">
                          <a:lumMod val="40000"/>
                          <a:lumOff val="60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08709995"/>
                  </a:ext>
                </a:extLst>
              </a:tr>
              <a:tr h="367184">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000000"/>
                        </a:solidFill>
                        <a:effectLst/>
                        <a:latin typeface="Century Gothic" panose="020B0502020202020204" pitchFamily="34" charset="0"/>
                      </a:endParaRPr>
                    </a:p>
                  </a:txBody>
                  <a:tcPr marL="6140"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EMBRYONIC</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D3ED8D"/>
                    </a:solidFill>
                  </a:tcPr>
                </a:tc>
                <a:tc>
                  <a:txBody>
                    <a:bodyPr/>
                    <a:lstStyle/>
                    <a:p>
                      <a:pPr algn="l" fontAlgn="ctr"/>
                      <a:r>
                        <a:rPr lang="en-US" sz="1200" u="none" strike="noStrike" dirty="0">
                          <a:effectLst/>
                          <a:latin typeface="Century Gothic" panose="020B0502020202020204" pitchFamily="34" charset="0"/>
                        </a:rPr>
                        <a:t>GROWTH</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A6EBF0"/>
                    </a:solidFill>
                  </a:tcPr>
                </a:tc>
                <a:tc>
                  <a:txBody>
                    <a:bodyPr/>
                    <a:lstStyle/>
                    <a:p>
                      <a:pPr algn="l" fontAlgn="ctr"/>
                      <a:r>
                        <a:rPr lang="en-US" sz="1200" u="none" strike="noStrike" dirty="0">
                          <a:effectLst/>
                          <a:latin typeface="Century Gothic" panose="020B0502020202020204" pitchFamily="34" charset="0"/>
                        </a:rPr>
                        <a:t>MATURE</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lumMod val="85000"/>
                      </a:schemeClr>
                    </a:solidFill>
                  </a:tcPr>
                </a:tc>
                <a:tc>
                  <a:txBody>
                    <a:bodyPr/>
                    <a:lstStyle/>
                    <a:p>
                      <a:pPr algn="l" fontAlgn="ctr"/>
                      <a:r>
                        <a:rPr lang="en-US" sz="1200" u="none" strike="noStrike" dirty="0">
                          <a:effectLst/>
                          <a:latin typeface="Century Gothic" panose="020B0502020202020204" pitchFamily="34" charset="0"/>
                        </a:rPr>
                        <a:t>AGING</a:t>
                      </a:r>
                      <a:endParaRPr lang="en-US" sz="1200" b="0" i="0" u="none" strike="noStrike" dirty="0">
                        <a:solidFill>
                          <a:srgbClr val="000000"/>
                        </a:solidFill>
                        <a:effectLst/>
                        <a:latin typeface="Century Gothic" panose="020B0502020202020204" pitchFamily="34" charset="0"/>
                      </a:endParaRPr>
                    </a:p>
                  </a:txBody>
                  <a:tcPr marT="6140" marB="0" anchor="ctr">
                    <a:lnL w="6350" cap="flat" cmpd="sng" algn="ctr">
                      <a:solidFill>
                        <a:schemeClr val="bg1">
                          <a:lumMod val="50000"/>
                        </a:schemeClr>
                      </a:solidFill>
                      <a:prstDash val="solid"/>
                      <a:round/>
                      <a:headEnd type="none" w="med" len="med"/>
                      <a:tailEnd type="none" w="med" len="med"/>
                    </a:lnL>
                    <a:lnR w="38100" cap="flat" cmpd="sng" algn="ctr">
                      <a:solidFill>
                        <a:schemeClr val="tx2">
                          <a:lumMod val="40000"/>
                          <a:lumOff val="60000"/>
                        </a:schemeClr>
                      </a:solidFill>
                      <a:prstDash val="solid"/>
                      <a:round/>
                      <a:headEnd type="none" w="med" len="med"/>
                      <a:tailEnd type="none" w="med" len="med"/>
                    </a:lnR>
                    <a:lnT w="38100" cap="flat" cmpd="sng" algn="ctr">
                      <a:solidFill>
                        <a:schemeClr val="tx2">
                          <a:lumMod val="40000"/>
                          <a:lumOff val="60000"/>
                        </a:schemeClr>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FFC000"/>
                    </a:solidFill>
                  </a:tcPr>
                </a:tc>
                <a:extLst>
                  <a:ext uri="{0D108BD9-81ED-4DB2-BD59-A6C34878D82A}">
                    <a16:rowId xmlns:a16="http://schemas.microsoft.com/office/drawing/2014/main" val="39003204"/>
                  </a:ext>
                </a:extLst>
              </a:tr>
              <a:tr h="0">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600" u="none" strike="noStrike">
                          <a:effectLst/>
                          <a:latin typeface="Century Gothic" panose="020B0502020202020204" pitchFamily="34" charset="0"/>
                        </a:rPr>
                        <a:t> </a:t>
                      </a:r>
                      <a:endParaRPr lang="en-US" sz="600" b="0" i="0" u="none" strike="noStrike">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l" fontAlgn="ctr"/>
                      <a:r>
                        <a:rPr lang="en-US" sz="600" u="none" strike="noStrike" dirty="0">
                          <a:effectLst/>
                          <a:latin typeface="Century Gothic" panose="020B0502020202020204" pitchFamily="34" charset="0"/>
                        </a:rPr>
                        <a:t> </a:t>
                      </a:r>
                      <a:endParaRPr lang="en-US" sz="600" b="0" i="0" u="none" strike="noStrike" dirty="0">
                        <a:solidFill>
                          <a:srgbClr val="595959"/>
                        </a:solidFill>
                        <a:effectLst/>
                        <a:latin typeface="Century Gothic" panose="020B0502020202020204" pitchFamily="34" charset="0"/>
                      </a:endParaRPr>
                    </a:p>
                  </a:txBody>
                  <a:tcPr marL="6140" marR="6140" marT="6140" marB="0" anchor="ctr">
                    <a:lnL w="12700" cmpd="sng">
                      <a:noFill/>
                    </a:lnL>
                    <a:lnR w="12700" cmpd="sng">
                      <a:noFill/>
                    </a:lnR>
                    <a:lnT w="12700" cmpd="sng">
                      <a:noFill/>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9902712"/>
                  </a:ext>
                </a:extLst>
              </a:tr>
              <a:tr h="944187">
                <a:tc>
                  <a:txBody>
                    <a:bodyPr/>
                    <a:lstStyle/>
                    <a:p>
                      <a:pPr algn="l" fontAlgn="t"/>
                      <a:r>
                        <a:rPr lang="en-US" sz="1800" u="none" strike="noStrike" dirty="0">
                          <a:effectLst/>
                          <a:latin typeface="Century Gothic" panose="020B0502020202020204" pitchFamily="34" charset="0"/>
                        </a:rPr>
                        <a:t>COMPETITIVE POSITION</a:t>
                      </a:r>
                      <a:endParaRPr lang="en-US" sz="1800" b="0" i="0" u="none" strike="noStrike" dirty="0">
                        <a:solidFill>
                          <a:srgbClr val="595959"/>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DOMINANT</a:t>
                      </a:r>
                      <a:endParaRPr lang="en-US" sz="1200" b="0" i="0" u="none" strike="noStrike" dirty="0">
                        <a:solidFill>
                          <a:srgbClr val="000000"/>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extLst>
                  <a:ext uri="{0D108BD9-81ED-4DB2-BD59-A6C34878D82A}">
                    <a16:rowId xmlns:a16="http://schemas.microsoft.com/office/drawing/2014/main" val="39461282"/>
                  </a:ext>
                </a:extLst>
              </a:tr>
              <a:tr h="944187">
                <a:tc>
                  <a:txBody>
                    <a:bodyPr/>
                    <a:lstStyle/>
                    <a:p>
                      <a:pPr algn="l" fontAlgn="t"/>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STRONG</a:t>
                      </a:r>
                      <a:endParaRPr lang="en-US" sz="1200" b="0" i="0" u="none" strike="noStrike" dirty="0">
                        <a:solidFill>
                          <a:srgbClr val="0F0F0F"/>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extLst>
                  <a:ext uri="{0D108BD9-81ED-4DB2-BD59-A6C34878D82A}">
                    <a16:rowId xmlns:a16="http://schemas.microsoft.com/office/drawing/2014/main" val="2605803760"/>
                  </a:ext>
                </a:extLst>
              </a:tr>
              <a:tr h="944187">
                <a:tc>
                  <a:txBody>
                    <a:bodyPr/>
                    <a:lstStyle/>
                    <a:p>
                      <a:pPr algn="l" fontAlgn="t"/>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FAVORABLE</a:t>
                      </a:r>
                      <a:endParaRPr lang="en-US" sz="1200" b="0" i="0" u="none" strike="noStrike" dirty="0">
                        <a:solidFill>
                          <a:srgbClr val="1E1E1E"/>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extLst>
                  <a:ext uri="{0D108BD9-81ED-4DB2-BD59-A6C34878D82A}">
                    <a16:rowId xmlns:a16="http://schemas.microsoft.com/office/drawing/2014/main" val="260648834"/>
                  </a:ext>
                </a:extLst>
              </a:tr>
              <a:tr h="944187">
                <a:tc>
                  <a:txBody>
                    <a:bodyPr/>
                    <a:lstStyle/>
                    <a:p>
                      <a:pPr algn="l" fontAlgn="t"/>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TENTATIVE</a:t>
                      </a:r>
                      <a:endParaRPr lang="en-US" sz="1200" b="0" i="0" u="none" strike="noStrike" dirty="0">
                        <a:solidFill>
                          <a:srgbClr val="2E2E2E"/>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extLst>
                  <a:ext uri="{0D108BD9-81ED-4DB2-BD59-A6C34878D82A}">
                    <a16:rowId xmlns:a16="http://schemas.microsoft.com/office/drawing/2014/main" val="3811670570"/>
                  </a:ext>
                </a:extLst>
              </a:tr>
              <a:tr h="944187">
                <a:tc>
                  <a:txBody>
                    <a:bodyPr/>
                    <a:lstStyle/>
                    <a:p>
                      <a:pPr algn="l" fontAlgn="t"/>
                      <a:r>
                        <a:rPr lang="en-US" sz="600" u="none" strike="noStrike" dirty="0">
                          <a:effectLst/>
                          <a:latin typeface="Century Gothic" panose="020B0502020202020204" pitchFamily="34" charset="0"/>
                        </a:rPr>
                        <a:t> </a:t>
                      </a:r>
                      <a:endParaRPr lang="en-US" sz="600" b="0" i="0" u="none" strike="noStrike" dirty="0">
                        <a:solidFill>
                          <a:srgbClr val="000000"/>
                        </a:solidFill>
                        <a:effectLst/>
                        <a:latin typeface="Century Gothic" panose="020B0502020202020204" pitchFamily="34" charset="0"/>
                      </a:endParaRPr>
                    </a:p>
                  </a:txBody>
                  <a:tcPr marL="182880" marR="6140" marT="6140" marB="0">
                    <a:lnL w="38100" cap="flat" cmpd="sng" algn="ctr">
                      <a:solidFill>
                        <a:schemeClr val="bg1">
                          <a:lumMod val="65000"/>
                        </a:schemeClr>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l" fontAlgn="ctr"/>
                      <a:r>
                        <a:rPr lang="en-US" sz="1200" u="none" strike="noStrike" dirty="0">
                          <a:effectLst/>
                          <a:latin typeface="Century Gothic" panose="020B0502020202020204" pitchFamily="34" charset="0"/>
                        </a:rPr>
                        <a:t>WEAK</a:t>
                      </a:r>
                      <a:endParaRPr lang="en-US" sz="1200" b="0" i="0" u="none" strike="noStrike" dirty="0">
                        <a:solidFill>
                          <a:srgbClr val="3D3D3D"/>
                        </a:solidFill>
                        <a:effectLst/>
                        <a:latin typeface="Century Gothic" panose="020B0502020202020204" pitchFamily="34" charset="0"/>
                      </a:endParaRPr>
                    </a:p>
                  </a:txBody>
                  <a:tcPr marR="6140" marT="6140" marB="0" anchor="ctr">
                    <a:lnL w="12700" cmpd="sng">
                      <a:noFill/>
                    </a:lnL>
                    <a:lnR w="6350" cap="flat" cmpd="sng" algn="ctr">
                      <a:solidFill>
                        <a:schemeClr val="bg1">
                          <a:lumMod val="75000"/>
                        </a:schemeClr>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tc>
                  <a:txBody>
                    <a:bodyPr/>
                    <a:lstStyle/>
                    <a:p>
                      <a:pPr algn="ctr" fontAlgn="ctr"/>
                      <a:endParaRPr lang="en-US" sz="1000" b="0" i="0" u="none" strike="noStrike" dirty="0">
                        <a:solidFill>
                          <a:srgbClr val="000000"/>
                        </a:solidFill>
                        <a:effectLst/>
                        <a:latin typeface="Century Gothic" panose="020B0502020202020204" pitchFamily="34" charset="0"/>
                      </a:endParaRPr>
                    </a:p>
                  </a:txBody>
                  <a:tcPr marL="6140" marR="6140" marT="6140" marB="0" anchor="ctr">
                    <a:lnL w="6350" cap="flat" cmpd="sng" algn="ctr">
                      <a:solidFill>
                        <a:schemeClr val="bg1">
                          <a:lumMod val="50000"/>
                        </a:schemeClr>
                      </a:solidFill>
                      <a:prstDash val="solid"/>
                      <a:round/>
                      <a:headEnd type="none" w="med" len="med"/>
                      <a:tailEnd type="none" w="med" len="med"/>
                    </a:lnL>
                    <a:lnR w="6350" cap="flat" cmpd="sng" algn="ctr">
                      <a:solidFill>
                        <a:schemeClr val="bg1">
                          <a:lumMod val="50000"/>
                        </a:schemeClr>
                      </a:solidFill>
                      <a:prstDash val="solid"/>
                      <a:round/>
                      <a:headEnd type="none" w="med" len="med"/>
                      <a:tailEnd type="none" w="med" len="med"/>
                    </a:lnR>
                    <a:lnT w="6350" cap="flat" cmpd="sng" algn="ctr">
                      <a:solidFill>
                        <a:schemeClr val="bg1">
                          <a:lumMod val="50000"/>
                        </a:schemeClr>
                      </a:solidFill>
                      <a:prstDash val="solid"/>
                      <a:round/>
                      <a:headEnd type="none" w="med" len="med"/>
                      <a:tailEnd type="none" w="med" len="med"/>
                    </a:lnT>
                    <a:lnB w="38100" cap="flat" cmpd="sng" algn="ctr">
                      <a:solidFill>
                        <a:schemeClr val="bg1">
                          <a:lumMod val="65000"/>
                        </a:schemeClr>
                      </a:solidFill>
                      <a:prstDash val="solid"/>
                      <a:round/>
                      <a:headEnd type="none" w="med" len="med"/>
                      <a:tailEnd type="none" w="med" len="med"/>
                    </a:lnB>
                    <a:lnTlToBr w="12700" cmpd="sng">
                      <a:noFill/>
                      <a:prstDash val="solid"/>
                    </a:lnTlToBr>
                    <a:lnBlToTr w="12700" cmpd="sng">
                      <a:noFill/>
                      <a:prstDash val="solid"/>
                    </a:lnBlToTr>
                    <a:solidFill>
                      <a:schemeClr val="bg1">
                        <a:alpha val="85000"/>
                      </a:schemeClr>
                    </a:solidFill>
                  </a:tcPr>
                </a:tc>
                <a:extLst>
                  <a:ext uri="{0D108BD9-81ED-4DB2-BD59-A6C34878D82A}">
                    <a16:rowId xmlns:a16="http://schemas.microsoft.com/office/drawing/2014/main" val="1615579536"/>
                  </a:ext>
                </a:extLst>
              </a:tr>
            </a:tbl>
          </a:graphicData>
        </a:graphic>
      </p:graphicFrame>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usiness-Profile-Product-Portfolio-Matrix_PowerPoint" id="{AA6089EF-4C9E-C54D-AA13-83A7FC47A7B9}" vid="{7B14A7A4-BC58-1345-837B-01BAB3E382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IC-Business-Profile-Product-Portfolio-Matrix_PowerPoint</Template>
  <TotalTime>1</TotalTime>
  <Words>307</Words>
  <Application>Microsoft Office PowerPoint</Application>
  <PresentationFormat>Широкоэкранный</PresentationFormat>
  <Paragraphs>84</Paragraphs>
  <Slides>3</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vt:i4>
      </vt:variant>
    </vt:vector>
  </HeadingPairs>
  <TitlesOfParts>
    <vt:vector size="8" baseType="lpstr">
      <vt:lpstr>Arial</vt:lpstr>
      <vt:lpstr>Calibri</vt:lpstr>
      <vt:lpstr>Calibri Light</vt:lpstr>
      <vt:lpstr>Century Gothic</vt:lpstr>
      <vt:lpstr>Тема Office</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cp:lastPrinted>2020-08-31T22:23:58Z</cp:lastPrinted>
  <dcterms:created xsi:type="dcterms:W3CDTF">2020-10-23T17:06:19Z</dcterms:created>
  <dcterms:modified xsi:type="dcterms:W3CDTF">2020-10-23T17:08:05Z</dcterms:modified>
</cp:coreProperties>
</file>