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AEEF3"/>
    <a:srgbClr val="F7F9FB"/>
    <a:srgbClr val="89D0C2"/>
    <a:srgbClr val="56BFD2"/>
    <a:srgbClr val="ECD6B2"/>
    <a:srgbClr val="E4774A"/>
    <a:srgbClr val="A6EBF0"/>
    <a:srgbClr val="E9AB77"/>
    <a:srgbClr val="D3ED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86447"/>
  </p:normalViewPr>
  <p:slideViewPr>
    <p:cSldViewPr snapToGrid="0" snapToObjects="1">
      <p:cViewPr>
        <p:scale>
          <a:sx n="164" d="100"/>
          <a:sy n="164" d="100"/>
        </p:scale>
        <p:origin x="80" y="6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mhl1oi"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170658" y="247683"/>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30996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CUSTOM PRODUCT PORTFOLIO MATRIX</a:t>
            </a:r>
          </a:p>
        </p:txBody>
      </p:sp>
      <p:graphicFrame>
        <p:nvGraphicFramePr>
          <p:cNvPr id="5" name="Table 4">
            <a:extLst>
              <a:ext uri="{FF2B5EF4-FFF2-40B4-BE49-F238E27FC236}">
                <a16:creationId xmlns:a16="http://schemas.microsoft.com/office/drawing/2014/main" id="{015533C2-695F-7949-8074-16D5CB657743}"/>
              </a:ext>
            </a:extLst>
          </p:cNvPr>
          <p:cNvGraphicFramePr>
            <a:graphicFrameLocks noGrp="1"/>
          </p:cNvGraphicFramePr>
          <p:nvPr>
            <p:extLst>
              <p:ext uri="{D42A27DB-BD31-4B8C-83A1-F6EECF244321}">
                <p14:modId xmlns:p14="http://schemas.microsoft.com/office/powerpoint/2010/main" val="2406298990"/>
              </p:ext>
            </p:extLst>
          </p:nvPr>
        </p:nvGraphicFramePr>
        <p:xfrm>
          <a:off x="409037" y="810019"/>
          <a:ext cx="11392820" cy="5429786"/>
        </p:xfrm>
        <a:graphic>
          <a:graphicData uri="http://schemas.openxmlformats.org/drawingml/2006/table">
            <a:tbl>
              <a:tblPr>
                <a:tableStyleId>{5C22544A-7EE6-4342-B048-85BDC9FD1C3A}</a:tableStyleId>
              </a:tblPr>
              <a:tblGrid>
                <a:gridCol w="1558911">
                  <a:extLst>
                    <a:ext uri="{9D8B030D-6E8A-4147-A177-3AD203B41FA5}">
                      <a16:colId xmlns:a16="http://schemas.microsoft.com/office/drawing/2014/main" val="3734755281"/>
                    </a:ext>
                  </a:extLst>
                </a:gridCol>
                <a:gridCol w="1479932">
                  <a:extLst>
                    <a:ext uri="{9D8B030D-6E8A-4147-A177-3AD203B41FA5}">
                      <a16:colId xmlns:a16="http://schemas.microsoft.com/office/drawing/2014/main" val="364914193"/>
                    </a:ext>
                  </a:extLst>
                </a:gridCol>
                <a:gridCol w="2784659">
                  <a:extLst>
                    <a:ext uri="{9D8B030D-6E8A-4147-A177-3AD203B41FA5}">
                      <a16:colId xmlns:a16="http://schemas.microsoft.com/office/drawing/2014/main" val="2040887078"/>
                    </a:ext>
                  </a:extLst>
                </a:gridCol>
                <a:gridCol w="2784659">
                  <a:extLst>
                    <a:ext uri="{9D8B030D-6E8A-4147-A177-3AD203B41FA5}">
                      <a16:colId xmlns:a16="http://schemas.microsoft.com/office/drawing/2014/main" val="2668593686"/>
                    </a:ext>
                  </a:extLst>
                </a:gridCol>
                <a:gridCol w="2784659">
                  <a:extLst>
                    <a:ext uri="{9D8B030D-6E8A-4147-A177-3AD203B41FA5}">
                      <a16:colId xmlns:a16="http://schemas.microsoft.com/office/drawing/2014/main" val="1350120764"/>
                    </a:ext>
                  </a:extLst>
                </a:gridCol>
              </a:tblGrid>
              <a:tr h="447196">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l" fontAlgn="ctr"/>
                      <a:r>
                        <a:rPr lang="en-US" sz="1800" u="none" strike="noStrike" dirty="0">
                          <a:effectLst/>
                          <a:latin typeface="Century Gothic" panose="020B0502020202020204" pitchFamily="34" charset="0"/>
                        </a:rPr>
                        <a:t>INSERT X-AXIS DIMENSION</a:t>
                      </a:r>
                      <a:endParaRPr lang="en-US" sz="1800" b="0" i="0" u="none" strike="noStrike" dirty="0">
                        <a:solidFill>
                          <a:srgbClr val="595959"/>
                        </a:solidFill>
                        <a:effectLst/>
                        <a:latin typeface="Century Gothic" panose="020B0502020202020204" pitchFamily="34" charset="0"/>
                      </a:endParaRPr>
                    </a:p>
                  </a:txBody>
                  <a:tcPr marL="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pPr algn="l" fontAlgn="ct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8709995"/>
                  </a:ext>
                </a:extLst>
              </a:tr>
              <a:tr h="367184">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6140"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MEASURE 1</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7F9FB"/>
                    </a:solidFill>
                  </a:tcPr>
                </a:tc>
                <a:tc>
                  <a:txBody>
                    <a:bodyPr/>
                    <a:lstStyle/>
                    <a:p>
                      <a:pPr algn="l" fontAlgn="ctr"/>
                      <a:r>
                        <a:rPr lang="en-US" sz="1200" u="none" strike="noStrike" dirty="0">
                          <a:effectLst/>
                          <a:latin typeface="Century Gothic" panose="020B0502020202020204" pitchFamily="34" charset="0"/>
                        </a:rPr>
                        <a:t>MEASURE 2</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tc>
                  <a:txBody>
                    <a:bodyPr/>
                    <a:lstStyle/>
                    <a:p>
                      <a:pPr algn="l" fontAlgn="ctr"/>
                      <a:r>
                        <a:rPr lang="en-US" sz="1200" u="none" strike="noStrike" dirty="0">
                          <a:effectLst/>
                          <a:latin typeface="Century Gothic" panose="020B0502020202020204" pitchFamily="34" charset="0"/>
                        </a:rPr>
                        <a:t>MEASURE 3</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9003204"/>
                  </a:ext>
                </a:extLst>
              </a:tr>
              <a:tr h="0">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902712"/>
                  </a:ext>
                </a:extLst>
              </a:tr>
              <a:tr h="1505942">
                <a:tc>
                  <a:txBody>
                    <a:bodyPr/>
                    <a:lstStyle/>
                    <a:p>
                      <a:pPr algn="l" fontAlgn="t"/>
                      <a:r>
                        <a:rPr lang="en-US" sz="1800" u="none" strike="noStrike" dirty="0">
                          <a:solidFill>
                            <a:schemeClr val="tx1"/>
                          </a:solidFill>
                          <a:effectLst/>
                          <a:latin typeface="Century Gothic" panose="020B0502020202020204" pitchFamily="34" charset="0"/>
                        </a:rPr>
                        <a:t>INSERT</a:t>
                      </a:r>
                    </a:p>
                    <a:p>
                      <a:pPr algn="l" fontAlgn="t"/>
                      <a:r>
                        <a:rPr lang="en-US" sz="1800" b="0" i="0" u="none" strike="noStrike" dirty="0">
                          <a:solidFill>
                            <a:schemeClr val="tx1"/>
                          </a:solidFill>
                          <a:effectLst/>
                          <a:latin typeface="Century Gothic" panose="020B0502020202020204" pitchFamily="34" charset="0"/>
                        </a:rPr>
                        <a:t>Y-AXIS</a:t>
                      </a:r>
                    </a:p>
                    <a:p>
                      <a:pPr algn="l" fontAlgn="t"/>
                      <a:r>
                        <a:rPr lang="en-US" sz="1800" b="0" i="0" u="none" strike="noStrike" dirty="0">
                          <a:solidFill>
                            <a:schemeClr val="tx1"/>
                          </a:solidFill>
                          <a:effectLst/>
                          <a:latin typeface="Century Gothic" panose="020B0502020202020204" pitchFamily="34" charset="0"/>
                        </a:rPr>
                        <a:t>DIMENSION</a:t>
                      </a: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00000"/>
                          </a:solidFill>
                          <a:effectLst/>
                          <a:latin typeface="Century Gothic" panose="020B0502020202020204" pitchFamily="34" charset="0"/>
                        </a:rPr>
                        <a:t>MEASURE 1</a:t>
                      </a: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extLst>
                  <a:ext uri="{0D108BD9-81ED-4DB2-BD59-A6C34878D82A}">
                    <a16:rowId xmlns:a16="http://schemas.microsoft.com/office/drawing/2014/main" val="39461282"/>
                  </a:ext>
                </a:extLst>
              </a:tr>
              <a:tr h="1505942">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0F0F0F"/>
                          </a:solidFill>
                          <a:effectLst/>
                          <a:latin typeface="Century Gothic" panose="020B0502020202020204" pitchFamily="34" charset="0"/>
                        </a:rPr>
                        <a:t>MEASURE 2</a:t>
                      </a: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extLst>
                  <a:ext uri="{0D108BD9-81ED-4DB2-BD59-A6C34878D82A}">
                    <a16:rowId xmlns:a16="http://schemas.microsoft.com/office/drawing/2014/main" val="2605803760"/>
                  </a:ext>
                </a:extLst>
              </a:tr>
              <a:tr h="1505942">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b="0" i="0" u="none" strike="noStrike" dirty="0">
                          <a:solidFill>
                            <a:srgbClr val="3D3D3D"/>
                          </a:solidFill>
                          <a:effectLst/>
                          <a:latin typeface="Century Gothic" panose="020B0502020202020204" pitchFamily="34" charset="0"/>
                        </a:rPr>
                        <a:t>MEASURE 3</a:t>
                      </a: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tc>
                  <a:txBody>
                    <a:bodyPr/>
                    <a:lstStyle/>
                    <a:p>
                      <a:pPr algn="ctr" fontAlgn="ctr"/>
                      <a:endParaRPr lang="en-US" sz="14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rgbClr val="F7F9FB">
                        <a:alpha val="85000"/>
                      </a:srgbClr>
                    </a:solidFill>
                  </a:tcPr>
                </a:tc>
                <a:extLst>
                  <a:ext uri="{0D108BD9-81ED-4DB2-BD59-A6C34878D82A}">
                    <a16:rowId xmlns:a16="http://schemas.microsoft.com/office/drawing/2014/main" val="1615579536"/>
                  </a:ext>
                </a:extLst>
              </a:tr>
            </a:tbl>
          </a:graphicData>
        </a:graphic>
      </p:graphicFrame>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PRODUCT PORTFOLIO MATRIX</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ustom-Product-Portfolio-Matrix_PowerPoint" id="{3917F586-67DB-1B45-B447-D1F957D5FE92}" vid="{74061AC0-53A6-3C48-9697-51CE9EA741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IC-Custom-Product-Portfolio-Matrix_PowerPoint</Template>
  <TotalTime>0</TotalTime>
  <Words>132</Words>
  <Application>Microsoft Office PowerPoint</Application>
  <PresentationFormat>Широкоэкранный</PresentationFormat>
  <Paragraphs>27</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2020-10-23T17:28:05Z</dcterms:created>
  <dcterms:modified xsi:type="dcterms:W3CDTF">2020-10-23T17:28:41Z</dcterms:modified>
</cp:coreProperties>
</file>