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8.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8" r:id="rId2"/>
    <p:sldId id="309" r:id="rId3"/>
    <p:sldId id="316" r:id="rId4"/>
    <p:sldId id="349" r:id="rId5"/>
    <p:sldId id="353" r:id="rId6"/>
    <p:sldId id="351" r:id="rId7"/>
    <p:sldId id="342" r:id="rId8"/>
    <p:sldId id="337" r:id="rId9"/>
    <p:sldId id="352" r:id="rId10"/>
    <p:sldId id="29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D32"/>
    <a:srgbClr val="EAEEF3"/>
    <a:srgbClr val="E3EAF6"/>
    <a:srgbClr val="5B7191"/>
    <a:srgbClr val="CDD5DD"/>
    <a:srgbClr val="74859B"/>
    <a:srgbClr val="C4D2E7"/>
    <a:srgbClr val="F0A622"/>
    <a:srgbClr val="5E913E"/>
    <a:srgbClr val="CE1D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8" autoAdjust="0"/>
    <p:restoredTop sz="86447"/>
  </p:normalViewPr>
  <p:slideViewPr>
    <p:cSldViewPr snapToGrid="0" snapToObjects="1">
      <p:cViewPr varScale="1">
        <p:scale>
          <a:sx n="86" d="100"/>
          <a:sy n="86" d="100"/>
        </p:scale>
        <p:origin x="470" y="48"/>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1"/>
          <c:order val="0"/>
          <c:tx>
            <c:strRef>
              <c:f>Sheet1!$B$1</c:f>
              <c:strCache>
                <c:ptCount val="1"/>
                <c:pt idx="0">
                  <c:v>FINISH</c:v>
                </c:pt>
              </c:strCache>
            </c:strRef>
          </c:tx>
          <c:spPr>
            <a:solidFill>
              <a:schemeClr val="accent4"/>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mm/dd/yy;@</c:formatCode>
                <c:ptCount val="14"/>
                <c:pt idx="0">
                  <c:v>45839</c:v>
                </c:pt>
                <c:pt idx="1">
                  <c:v>45879</c:v>
                </c:pt>
                <c:pt idx="2">
                  <c:v>46082</c:v>
                </c:pt>
                <c:pt idx="3">
                  <c:v>45873</c:v>
                </c:pt>
                <c:pt idx="4">
                  <c:v>45962</c:v>
                </c:pt>
                <c:pt idx="5">
                  <c:v>46042</c:v>
                </c:pt>
                <c:pt idx="6">
                  <c:v>45931</c:v>
                </c:pt>
                <c:pt idx="7">
                  <c:v>45899</c:v>
                </c:pt>
                <c:pt idx="8">
                  <c:v>46001</c:v>
                </c:pt>
                <c:pt idx="9">
                  <c:v>45976</c:v>
                </c:pt>
                <c:pt idx="10">
                  <c:v>45992</c:v>
                </c:pt>
                <c:pt idx="11">
                  <c:v>45992</c:v>
                </c:pt>
                <c:pt idx="12">
                  <c:v>46001</c:v>
                </c:pt>
                <c:pt idx="13">
                  <c:v>46063</c:v>
                </c:pt>
              </c:numCache>
            </c:numRef>
          </c:val>
          <c:extLst>
            <c:ext xmlns:c16="http://schemas.microsoft.com/office/drawing/2014/chart" uri="{C3380CC4-5D6E-409C-BE32-E72D297353CC}">
              <c16:uniqueId val="{00000001-EF4E-7542-90B7-7A624205ECCA}"/>
            </c:ext>
          </c:extLst>
        </c:ser>
        <c:ser>
          <c:idx val="2"/>
          <c:order val="1"/>
          <c:tx>
            <c:strRef>
              <c:f>Sheet1!$C$1</c:f>
              <c:strCache>
                <c:ptCount val="1"/>
                <c:pt idx="0">
                  <c:v>BEGIN</c:v>
                </c:pt>
              </c:strCache>
            </c:strRef>
          </c:tx>
          <c:spPr>
            <a:solidFill>
              <a:schemeClr val="bg1"/>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mm/dd/yy;@</c:formatCode>
                <c:ptCount val="14"/>
                <c:pt idx="0">
                  <c:v>45782</c:v>
                </c:pt>
                <c:pt idx="1">
                  <c:v>45787</c:v>
                </c:pt>
                <c:pt idx="2">
                  <c:v>45818</c:v>
                </c:pt>
                <c:pt idx="3">
                  <c:v>45830</c:v>
                </c:pt>
                <c:pt idx="4">
                  <c:v>45852</c:v>
                </c:pt>
                <c:pt idx="5">
                  <c:v>45852</c:v>
                </c:pt>
                <c:pt idx="6">
                  <c:v>45870</c:v>
                </c:pt>
                <c:pt idx="7">
                  <c:v>45883</c:v>
                </c:pt>
                <c:pt idx="8">
                  <c:v>45901</c:v>
                </c:pt>
                <c:pt idx="9">
                  <c:v>45931</c:v>
                </c:pt>
                <c:pt idx="10">
                  <c:v>45931</c:v>
                </c:pt>
                <c:pt idx="11">
                  <c:v>45962</c:v>
                </c:pt>
                <c:pt idx="12">
                  <c:v>45971</c:v>
                </c:pt>
                <c:pt idx="13">
                  <c:v>45992</c:v>
                </c:pt>
              </c:numCache>
            </c:numRef>
          </c:val>
          <c:extLst>
            <c:ext xmlns:c16="http://schemas.microsoft.com/office/drawing/2014/chart" uri="{C3380CC4-5D6E-409C-BE32-E72D297353CC}">
              <c16:uniqueId val="{00000002-EF4E-7542-90B7-7A624205ECCA}"/>
            </c:ext>
          </c:extLst>
        </c:ser>
        <c:dLbls>
          <c:showLegendKey val="0"/>
          <c:showVal val="0"/>
          <c:showCatName val="0"/>
          <c:showSerName val="0"/>
          <c:showPercent val="0"/>
          <c:showBubbleSize val="0"/>
        </c:dLbls>
        <c:gapWidth val="50"/>
        <c:overlap val="100"/>
        <c:axId val="1334475776"/>
        <c:axId val="1334768784"/>
      </c:barChart>
      <c:catAx>
        <c:axId val="133447577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34768784"/>
        <c:crosses val="autoZero"/>
        <c:auto val="1"/>
        <c:lblAlgn val="ctr"/>
        <c:lblOffset val="100"/>
        <c:noMultiLvlLbl val="0"/>
      </c:catAx>
      <c:valAx>
        <c:axId val="1334768784"/>
        <c:scaling>
          <c:orientation val="minMax"/>
          <c:max val="46100"/>
          <c:min val="45770"/>
        </c:scaling>
        <c:delete val="0"/>
        <c:axPos val="t"/>
        <c:majorGridlines>
          <c:spPr>
            <a:ln w="9525" cap="flat" cmpd="sng" algn="ctr">
              <a:solidFill>
                <a:schemeClr val="tx1">
                  <a:lumMod val="15000"/>
                  <a:lumOff val="85000"/>
                </a:schemeClr>
              </a:solidFill>
              <a:round/>
            </a:ln>
            <a:effectLst/>
          </c:spPr>
        </c:majorGridlines>
        <c:numFmt formatCode="mm/dd/yy;@"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34475776"/>
        <c:crosses val="autoZero"/>
        <c:crossBetween val="between"/>
        <c:majorUnit val="3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400">
          <a:latin typeface="Century Gothic" panose="020B0502020202020204" pitchFamily="34" charset="0"/>
        </a:defRPr>
      </a:pPr>
      <a:endParaRPr lang="ru-RU"/>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Century Gothic" panose="020B0502020202020204" pitchFamily="34" charset="0"/>
                <a:ea typeface="+mn-ea"/>
                <a:cs typeface="+mn-cs"/>
              </a:defRPr>
            </a:pPr>
            <a:r>
              <a:rPr lang="en-US" sz="2000"/>
              <a:t>DAYS per PROJECT</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Century Gothic" panose="020B0502020202020204" pitchFamily="34" charset="0"/>
              <a:ea typeface="+mn-ea"/>
              <a:cs typeface="+mn-cs"/>
            </a:defRPr>
          </a:pPr>
          <a:endParaRPr lang="ru-RU"/>
        </a:p>
      </c:txPr>
    </c:title>
    <c:autoTitleDeleted val="0"/>
    <c:plotArea>
      <c:layout/>
      <c:barChart>
        <c:barDir val="col"/>
        <c:grouping val="clustered"/>
        <c:varyColors val="1"/>
        <c:ser>
          <c:idx val="2"/>
          <c:order val="0"/>
          <c:tx>
            <c:strRef>
              <c:f>Sheet1!$D$1</c:f>
              <c:strCache>
                <c:ptCount val="1"/>
                <c:pt idx="0">
                  <c:v># of DAYS</c:v>
                </c:pt>
              </c:strCache>
            </c:strRef>
          </c:tx>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CE08-9A4F-9F62-F9645D7C84B3}"/>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3-CE08-9A4F-9F62-F9645D7C84B3}"/>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5-CE08-9A4F-9F62-F9645D7C84B3}"/>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7-CE08-9A4F-9F62-F9645D7C84B3}"/>
              </c:ext>
            </c:extLst>
          </c:dPt>
          <c:dPt>
            <c:idx val="4"/>
            <c:invertIfNegative val="0"/>
            <c:bubble3D val="0"/>
            <c:spPr>
              <a:solidFill>
                <a:schemeClr val="accent5"/>
              </a:solidFill>
              <a:ln>
                <a:noFill/>
              </a:ln>
              <a:effectLst/>
            </c:spPr>
            <c:extLst>
              <c:ext xmlns:c16="http://schemas.microsoft.com/office/drawing/2014/chart" uri="{C3380CC4-5D6E-409C-BE32-E72D297353CC}">
                <c16:uniqueId val="{00000009-CE08-9A4F-9F62-F9645D7C84B3}"/>
              </c:ext>
            </c:extLst>
          </c:dPt>
          <c:dPt>
            <c:idx val="5"/>
            <c:invertIfNegative val="0"/>
            <c:bubble3D val="0"/>
            <c:spPr>
              <a:solidFill>
                <a:schemeClr val="accent6"/>
              </a:solidFill>
              <a:ln>
                <a:noFill/>
              </a:ln>
              <a:effectLst/>
            </c:spPr>
            <c:extLst>
              <c:ext xmlns:c16="http://schemas.microsoft.com/office/drawing/2014/chart" uri="{C3380CC4-5D6E-409C-BE32-E72D297353CC}">
                <c16:uniqueId val="{0000000B-CE08-9A4F-9F62-F9645D7C84B3}"/>
              </c:ext>
            </c:extLst>
          </c:dPt>
          <c:dPt>
            <c:idx val="6"/>
            <c:invertIfNegative val="0"/>
            <c:bubble3D val="0"/>
            <c:spPr>
              <a:solidFill>
                <a:schemeClr val="accent1">
                  <a:lumMod val="60000"/>
                </a:schemeClr>
              </a:solidFill>
              <a:ln>
                <a:noFill/>
              </a:ln>
              <a:effectLst/>
            </c:spPr>
            <c:extLst>
              <c:ext xmlns:c16="http://schemas.microsoft.com/office/drawing/2014/chart" uri="{C3380CC4-5D6E-409C-BE32-E72D297353CC}">
                <c16:uniqueId val="{0000000D-CE08-9A4F-9F62-F9645D7C84B3}"/>
              </c:ext>
            </c:extLst>
          </c:dPt>
          <c:dPt>
            <c:idx val="7"/>
            <c:invertIfNegative val="0"/>
            <c:bubble3D val="0"/>
            <c:spPr>
              <a:solidFill>
                <a:schemeClr val="accent2">
                  <a:lumMod val="60000"/>
                </a:schemeClr>
              </a:solidFill>
              <a:ln>
                <a:noFill/>
              </a:ln>
              <a:effectLst/>
            </c:spPr>
            <c:extLst>
              <c:ext xmlns:c16="http://schemas.microsoft.com/office/drawing/2014/chart" uri="{C3380CC4-5D6E-409C-BE32-E72D297353CC}">
                <c16:uniqueId val="{0000000F-CE08-9A4F-9F62-F9645D7C84B3}"/>
              </c:ext>
            </c:extLst>
          </c:dPt>
          <c:dPt>
            <c:idx val="8"/>
            <c:invertIfNegative val="0"/>
            <c:bubble3D val="0"/>
            <c:spPr>
              <a:solidFill>
                <a:schemeClr val="accent3">
                  <a:lumMod val="60000"/>
                </a:schemeClr>
              </a:solidFill>
              <a:ln>
                <a:noFill/>
              </a:ln>
              <a:effectLst/>
            </c:spPr>
            <c:extLst>
              <c:ext xmlns:c16="http://schemas.microsoft.com/office/drawing/2014/chart" uri="{C3380CC4-5D6E-409C-BE32-E72D297353CC}">
                <c16:uniqueId val="{00000011-CE08-9A4F-9F62-F9645D7C84B3}"/>
              </c:ext>
            </c:extLst>
          </c:dPt>
          <c:dPt>
            <c:idx val="9"/>
            <c:invertIfNegative val="0"/>
            <c:bubble3D val="0"/>
            <c:spPr>
              <a:solidFill>
                <a:schemeClr val="accent4">
                  <a:lumMod val="60000"/>
                </a:schemeClr>
              </a:solidFill>
              <a:ln>
                <a:noFill/>
              </a:ln>
              <a:effectLst/>
            </c:spPr>
            <c:extLst>
              <c:ext xmlns:c16="http://schemas.microsoft.com/office/drawing/2014/chart" uri="{C3380CC4-5D6E-409C-BE32-E72D297353CC}">
                <c16:uniqueId val="{00000013-CE08-9A4F-9F62-F9645D7C84B3}"/>
              </c:ext>
            </c:extLst>
          </c:dPt>
          <c:dPt>
            <c:idx val="10"/>
            <c:invertIfNegative val="0"/>
            <c:bubble3D val="0"/>
            <c:spPr>
              <a:solidFill>
                <a:schemeClr val="accent5">
                  <a:lumMod val="60000"/>
                </a:schemeClr>
              </a:solidFill>
              <a:ln>
                <a:noFill/>
              </a:ln>
              <a:effectLst/>
            </c:spPr>
            <c:extLst>
              <c:ext xmlns:c16="http://schemas.microsoft.com/office/drawing/2014/chart" uri="{C3380CC4-5D6E-409C-BE32-E72D297353CC}">
                <c16:uniqueId val="{00000015-CE08-9A4F-9F62-F9645D7C84B3}"/>
              </c:ext>
            </c:extLst>
          </c:dPt>
          <c:dPt>
            <c:idx val="11"/>
            <c:invertIfNegative val="0"/>
            <c:bubble3D val="0"/>
            <c:spPr>
              <a:solidFill>
                <a:schemeClr val="accent6">
                  <a:lumMod val="60000"/>
                </a:schemeClr>
              </a:solidFill>
              <a:ln>
                <a:noFill/>
              </a:ln>
              <a:effectLst/>
            </c:spPr>
            <c:extLst>
              <c:ext xmlns:c16="http://schemas.microsoft.com/office/drawing/2014/chart" uri="{C3380CC4-5D6E-409C-BE32-E72D297353CC}">
                <c16:uniqueId val="{00000017-CE08-9A4F-9F62-F9645D7C84B3}"/>
              </c:ext>
            </c:extLst>
          </c:dPt>
          <c:dPt>
            <c:idx val="12"/>
            <c:invertIfNegative val="0"/>
            <c:bubble3D val="0"/>
            <c:spPr>
              <a:solidFill>
                <a:schemeClr val="accent1">
                  <a:lumMod val="80000"/>
                  <a:lumOff val="20000"/>
                </a:schemeClr>
              </a:solidFill>
              <a:ln>
                <a:noFill/>
              </a:ln>
              <a:effectLst/>
            </c:spPr>
            <c:extLst>
              <c:ext xmlns:c16="http://schemas.microsoft.com/office/drawing/2014/chart" uri="{C3380CC4-5D6E-409C-BE32-E72D297353CC}">
                <c16:uniqueId val="{00000019-CE08-9A4F-9F62-F9645D7C84B3}"/>
              </c:ext>
            </c:extLst>
          </c:dPt>
          <c:dPt>
            <c:idx val="13"/>
            <c:invertIfNegative val="0"/>
            <c:bubble3D val="0"/>
            <c:spPr>
              <a:solidFill>
                <a:schemeClr val="accent2">
                  <a:lumMod val="80000"/>
                  <a:lumOff val="20000"/>
                </a:schemeClr>
              </a:solidFill>
              <a:ln>
                <a:noFill/>
              </a:ln>
              <a:effectLst/>
            </c:spPr>
            <c:extLst>
              <c:ext xmlns:c16="http://schemas.microsoft.com/office/drawing/2014/chart" uri="{C3380CC4-5D6E-409C-BE32-E72D297353CC}">
                <c16:uniqueId val="{0000001B-CE08-9A4F-9F62-F9645D7C84B3}"/>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Century Gothic" panose="020B0502020202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General</c:formatCode>
                <c:ptCount val="14"/>
                <c:pt idx="0">
                  <c:v>57</c:v>
                </c:pt>
                <c:pt idx="1">
                  <c:v>92</c:v>
                </c:pt>
                <c:pt idx="2">
                  <c:v>264</c:v>
                </c:pt>
                <c:pt idx="3">
                  <c:v>43</c:v>
                </c:pt>
                <c:pt idx="4">
                  <c:v>110</c:v>
                </c:pt>
                <c:pt idx="5">
                  <c:v>190</c:v>
                </c:pt>
                <c:pt idx="6">
                  <c:v>61</c:v>
                </c:pt>
                <c:pt idx="7">
                  <c:v>16</c:v>
                </c:pt>
                <c:pt idx="8">
                  <c:v>100</c:v>
                </c:pt>
                <c:pt idx="9">
                  <c:v>45</c:v>
                </c:pt>
                <c:pt idx="10">
                  <c:v>61</c:v>
                </c:pt>
                <c:pt idx="11">
                  <c:v>30</c:v>
                </c:pt>
                <c:pt idx="12">
                  <c:v>30</c:v>
                </c:pt>
                <c:pt idx="13">
                  <c:v>71</c:v>
                </c:pt>
              </c:numCache>
            </c:numRef>
          </c:val>
          <c:extLst>
            <c:ext xmlns:c16="http://schemas.microsoft.com/office/drawing/2014/chart" uri="{C3380CC4-5D6E-409C-BE32-E72D297353CC}">
              <c16:uniqueId val="{00000002-4990-A94B-88FE-4F35F4F9183E}"/>
            </c:ext>
          </c:extLst>
        </c:ser>
        <c:dLbls>
          <c:showLegendKey val="0"/>
          <c:showVal val="0"/>
          <c:showCatName val="0"/>
          <c:showSerName val="0"/>
          <c:showPercent val="0"/>
          <c:showBubbleSize val="0"/>
        </c:dLbls>
        <c:gapWidth val="50"/>
        <c:axId val="1205897104"/>
        <c:axId val="1338991040"/>
      </c:barChart>
      <c:catAx>
        <c:axId val="1205897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38991040"/>
        <c:crosses val="autoZero"/>
        <c:auto val="1"/>
        <c:lblAlgn val="ctr"/>
        <c:lblOffset val="100"/>
        <c:noMultiLvlLbl val="0"/>
      </c:catAx>
      <c:valAx>
        <c:axId val="13389910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20589710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latin typeface="Century Gothic" panose="020B0502020202020204" pitchFamily="34" charset="0"/>
        </a:defRPr>
      </a:pPr>
      <a:endParaRPr lang="ru-RU"/>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
          <c:y val="3.6409408366507662E-2"/>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Century Gothic" panose="020B0502020202020204" pitchFamily="34" charset="0"/>
              <a:ea typeface="+mn-ea"/>
              <a:cs typeface="+mn-cs"/>
            </a:defRPr>
          </a:pPr>
          <a:endParaRPr lang="ru-RU"/>
        </a:p>
      </c:txPr>
    </c:title>
    <c:autoTitleDeleted val="0"/>
    <c:plotArea>
      <c:layout>
        <c:manualLayout>
          <c:layoutTarget val="inner"/>
          <c:xMode val="edge"/>
          <c:yMode val="edge"/>
          <c:x val="0.18173021618256055"/>
          <c:y val="6.2148617167634715E-2"/>
          <c:w val="0.51429519571391469"/>
          <c:h val="0.93785138283236524"/>
        </c:manualLayout>
      </c:layout>
      <c:pieChart>
        <c:varyColors val="1"/>
        <c:ser>
          <c:idx val="0"/>
          <c:order val="0"/>
          <c:tx>
            <c:strRef>
              <c:f>Sheet1!$B$1</c:f>
              <c:strCache>
                <c:ptCount val="1"/>
                <c:pt idx="0">
                  <c:v>NUMBER OF TEAM MEMBERS</c:v>
                </c:pt>
              </c:strCache>
            </c:strRef>
          </c:tx>
          <c:spPr>
            <a:ln>
              <a:noFill/>
            </a:ln>
          </c:spPr>
          <c:dPt>
            <c:idx val="0"/>
            <c:bubble3D val="0"/>
            <c:spPr>
              <a:solidFill>
                <a:schemeClr val="accent1"/>
              </a:solidFill>
              <a:ln w="19050">
                <a:noFill/>
              </a:ln>
              <a:effectLst/>
            </c:spPr>
            <c:extLst>
              <c:ext xmlns:c16="http://schemas.microsoft.com/office/drawing/2014/chart" uri="{C3380CC4-5D6E-409C-BE32-E72D297353CC}">
                <c16:uniqueId val="{00000001-EAD1-6B48-BAB6-3A167ABB94C4}"/>
              </c:ext>
            </c:extLst>
          </c:dPt>
          <c:dPt>
            <c:idx val="1"/>
            <c:bubble3D val="0"/>
            <c:spPr>
              <a:solidFill>
                <a:schemeClr val="accent2"/>
              </a:solidFill>
              <a:ln w="19050">
                <a:noFill/>
              </a:ln>
              <a:effectLst/>
            </c:spPr>
            <c:extLst>
              <c:ext xmlns:c16="http://schemas.microsoft.com/office/drawing/2014/chart" uri="{C3380CC4-5D6E-409C-BE32-E72D297353CC}">
                <c16:uniqueId val="{00000003-EAD1-6B48-BAB6-3A167ABB94C4}"/>
              </c:ext>
            </c:extLst>
          </c:dPt>
          <c:dPt>
            <c:idx val="2"/>
            <c:bubble3D val="0"/>
            <c:spPr>
              <a:solidFill>
                <a:schemeClr val="accent3"/>
              </a:solidFill>
              <a:ln w="19050">
                <a:noFill/>
              </a:ln>
              <a:effectLst/>
            </c:spPr>
            <c:extLst>
              <c:ext xmlns:c16="http://schemas.microsoft.com/office/drawing/2014/chart" uri="{C3380CC4-5D6E-409C-BE32-E72D297353CC}">
                <c16:uniqueId val="{00000005-EAD1-6B48-BAB6-3A167ABB94C4}"/>
              </c:ext>
            </c:extLst>
          </c:dPt>
          <c:dPt>
            <c:idx val="3"/>
            <c:bubble3D val="0"/>
            <c:spPr>
              <a:solidFill>
                <a:schemeClr val="accent4"/>
              </a:solidFill>
              <a:ln w="19050">
                <a:noFill/>
              </a:ln>
              <a:effectLst/>
            </c:spPr>
            <c:extLst>
              <c:ext xmlns:c16="http://schemas.microsoft.com/office/drawing/2014/chart" uri="{C3380CC4-5D6E-409C-BE32-E72D297353CC}">
                <c16:uniqueId val="{00000007-EAD1-6B48-BAB6-3A167ABB94C4}"/>
              </c:ext>
            </c:extLst>
          </c:dPt>
          <c:dPt>
            <c:idx val="4"/>
            <c:bubble3D val="0"/>
            <c:spPr>
              <a:solidFill>
                <a:schemeClr val="accent5"/>
              </a:solidFill>
              <a:ln w="19050">
                <a:noFill/>
              </a:ln>
              <a:effectLst/>
            </c:spPr>
            <c:extLst>
              <c:ext xmlns:c16="http://schemas.microsoft.com/office/drawing/2014/chart" uri="{C3380CC4-5D6E-409C-BE32-E72D297353CC}">
                <c16:uniqueId val="{00000009-EAD1-6B48-BAB6-3A167ABB94C4}"/>
              </c:ext>
            </c:extLst>
          </c:dPt>
          <c:dPt>
            <c:idx val="5"/>
            <c:bubble3D val="0"/>
            <c:spPr>
              <a:solidFill>
                <a:schemeClr val="accent6"/>
              </a:solidFill>
              <a:ln w="19050">
                <a:noFill/>
              </a:ln>
              <a:effectLst/>
            </c:spPr>
            <c:extLst>
              <c:ext xmlns:c16="http://schemas.microsoft.com/office/drawing/2014/chart" uri="{C3380CC4-5D6E-409C-BE32-E72D297353CC}">
                <c16:uniqueId val="{0000000B-EAD1-6B48-BAB6-3A167ABB94C4}"/>
              </c:ext>
            </c:extLst>
          </c:dPt>
          <c:dPt>
            <c:idx val="6"/>
            <c:bubble3D val="0"/>
            <c:spPr>
              <a:solidFill>
                <a:schemeClr val="accent1">
                  <a:lumMod val="60000"/>
                </a:schemeClr>
              </a:solidFill>
              <a:ln w="19050">
                <a:noFill/>
              </a:ln>
              <a:effectLst/>
            </c:spPr>
            <c:extLst>
              <c:ext xmlns:c16="http://schemas.microsoft.com/office/drawing/2014/chart" uri="{C3380CC4-5D6E-409C-BE32-E72D297353CC}">
                <c16:uniqueId val="{0000000D-EAD1-6B48-BAB6-3A167ABB94C4}"/>
              </c:ext>
            </c:extLst>
          </c:dPt>
          <c:dPt>
            <c:idx val="7"/>
            <c:bubble3D val="0"/>
            <c:spPr>
              <a:solidFill>
                <a:schemeClr val="accent2">
                  <a:lumMod val="60000"/>
                </a:schemeClr>
              </a:solidFill>
              <a:ln w="19050">
                <a:noFill/>
              </a:ln>
              <a:effectLst/>
            </c:spPr>
            <c:extLst>
              <c:ext xmlns:c16="http://schemas.microsoft.com/office/drawing/2014/chart" uri="{C3380CC4-5D6E-409C-BE32-E72D297353CC}">
                <c16:uniqueId val="{0000000F-EAD1-6B48-BAB6-3A167ABB94C4}"/>
              </c:ext>
            </c:extLst>
          </c:dPt>
          <c:dPt>
            <c:idx val="8"/>
            <c:bubble3D val="0"/>
            <c:spPr>
              <a:solidFill>
                <a:schemeClr val="accent3">
                  <a:lumMod val="60000"/>
                </a:schemeClr>
              </a:solidFill>
              <a:ln w="19050">
                <a:noFill/>
              </a:ln>
              <a:effectLst/>
            </c:spPr>
            <c:extLst>
              <c:ext xmlns:c16="http://schemas.microsoft.com/office/drawing/2014/chart" uri="{C3380CC4-5D6E-409C-BE32-E72D297353CC}">
                <c16:uniqueId val="{00000011-EAD1-6B48-BAB6-3A167ABB94C4}"/>
              </c:ext>
            </c:extLst>
          </c:dPt>
          <c:dPt>
            <c:idx val="9"/>
            <c:bubble3D val="0"/>
            <c:spPr>
              <a:solidFill>
                <a:schemeClr val="accent4">
                  <a:lumMod val="60000"/>
                </a:schemeClr>
              </a:solidFill>
              <a:ln w="19050">
                <a:noFill/>
              </a:ln>
              <a:effectLst/>
            </c:spPr>
            <c:extLst>
              <c:ext xmlns:c16="http://schemas.microsoft.com/office/drawing/2014/chart" uri="{C3380CC4-5D6E-409C-BE32-E72D297353CC}">
                <c16:uniqueId val="{00000013-EAD1-6B48-BAB6-3A167ABB94C4}"/>
              </c:ext>
            </c:extLst>
          </c:dPt>
          <c:dPt>
            <c:idx val="10"/>
            <c:bubble3D val="0"/>
            <c:spPr>
              <a:solidFill>
                <a:schemeClr val="accent5">
                  <a:lumMod val="60000"/>
                </a:schemeClr>
              </a:solidFill>
              <a:ln w="19050">
                <a:noFill/>
              </a:ln>
              <a:effectLst/>
            </c:spPr>
            <c:extLst>
              <c:ext xmlns:c16="http://schemas.microsoft.com/office/drawing/2014/chart" uri="{C3380CC4-5D6E-409C-BE32-E72D297353CC}">
                <c16:uniqueId val="{00000015-EAD1-6B48-BAB6-3A167ABB94C4}"/>
              </c:ext>
            </c:extLst>
          </c:dPt>
          <c:dPt>
            <c:idx val="11"/>
            <c:bubble3D val="0"/>
            <c:spPr>
              <a:solidFill>
                <a:schemeClr val="accent6">
                  <a:lumMod val="60000"/>
                </a:schemeClr>
              </a:solidFill>
              <a:ln w="19050">
                <a:noFill/>
              </a:ln>
              <a:effectLst/>
            </c:spPr>
            <c:extLst>
              <c:ext xmlns:c16="http://schemas.microsoft.com/office/drawing/2014/chart" uri="{C3380CC4-5D6E-409C-BE32-E72D297353CC}">
                <c16:uniqueId val="{00000017-EAD1-6B48-BAB6-3A167ABB94C4}"/>
              </c:ext>
            </c:extLst>
          </c:dPt>
          <c:dPt>
            <c:idx val="12"/>
            <c:bubble3D val="0"/>
            <c:spPr>
              <a:solidFill>
                <a:schemeClr val="accent1">
                  <a:lumMod val="80000"/>
                  <a:lumOff val="20000"/>
                </a:schemeClr>
              </a:solidFill>
              <a:ln w="19050">
                <a:noFill/>
              </a:ln>
              <a:effectLst/>
            </c:spPr>
            <c:extLst>
              <c:ext xmlns:c16="http://schemas.microsoft.com/office/drawing/2014/chart" uri="{C3380CC4-5D6E-409C-BE32-E72D297353CC}">
                <c16:uniqueId val="{00000019-EAD1-6B48-BAB6-3A167ABB94C4}"/>
              </c:ext>
            </c:extLst>
          </c:dPt>
          <c:dPt>
            <c:idx val="13"/>
            <c:bubble3D val="0"/>
            <c:spPr>
              <a:solidFill>
                <a:schemeClr val="accent2">
                  <a:lumMod val="80000"/>
                  <a:lumOff val="20000"/>
                </a:schemeClr>
              </a:solidFill>
              <a:ln w="19050">
                <a:noFill/>
              </a:ln>
              <a:effectLst/>
            </c:spPr>
            <c:extLst>
              <c:ext xmlns:c16="http://schemas.microsoft.com/office/drawing/2014/chart" uri="{C3380CC4-5D6E-409C-BE32-E72D297353CC}">
                <c16:uniqueId val="{0000001B-EAD1-6B48-BAB6-3A167ABB94C4}"/>
              </c:ext>
            </c:extLst>
          </c:dPt>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Century Gothic" panose="020B0502020202020204" pitchFamily="34" charset="0"/>
                    <a:ea typeface="+mn-ea"/>
                    <a:cs typeface="+mn-cs"/>
                  </a:defRPr>
                </a:pPr>
                <a:endParaRPr lang="ru-RU"/>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General</c:formatCode>
                <c:ptCount val="14"/>
                <c:pt idx="0">
                  <c:v>10</c:v>
                </c:pt>
                <c:pt idx="1">
                  <c:v>5</c:v>
                </c:pt>
                <c:pt idx="2">
                  <c:v>10</c:v>
                </c:pt>
                <c:pt idx="3">
                  <c:v>5</c:v>
                </c:pt>
                <c:pt idx="4">
                  <c:v>10</c:v>
                </c:pt>
                <c:pt idx="5">
                  <c:v>5</c:v>
                </c:pt>
                <c:pt idx="6">
                  <c:v>10</c:v>
                </c:pt>
                <c:pt idx="7">
                  <c:v>5</c:v>
                </c:pt>
                <c:pt idx="8">
                  <c:v>10</c:v>
                </c:pt>
                <c:pt idx="9">
                  <c:v>5</c:v>
                </c:pt>
                <c:pt idx="10">
                  <c:v>10</c:v>
                </c:pt>
                <c:pt idx="11">
                  <c:v>5</c:v>
                </c:pt>
                <c:pt idx="12">
                  <c:v>10</c:v>
                </c:pt>
                <c:pt idx="13">
                  <c:v>5</c:v>
                </c:pt>
              </c:numCache>
            </c:numRef>
          </c:val>
          <c:extLst>
            <c:ext xmlns:c16="http://schemas.microsoft.com/office/drawing/2014/chart" uri="{C3380CC4-5D6E-409C-BE32-E72D297353CC}">
              <c16:uniqueId val="{00000000-5D2D-454B-BE49-879E26930A16}"/>
            </c:ext>
          </c:extLst>
        </c:ser>
        <c:dLbls>
          <c:showLegendKey val="0"/>
          <c:showVal val="0"/>
          <c:showCatName val="0"/>
          <c:showSerName val="0"/>
          <c:showPercent val="0"/>
          <c:showBubbleSize val="0"/>
          <c:showLeaderLines val="1"/>
        </c:dLbls>
        <c:firstSliceAng val="0"/>
      </c:pieChart>
      <c:spPr>
        <a:noFill/>
        <a:ln>
          <a:noFill/>
        </a:ln>
        <a:effectLst/>
      </c:spPr>
    </c:plotArea>
    <c:legend>
      <c:legendPos val="r"/>
      <c:layout>
        <c:manualLayout>
          <c:xMode val="edge"/>
          <c:yMode val="edge"/>
          <c:x val="0.8105278039361643"/>
          <c:y val="0.16131037443847046"/>
          <c:w val="0.11181236274452717"/>
          <c:h val="0.74553988963514028"/>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Century Gothic" panose="020B0502020202020204" pitchFamily="34" charset="0"/>
        </a:defRPr>
      </a:pPr>
      <a:endParaRPr lang="ru-RU"/>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PROJECTED</c:v>
                </c:pt>
              </c:strCache>
            </c:strRef>
          </c:tx>
          <c:spPr>
            <a:solidFill>
              <a:srgbClr val="7030A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"$"#,##0</c:formatCode>
                <c:ptCount val="14"/>
                <c:pt idx="0">
                  <c:v>1000000</c:v>
                </c:pt>
                <c:pt idx="1">
                  <c:v>900000</c:v>
                </c:pt>
                <c:pt idx="2">
                  <c:v>860000</c:v>
                </c:pt>
                <c:pt idx="3">
                  <c:v>1000000</c:v>
                </c:pt>
                <c:pt idx="4">
                  <c:v>294000</c:v>
                </c:pt>
                <c:pt idx="5">
                  <c:v>123400</c:v>
                </c:pt>
                <c:pt idx="6">
                  <c:v>250500</c:v>
                </c:pt>
                <c:pt idx="7">
                  <c:v>127200</c:v>
                </c:pt>
                <c:pt idx="8">
                  <c:v>80000</c:v>
                </c:pt>
                <c:pt idx="9">
                  <c:v>77000</c:v>
                </c:pt>
                <c:pt idx="10">
                  <c:v>65000</c:v>
                </c:pt>
                <c:pt idx="11">
                  <c:v>550000</c:v>
                </c:pt>
                <c:pt idx="12">
                  <c:v>45000</c:v>
                </c:pt>
                <c:pt idx="13">
                  <c:v>32500</c:v>
                </c:pt>
              </c:numCache>
            </c:numRef>
          </c:val>
          <c:extLst>
            <c:ext xmlns:c16="http://schemas.microsoft.com/office/drawing/2014/chart" uri="{C3380CC4-5D6E-409C-BE32-E72D297353CC}">
              <c16:uniqueId val="{00000000-0709-D149-A815-135B270DDDA5}"/>
            </c:ext>
          </c:extLst>
        </c:ser>
        <c:ser>
          <c:idx val="1"/>
          <c:order val="1"/>
          <c:tx>
            <c:strRef>
              <c:f>Sheet1!$C$1</c:f>
              <c:strCache>
                <c:ptCount val="1"/>
                <c:pt idx="0">
                  <c:v>ACTUAL</c:v>
                </c:pt>
              </c:strCache>
            </c:strRef>
          </c:tx>
          <c:spPr>
            <a:solidFill>
              <a:srgbClr val="00B0F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"$"#,##0</c:formatCode>
                <c:ptCount val="14"/>
                <c:pt idx="0">
                  <c:v>880000</c:v>
                </c:pt>
                <c:pt idx="1">
                  <c:v>920000</c:v>
                </c:pt>
                <c:pt idx="2">
                  <c:v>850000</c:v>
                </c:pt>
                <c:pt idx="3">
                  <c:v>998050</c:v>
                </c:pt>
                <c:pt idx="4">
                  <c:v>280000</c:v>
                </c:pt>
                <c:pt idx="5">
                  <c:v>125000</c:v>
                </c:pt>
                <c:pt idx="6">
                  <c:v>246000</c:v>
                </c:pt>
                <c:pt idx="7">
                  <c:v>126000</c:v>
                </c:pt>
                <c:pt idx="8">
                  <c:v>79900</c:v>
                </c:pt>
                <c:pt idx="9">
                  <c:v>77000</c:v>
                </c:pt>
                <c:pt idx="10">
                  <c:v>65000</c:v>
                </c:pt>
                <c:pt idx="11">
                  <c:v>551000</c:v>
                </c:pt>
                <c:pt idx="12">
                  <c:v>42000</c:v>
                </c:pt>
                <c:pt idx="13">
                  <c:v>33000</c:v>
                </c:pt>
              </c:numCache>
            </c:numRef>
          </c:val>
          <c:extLst>
            <c:ext xmlns:c16="http://schemas.microsoft.com/office/drawing/2014/chart" uri="{C3380CC4-5D6E-409C-BE32-E72D297353CC}">
              <c16:uniqueId val="{00000001-0709-D149-A815-135B270DDDA5}"/>
            </c:ext>
          </c:extLst>
        </c:ser>
        <c:ser>
          <c:idx val="2"/>
          <c:order val="2"/>
          <c:tx>
            <c:strRef>
              <c:f>Sheet1!$D$1</c:f>
              <c:strCache>
                <c:ptCount val="1"/>
                <c:pt idx="0">
                  <c:v>REMAINDER</c:v>
                </c:pt>
              </c:strCache>
            </c:strRef>
          </c:tx>
          <c:spPr>
            <a:solidFill>
              <a:srgbClr val="92D05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"$"#,##0</c:formatCode>
                <c:ptCount val="14"/>
                <c:pt idx="0">
                  <c:v>120000</c:v>
                </c:pt>
                <c:pt idx="1">
                  <c:v>-20000</c:v>
                </c:pt>
                <c:pt idx="2">
                  <c:v>10000</c:v>
                </c:pt>
                <c:pt idx="3">
                  <c:v>1950</c:v>
                </c:pt>
                <c:pt idx="4">
                  <c:v>14000</c:v>
                </c:pt>
                <c:pt idx="5">
                  <c:v>-1600</c:v>
                </c:pt>
                <c:pt idx="6">
                  <c:v>4500</c:v>
                </c:pt>
                <c:pt idx="7">
                  <c:v>1200</c:v>
                </c:pt>
                <c:pt idx="8">
                  <c:v>100</c:v>
                </c:pt>
                <c:pt idx="9">
                  <c:v>0</c:v>
                </c:pt>
                <c:pt idx="10">
                  <c:v>0</c:v>
                </c:pt>
                <c:pt idx="11">
                  <c:v>-1000</c:v>
                </c:pt>
                <c:pt idx="12">
                  <c:v>3000</c:v>
                </c:pt>
                <c:pt idx="13">
                  <c:v>-500</c:v>
                </c:pt>
              </c:numCache>
            </c:numRef>
          </c:val>
          <c:extLst>
            <c:ext xmlns:c16="http://schemas.microsoft.com/office/drawing/2014/chart" uri="{C3380CC4-5D6E-409C-BE32-E72D297353CC}">
              <c16:uniqueId val="{00000002-0709-D149-A815-135B270DDDA5}"/>
            </c:ext>
          </c:extLst>
        </c:ser>
        <c:dLbls>
          <c:showLegendKey val="0"/>
          <c:showVal val="0"/>
          <c:showCatName val="0"/>
          <c:showSerName val="0"/>
          <c:showPercent val="0"/>
          <c:showBubbleSize val="0"/>
        </c:dLbls>
        <c:gapWidth val="150"/>
        <c:overlap val="100"/>
        <c:axId val="1341726448"/>
        <c:axId val="1341728080"/>
      </c:barChart>
      <c:catAx>
        <c:axId val="1341726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41728080"/>
        <c:crosses val="autoZero"/>
        <c:auto val="1"/>
        <c:lblAlgn val="ctr"/>
        <c:lblOffset val="100"/>
        <c:noMultiLvlLbl val="0"/>
      </c:catAx>
      <c:valAx>
        <c:axId val="1341728080"/>
        <c:scaling>
          <c:orientation val="minMax"/>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417264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400">
          <a:latin typeface="Century Gothic" panose="020B0502020202020204" pitchFamily="34" charset="0"/>
        </a:defRPr>
      </a:pPr>
      <a:endParaRPr lang="ru-RU"/>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HIGH</c:v>
                </c:pt>
              </c:strCache>
            </c:strRef>
          </c:tx>
          <c:spPr>
            <a:solidFill>
              <a:srgbClr val="FF000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0</c:formatCode>
                <c:ptCount val="14"/>
                <c:pt idx="0">
                  <c:v>1</c:v>
                </c:pt>
                <c:pt idx="1">
                  <c:v>2</c:v>
                </c:pt>
                <c:pt idx="2">
                  <c:v>3</c:v>
                </c:pt>
                <c:pt idx="3">
                  <c:v>5</c:v>
                </c:pt>
                <c:pt idx="4">
                  <c:v>8</c:v>
                </c:pt>
                <c:pt idx="5">
                  <c:v>5</c:v>
                </c:pt>
                <c:pt idx="6">
                  <c:v>6</c:v>
                </c:pt>
                <c:pt idx="7">
                  <c:v>7</c:v>
                </c:pt>
                <c:pt idx="8">
                  <c:v>0</c:v>
                </c:pt>
                <c:pt idx="9">
                  <c:v>4</c:v>
                </c:pt>
                <c:pt idx="10">
                  <c:v>3</c:v>
                </c:pt>
                <c:pt idx="11">
                  <c:v>2</c:v>
                </c:pt>
                <c:pt idx="12">
                  <c:v>1</c:v>
                </c:pt>
                <c:pt idx="13">
                  <c:v>5</c:v>
                </c:pt>
              </c:numCache>
            </c:numRef>
          </c:val>
          <c:extLst>
            <c:ext xmlns:c16="http://schemas.microsoft.com/office/drawing/2014/chart" uri="{C3380CC4-5D6E-409C-BE32-E72D297353CC}">
              <c16:uniqueId val="{00000000-B988-8F4C-A649-01258F210CE5}"/>
            </c:ext>
          </c:extLst>
        </c:ser>
        <c:ser>
          <c:idx val="1"/>
          <c:order val="1"/>
          <c:tx>
            <c:strRef>
              <c:f>Sheet1!$C$1</c:f>
              <c:strCache>
                <c:ptCount val="1"/>
                <c:pt idx="0">
                  <c:v>MEDIUM</c:v>
                </c:pt>
              </c:strCache>
            </c:strRef>
          </c:tx>
          <c:spPr>
            <a:solidFill>
              <a:srgbClr val="FFC00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0</c:formatCode>
                <c:ptCount val="14"/>
                <c:pt idx="0">
                  <c:v>0</c:v>
                </c:pt>
                <c:pt idx="1">
                  <c:v>3</c:v>
                </c:pt>
                <c:pt idx="2">
                  <c:v>4</c:v>
                </c:pt>
                <c:pt idx="3">
                  <c:v>8</c:v>
                </c:pt>
                <c:pt idx="4">
                  <c:v>6</c:v>
                </c:pt>
                <c:pt idx="5">
                  <c:v>0</c:v>
                </c:pt>
                <c:pt idx="6">
                  <c:v>4</c:v>
                </c:pt>
                <c:pt idx="7">
                  <c:v>3</c:v>
                </c:pt>
                <c:pt idx="8">
                  <c:v>2</c:v>
                </c:pt>
                <c:pt idx="9">
                  <c:v>4</c:v>
                </c:pt>
                <c:pt idx="10">
                  <c:v>6</c:v>
                </c:pt>
                <c:pt idx="11">
                  <c:v>3</c:v>
                </c:pt>
                <c:pt idx="12">
                  <c:v>1</c:v>
                </c:pt>
                <c:pt idx="13">
                  <c:v>0</c:v>
                </c:pt>
              </c:numCache>
            </c:numRef>
          </c:val>
          <c:extLst>
            <c:ext xmlns:c16="http://schemas.microsoft.com/office/drawing/2014/chart" uri="{C3380CC4-5D6E-409C-BE32-E72D297353CC}">
              <c16:uniqueId val="{00000001-B988-8F4C-A649-01258F210CE5}"/>
            </c:ext>
          </c:extLst>
        </c:ser>
        <c:ser>
          <c:idx val="2"/>
          <c:order val="2"/>
          <c:tx>
            <c:strRef>
              <c:f>Sheet1!$D$1</c:f>
              <c:strCache>
                <c:ptCount val="1"/>
                <c:pt idx="0">
                  <c:v>LOW</c:v>
                </c:pt>
              </c:strCache>
            </c:strRef>
          </c:tx>
          <c:spPr>
            <a:solidFill>
              <a:srgbClr val="00B0F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0</c:formatCode>
                <c:ptCount val="14"/>
                <c:pt idx="0">
                  <c:v>4</c:v>
                </c:pt>
                <c:pt idx="1">
                  <c:v>5</c:v>
                </c:pt>
                <c:pt idx="2">
                  <c:v>3</c:v>
                </c:pt>
                <c:pt idx="3">
                  <c:v>1</c:v>
                </c:pt>
                <c:pt idx="4">
                  <c:v>4</c:v>
                </c:pt>
                <c:pt idx="5">
                  <c:v>0</c:v>
                </c:pt>
                <c:pt idx="6">
                  <c:v>0</c:v>
                </c:pt>
                <c:pt idx="7">
                  <c:v>3</c:v>
                </c:pt>
                <c:pt idx="8">
                  <c:v>4</c:v>
                </c:pt>
                <c:pt idx="9">
                  <c:v>5</c:v>
                </c:pt>
                <c:pt idx="10">
                  <c:v>4</c:v>
                </c:pt>
                <c:pt idx="11">
                  <c:v>6</c:v>
                </c:pt>
                <c:pt idx="12">
                  <c:v>7</c:v>
                </c:pt>
                <c:pt idx="13">
                  <c:v>2</c:v>
                </c:pt>
              </c:numCache>
            </c:numRef>
          </c:val>
          <c:extLst>
            <c:ext xmlns:c16="http://schemas.microsoft.com/office/drawing/2014/chart" uri="{C3380CC4-5D6E-409C-BE32-E72D297353CC}">
              <c16:uniqueId val="{00000002-B988-8F4C-A649-01258F210CE5}"/>
            </c:ext>
          </c:extLst>
        </c:ser>
        <c:dLbls>
          <c:showLegendKey val="0"/>
          <c:showVal val="0"/>
          <c:showCatName val="0"/>
          <c:showSerName val="0"/>
          <c:showPercent val="0"/>
          <c:showBubbleSize val="0"/>
        </c:dLbls>
        <c:gapWidth val="219"/>
        <c:axId val="1351869264"/>
        <c:axId val="1352386960"/>
      </c:barChart>
      <c:catAx>
        <c:axId val="1351869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52386960"/>
        <c:crosses val="autoZero"/>
        <c:auto val="1"/>
        <c:lblAlgn val="ctr"/>
        <c:lblOffset val="100"/>
        <c:noMultiLvlLbl val="0"/>
      </c:catAx>
      <c:valAx>
        <c:axId val="13523869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ru-RU"/>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HIGH</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Sheet1!$B$16</c:f>
              <c:numCache>
                <c:formatCode>0</c:formatCode>
                <c:ptCount val="1"/>
                <c:pt idx="0">
                  <c:v>52</c:v>
                </c:pt>
              </c:numCache>
            </c:numRef>
          </c:val>
          <c:extLst>
            <c:ext xmlns:c16="http://schemas.microsoft.com/office/drawing/2014/chart" uri="{C3380CC4-5D6E-409C-BE32-E72D297353CC}">
              <c16:uniqueId val="{00000000-7037-C24A-99EA-58485CA54310}"/>
            </c:ext>
          </c:extLst>
        </c:ser>
        <c:ser>
          <c:idx val="1"/>
          <c:order val="1"/>
          <c:tx>
            <c:strRef>
              <c:f>Sheet1!$C$1</c:f>
              <c:strCache>
                <c:ptCount val="1"/>
                <c:pt idx="0">
                  <c:v>MEDIUM</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Sheet1!$C$16</c:f>
              <c:numCache>
                <c:formatCode>0</c:formatCode>
                <c:ptCount val="1"/>
                <c:pt idx="0">
                  <c:v>44</c:v>
                </c:pt>
              </c:numCache>
            </c:numRef>
          </c:val>
          <c:extLst>
            <c:ext xmlns:c16="http://schemas.microsoft.com/office/drawing/2014/chart" uri="{C3380CC4-5D6E-409C-BE32-E72D297353CC}">
              <c16:uniqueId val="{00000001-7037-C24A-99EA-58485CA54310}"/>
            </c:ext>
          </c:extLst>
        </c:ser>
        <c:ser>
          <c:idx val="2"/>
          <c:order val="2"/>
          <c:tx>
            <c:strRef>
              <c:f>Sheet1!$D$1</c:f>
              <c:strCache>
                <c:ptCount val="1"/>
                <c:pt idx="0">
                  <c:v>LOW</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Sheet1!$D$16</c:f>
              <c:numCache>
                <c:formatCode>0</c:formatCode>
                <c:ptCount val="1"/>
                <c:pt idx="0">
                  <c:v>48</c:v>
                </c:pt>
              </c:numCache>
            </c:numRef>
          </c:val>
          <c:extLst>
            <c:ext xmlns:c16="http://schemas.microsoft.com/office/drawing/2014/chart" uri="{C3380CC4-5D6E-409C-BE32-E72D297353CC}">
              <c16:uniqueId val="{00000002-7037-C24A-99EA-58485CA54310}"/>
            </c:ext>
          </c:extLst>
        </c:ser>
        <c:dLbls>
          <c:showLegendKey val="0"/>
          <c:showVal val="0"/>
          <c:showCatName val="0"/>
          <c:showSerName val="0"/>
          <c:showPercent val="0"/>
          <c:showBubbleSize val="0"/>
        </c:dLbls>
        <c:gapWidth val="0"/>
        <c:overlap val="-50"/>
        <c:axId val="1351869264"/>
        <c:axId val="1352386960"/>
      </c:barChart>
      <c:catAx>
        <c:axId val="1351869264"/>
        <c:scaling>
          <c:orientation val="minMax"/>
        </c:scaling>
        <c:delete val="1"/>
        <c:axPos val="l"/>
        <c:numFmt formatCode="General" sourceLinked="1"/>
        <c:majorTickMark val="none"/>
        <c:minorTickMark val="none"/>
        <c:tickLblPos val="nextTo"/>
        <c:crossAx val="1352386960"/>
        <c:crosses val="autoZero"/>
        <c:auto val="1"/>
        <c:lblAlgn val="ctr"/>
        <c:lblOffset val="100"/>
        <c:noMultiLvlLbl val="0"/>
      </c:catAx>
      <c:valAx>
        <c:axId val="1352386960"/>
        <c:scaling>
          <c:orientation val="minMax"/>
          <c:min val="0"/>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ru-RU"/>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OPEN ISSUES</c:v>
                </c:pt>
              </c:strCache>
            </c:strRef>
          </c:tx>
          <c:spPr>
            <a:solidFill>
              <a:schemeClr val="accent4"/>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0</c:formatCode>
                <c:ptCount val="14"/>
                <c:pt idx="0">
                  <c:v>2</c:v>
                </c:pt>
                <c:pt idx="1">
                  <c:v>1</c:v>
                </c:pt>
                <c:pt idx="2">
                  <c:v>2</c:v>
                </c:pt>
                <c:pt idx="3">
                  <c:v>1</c:v>
                </c:pt>
                <c:pt idx="4">
                  <c:v>0</c:v>
                </c:pt>
                <c:pt idx="5">
                  <c:v>2</c:v>
                </c:pt>
                <c:pt idx="6">
                  <c:v>1</c:v>
                </c:pt>
                <c:pt idx="7">
                  <c:v>0</c:v>
                </c:pt>
                <c:pt idx="8">
                  <c:v>1</c:v>
                </c:pt>
                <c:pt idx="9">
                  <c:v>2</c:v>
                </c:pt>
                <c:pt idx="10">
                  <c:v>3</c:v>
                </c:pt>
                <c:pt idx="11">
                  <c:v>0</c:v>
                </c:pt>
                <c:pt idx="12">
                  <c:v>1</c:v>
                </c:pt>
                <c:pt idx="13">
                  <c:v>2</c:v>
                </c:pt>
              </c:numCache>
            </c:numRef>
          </c:val>
          <c:extLst>
            <c:ext xmlns:c16="http://schemas.microsoft.com/office/drawing/2014/chart" uri="{C3380CC4-5D6E-409C-BE32-E72D297353CC}">
              <c16:uniqueId val="{00000000-6807-274F-B39D-BEE7D96E6E79}"/>
            </c:ext>
          </c:extLst>
        </c:ser>
        <c:ser>
          <c:idx val="1"/>
          <c:order val="1"/>
          <c:tx>
            <c:strRef>
              <c:f>Sheet1!$C$1</c:f>
              <c:strCache>
                <c:ptCount val="1"/>
                <c:pt idx="0">
                  <c:v>OPEN REVISIONS</c:v>
                </c:pt>
              </c:strCache>
            </c:strRef>
          </c:tx>
          <c:spPr>
            <a:solidFill>
              <a:srgbClr val="92D05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0</c:formatCode>
                <c:ptCount val="14"/>
                <c:pt idx="0">
                  <c:v>0</c:v>
                </c:pt>
                <c:pt idx="1">
                  <c:v>2</c:v>
                </c:pt>
                <c:pt idx="2">
                  <c:v>1</c:v>
                </c:pt>
                <c:pt idx="3">
                  <c:v>0</c:v>
                </c:pt>
                <c:pt idx="4">
                  <c:v>3</c:v>
                </c:pt>
                <c:pt idx="5">
                  <c:v>0</c:v>
                </c:pt>
                <c:pt idx="6">
                  <c:v>2</c:v>
                </c:pt>
                <c:pt idx="7">
                  <c:v>1</c:v>
                </c:pt>
                <c:pt idx="8">
                  <c:v>3</c:v>
                </c:pt>
                <c:pt idx="9">
                  <c:v>0</c:v>
                </c:pt>
                <c:pt idx="10">
                  <c:v>2</c:v>
                </c:pt>
                <c:pt idx="11">
                  <c:v>1</c:v>
                </c:pt>
                <c:pt idx="12">
                  <c:v>0</c:v>
                </c:pt>
                <c:pt idx="13">
                  <c:v>1</c:v>
                </c:pt>
              </c:numCache>
            </c:numRef>
          </c:val>
          <c:extLst>
            <c:ext xmlns:c16="http://schemas.microsoft.com/office/drawing/2014/chart" uri="{C3380CC4-5D6E-409C-BE32-E72D297353CC}">
              <c16:uniqueId val="{00000001-6807-274F-B39D-BEE7D96E6E79}"/>
            </c:ext>
          </c:extLst>
        </c:ser>
        <c:ser>
          <c:idx val="2"/>
          <c:order val="2"/>
          <c:tx>
            <c:strRef>
              <c:f>Sheet1!$D$1</c:f>
              <c:strCache>
                <c:ptCount val="1"/>
                <c:pt idx="0">
                  <c:v>PENDING ACTIONS</c:v>
                </c:pt>
              </c:strCache>
            </c:strRef>
          </c:tx>
          <c:spPr>
            <a:solidFill>
              <a:srgbClr val="00B0F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0</c:formatCode>
                <c:ptCount val="14"/>
                <c:pt idx="0">
                  <c:v>4</c:v>
                </c:pt>
                <c:pt idx="1">
                  <c:v>3</c:v>
                </c:pt>
                <c:pt idx="2">
                  <c:v>2</c:v>
                </c:pt>
                <c:pt idx="3">
                  <c:v>0</c:v>
                </c:pt>
                <c:pt idx="4">
                  <c:v>1</c:v>
                </c:pt>
                <c:pt idx="5">
                  <c:v>2</c:v>
                </c:pt>
                <c:pt idx="6">
                  <c:v>3</c:v>
                </c:pt>
                <c:pt idx="7">
                  <c:v>4</c:v>
                </c:pt>
                <c:pt idx="8">
                  <c:v>2</c:v>
                </c:pt>
                <c:pt idx="9">
                  <c:v>0</c:v>
                </c:pt>
                <c:pt idx="10">
                  <c:v>0</c:v>
                </c:pt>
                <c:pt idx="11">
                  <c:v>1</c:v>
                </c:pt>
                <c:pt idx="12">
                  <c:v>2</c:v>
                </c:pt>
                <c:pt idx="13">
                  <c:v>3</c:v>
                </c:pt>
              </c:numCache>
            </c:numRef>
          </c:val>
          <c:extLst>
            <c:ext xmlns:c16="http://schemas.microsoft.com/office/drawing/2014/chart" uri="{C3380CC4-5D6E-409C-BE32-E72D297353CC}">
              <c16:uniqueId val="{00000002-6807-274F-B39D-BEE7D96E6E79}"/>
            </c:ext>
          </c:extLst>
        </c:ser>
        <c:dLbls>
          <c:showLegendKey val="0"/>
          <c:showVal val="0"/>
          <c:showCatName val="0"/>
          <c:showSerName val="0"/>
          <c:showPercent val="0"/>
          <c:showBubbleSize val="0"/>
        </c:dLbls>
        <c:gapWidth val="219"/>
        <c:axId val="1351869264"/>
        <c:axId val="1352386960"/>
      </c:barChart>
      <c:catAx>
        <c:axId val="1351869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52386960"/>
        <c:crosses val="autoZero"/>
        <c:auto val="1"/>
        <c:lblAlgn val="ctr"/>
        <c:lblOffset val="100"/>
        <c:noMultiLvlLbl val="0"/>
      </c:catAx>
      <c:valAx>
        <c:axId val="1352386960"/>
        <c:scaling>
          <c:orientation val="minMax"/>
          <c:max val="1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ru-RU"/>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OPEN ISSUES</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Sheet1!$B$16</c:f>
              <c:numCache>
                <c:formatCode>0</c:formatCode>
                <c:ptCount val="1"/>
                <c:pt idx="0">
                  <c:v>18</c:v>
                </c:pt>
              </c:numCache>
            </c:numRef>
          </c:val>
          <c:extLst>
            <c:ext xmlns:c16="http://schemas.microsoft.com/office/drawing/2014/chart" uri="{C3380CC4-5D6E-409C-BE32-E72D297353CC}">
              <c16:uniqueId val="{00000000-4943-754E-87E3-1DCCFC531B50}"/>
            </c:ext>
          </c:extLst>
        </c:ser>
        <c:ser>
          <c:idx val="1"/>
          <c:order val="1"/>
          <c:tx>
            <c:strRef>
              <c:f>Sheet1!$C$1</c:f>
              <c:strCache>
                <c:ptCount val="1"/>
                <c:pt idx="0">
                  <c:v>OPEN REVISIONS</c:v>
                </c:pt>
              </c:strCache>
            </c:strRef>
          </c:tx>
          <c:spPr>
            <a:solidFill>
              <a:srgbClr val="92D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Sheet1!$C$16</c:f>
              <c:numCache>
                <c:formatCode>0</c:formatCode>
                <c:ptCount val="1"/>
                <c:pt idx="0">
                  <c:v>16</c:v>
                </c:pt>
              </c:numCache>
            </c:numRef>
          </c:val>
          <c:extLst>
            <c:ext xmlns:c16="http://schemas.microsoft.com/office/drawing/2014/chart" uri="{C3380CC4-5D6E-409C-BE32-E72D297353CC}">
              <c16:uniqueId val="{00000001-4943-754E-87E3-1DCCFC531B50}"/>
            </c:ext>
          </c:extLst>
        </c:ser>
        <c:ser>
          <c:idx val="2"/>
          <c:order val="2"/>
          <c:tx>
            <c:strRef>
              <c:f>Sheet1!$D$1</c:f>
              <c:strCache>
                <c:ptCount val="1"/>
                <c:pt idx="0">
                  <c:v>PENDING ACTIONS</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Sheet1!$D$16</c:f>
              <c:numCache>
                <c:formatCode>0</c:formatCode>
                <c:ptCount val="1"/>
                <c:pt idx="0">
                  <c:v>27</c:v>
                </c:pt>
              </c:numCache>
            </c:numRef>
          </c:val>
          <c:extLst>
            <c:ext xmlns:c16="http://schemas.microsoft.com/office/drawing/2014/chart" uri="{C3380CC4-5D6E-409C-BE32-E72D297353CC}">
              <c16:uniqueId val="{00000002-4943-754E-87E3-1DCCFC531B50}"/>
            </c:ext>
          </c:extLst>
        </c:ser>
        <c:dLbls>
          <c:showLegendKey val="0"/>
          <c:showVal val="0"/>
          <c:showCatName val="0"/>
          <c:showSerName val="0"/>
          <c:showPercent val="0"/>
          <c:showBubbleSize val="0"/>
        </c:dLbls>
        <c:gapWidth val="0"/>
        <c:overlap val="-50"/>
        <c:axId val="1351869264"/>
        <c:axId val="1352386960"/>
      </c:barChart>
      <c:catAx>
        <c:axId val="1351869264"/>
        <c:scaling>
          <c:orientation val="minMax"/>
        </c:scaling>
        <c:delete val="1"/>
        <c:axPos val="l"/>
        <c:numFmt formatCode="General" sourceLinked="1"/>
        <c:majorTickMark val="none"/>
        <c:minorTickMark val="none"/>
        <c:tickLblPos val="nextTo"/>
        <c:crossAx val="1352386960"/>
        <c:crosses val="autoZero"/>
        <c:auto val="1"/>
        <c:lblAlgn val="ctr"/>
        <c:lblOffset val="100"/>
        <c:noMultiLvlLbl val="0"/>
      </c:catAx>
      <c:valAx>
        <c:axId val="1352386960"/>
        <c:scaling>
          <c:orientation val="minMax"/>
          <c:min val="0"/>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10/6/2020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15602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2464897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3314720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39181752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41882512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5412619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028810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10/6/2020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10/6/2020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10/6/2020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10/6/2020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10/6/2020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34zdj1A"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chart" Target="../charts/char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MULTIPLE PROJECT DASHBOARD</a:t>
            </a:r>
          </a:p>
        </p:txBody>
      </p:sp>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8299865" y="307317"/>
            <a:ext cx="3657600" cy="507585"/>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552992" y="926287"/>
            <a:ext cx="11221474" cy="923330"/>
          </a:xfrm>
          <a:prstGeom prst="rect">
            <a:avLst/>
          </a:prstGeom>
          <a:noFill/>
        </p:spPr>
        <p:txBody>
          <a:bodyPr wrap="square" rtlCol="0">
            <a:spAutoFit/>
          </a:bodyPr>
          <a:lstStyle/>
          <a:p>
            <a:r>
              <a:rPr lang="en-US" sz="5400" dirty="0">
                <a:latin typeface="Century Gothic" panose="020B0502020202020204" pitchFamily="34" charset="0"/>
              </a:rPr>
              <a:t>MULTIPLE PROJECT DASHBOARD</a:t>
            </a:r>
          </a:p>
        </p:txBody>
      </p:sp>
      <p:sp>
        <p:nvSpPr>
          <p:cNvPr id="9" name="TextBox 8">
            <a:extLst>
              <a:ext uri="{FF2B5EF4-FFF2-40B4-BE49-F238E27FC236}">
                <a16:creationId xmlns:a16="http://schemas.microsoft.com/office/drawing/2014/main" id="{BE98E647-E4C9-4B4B-888B-2F662C468983}"/>
              </a:ext>
            </a:extLst>
          </p:cNvPr>
          <p:cNvSpPr txBox="1"/>
          <p:nvPr/>
        </p:nvSpPr>
        <p:spPr>
          <a:xfrm>
            <a:off x="552992" y="2347150"/>
            <a:ext cx="8138087" cy="2246769"/>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COMPANY NAME</a:t>
            </a:r>
          </a:p>
          <a:p>
            <a:r>
              <a:rPr lang="en-US" sz="20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00/00/0000</a:t>
            </a:r>
          </a:p>
          <a:p>
            <a:r>
              <a:rPr lang="en-US" sz="14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Address</a:t>
            </a:r>
          </a:p>
          <a:p>
            <a:r>
              <a:rPr lang="en-US" sz="1400" dirty="0">
                <a:solidFill>
                  <a:schemeClr val="tx2"/>
                </a:solidFill>
                <a:latin typeface="Century Gothic" panose="020B0502020202020204" pitchFamily="34" charset="0"/>
              </a:rPr>
              <a:t>Contact Phone</a:t>
            </a:r>
          </a:p>
          <a:p>
            <a:r>
              <a:rPr lang="en-US" sz="1400" dirty="0">
                <a:solidFill>
                  <a:schemeClr val="tx2"/>
                </a:solidFill>
                <a:latin typeface="Century Gothic" panose="020B0502020202020204" pitchFamily="34" charset="0"/>
              </a:rPr>
              <a:t>Web Address</a:t>
            </a:r>
          </a:p>
          <a:p>
            <a:r>
              <a:rPr lang="en-US" sz="1400" dirty="0">
                <a:solidFill>
                  <a:schemeClr val="tx2"/>
                </a:solidFill>
                <a:latin typeface="Century Gothic" panose="020B0502020202020204" pitchFamily="34" charset="0"/>
              </a:rPr>
              <a:t>Email Address</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552992" y="1995592"/>
            <a:ext cx="11070972" cy="0"/>
          </a:xfrm>
          <a:prstGeom prst="line">
            <a:avLst/>
          </a:prstGeom>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273E4A99-8E98-9C49-BEA2-1DA828E7F9B3}"/>
              </a:ext>
            </a:extLst>
          </p:cNvPr>
          <p:cNvGrpSpPr/>
          <p:nvPr/>
        </p:nvGrpSpPr>
        <p:grpSpPr>
          <a:xfrm>
            <a:off x="8691080" y="2406242"/>
            <a:ext cx="2932884" cy="2890404"/>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graphicFrame>
        <p:nvGraphicFramePr>
          <p:cNvPr id="2" name="Table 1">
            <a:extLst>
              <a:ext uri="{FF2B5EF4-FFF2-40B4-BE49-F238E27FC236}">
                <a16:creationId xmlns:a16="http://schemas.microsoft.com/office/drawing/2014/main" id="{192FE157-1C86-3441-A861-8D9B293C6111}"/>
              </a:ext>
            </a:extLst>
          </p:cNvPr>
          <p:cNvGraphicFramePr>
            <a:graphicFrameLocks noGrp="1"/>
          </p:cNvGraphicFramePr>
          <p:nvPr>
            <p:extLst>
              <p:ext uri="{D42A27DB-BD31-4B8C-83A1-F6EECF244321}">
                <p14:modId xmlns:p14="http://schemas.microsoft.com/office/powerpoint/2010/main" val="2635750005"/>
              </p:ext>
            </p:extLst>
          </p:nvPr>
        </p:nvGraphicFramePr>
        <p:xfrm>
          <a:off x="552992" y="5571765"/>
          <a:ext cx="7746872" cy="548640"/>
        </p:xfrm>
        <a:graphic>
          <a:graphicData uri="http://schemas.openxmlformats.org/drawingml/2006/table">
            <a:tbl>
              <a:tblPr firstRow="1" firstCol="1" bandRow="1">
                <a:tableStyleId>{5C22544A-7EE6-4342-B048-85BDC9FD1C3A}</a:tableStyleId>
              </a:tblPr>
              <a:tblGrid>
                <a:gridCol w="966809">
                  <a:extLst>
                    <a:ext uri="{9D8B030D-6E8A-4147-A177-3AD203B41FA5}">
                      <a16:colId xmlns:a16="http://schemas.microsoft.com/office/drawing/2014/main" val="690628749"/>
                    </a:ext>
                  </a:extLst>
                </a:gridCol>
                <a:gridCol w="2007989">
                  <a:extLst>
                    <a:ext uri="{9D8B030D-6E8A-4147-A177-3AD203B41FA5}">
                      <a16:colId xmlns:a16="http://schemas.microsoft.com/office/drawing/2014/main" val="3049906053"/>
                    </a:ext>
                  </a:extLst>
                </a:gridCol>
                <a:gridCol w="452418">
                  <a:extLst>
                    <a:ext uri="{9D8B030D-6E8A-4147-A177-3AD203B41FA5}">
                      <a16:colId xmlns:a16="http://schemas.microsoft.com/office/drawing/2014/main" val="4260011339"/>
                    </a:ext>
                  </a:extLst>
                </a:gridCol>
                <a:gridCol w="2585906">
                  <a:extLst>
                    <a:ext uri="{9D8B030D-6E8A-4147-A177-3AD203B41FA5}">
                      <a16:colId xmlns:a16="http://schemas.microsoft.com/office/drawing/2014/main" val="1259121771"/>
                    </a:ext>
                  </a:extLst>
                </a:gridCol>
                <a:gridCol w="517491">
                  <a:extLst>
                    <a:ext uri="{9D8B030D-6E8A-4147-A177-3AD203B41FA5}">
                      <a16:colId xmlns:a16="http://schemas.microsoft.com/office/drawing/2014/main" val="2523715833"/>
                    </a:ext>
                  </a:extLst>
                </a:gridCol>
                <a:gridCol w="1216259">
                  <a:extLst>
                    <a:ext uri="{9D8B030D-6E8A-4147-A177-3AD203B41FA5}">
                      <a16:colId xmlns:a16="http://schemas.microsoft.com/office/drawing/2014/main" val="2610600395"/>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PREPARED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APPROVED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59922558"/>
                  </a:ext>
                </a:extLst>
              </a:tr>
            </a:tbl>
          </a:graphicData>
        </a:graphic>
      </p:graphicFrame>
    </p:spTree>
    <p:extLst>
      <p:ext uri="{BB962C8B-B14F-4D97-AF65-F5344CB8AC3E}">
        <p14:creationId xmlns:p14="http://schemas.microsoft.com/office/powerpoint/2010/main" val="1750150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FCBC44ED-2B4D-EB4F-B4F3-DA0B26C8836C}"/>
              </a:ext>
            </a:extLst>
          </p:cNvPr>
          <p:cNvGraphicFramePr>
            <a:graphicFrameLocks noGrp="1"/>
          </p:cNvGraphicFramePr>
          <p:nvPr>
            <p:extLst>
              <p:ext uri="{D42A27DB-BD31-4B8C-83A1-F6EECF244321}">
                <p14:modId xmlns:p14="http://schemas.microsoft.com/office/powerpoint/2010/main" val="892855253"/>
              </p:ext>
            </p:extLst>
          </p:nvPr>
        </p:nvGraphicFramePr>
        <p:xfrm>
          <a:off x="725214" y="228600"/>
          <a:ext cx="10941269" cy="5543550"/>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464579">
                  <a:extLst>
                    <a:ext uri="{9D8B030D-6E8A-4147-A177-3AD203B41FA5}">
                      <a16:colId xmlns:a16="http://schemas.microsoft.com/office/drawing/2014/main" val="2448353432"/>
                    </a:ext>
                  </a:extLst>
                </a:gridCol>
                <a:gridCol w="9476690">
                  <a:extLst>
                    <a:ext uri="{9D8B030D-6E8A-4147-A177-3AD203B41FA5}">
                      <a16:colId xmlns:a16="http://schemas.microsoft.com/office/drawing/2014/main" val="185754983"/>
                    </a:ext>
                  </a:extLst>
                </a:gridCol>
              </a:tblGrid>
              <a:tr h="5543550">
                <a:tc>
                  <a:txBody>
                    <a:bodyPr/>
                    <a:lstStyle/>
                    <a:p>
                      <a:pPr algn="l" fontAlgn="b"/>
                      <a:r>
                        <a:rPr lang="en-US" sz="1400" b="1" u="none" strike="noStrike" dirty="0">
                          <a:solidFill>
                            <a:schemeClr val="bg1"/>
                          </a:solidFill>
                          <a:effectLst/>
                          <a:latin typeface="Century Gothic" panose="020B0502020202020204" pitchFamily="34" charset="0"/>
                        </a:rPr>
                        <a:t>TABLE</a:t>
                      </a:r>
                    </a:p>
                    <a:p>
                      <a:pPr algn="l" fontAlgn="b"/>
                      <a:r>
                        <a:rPr lang="en-US" sz="1400" b="1" i="0" u="none" strike="noStrike" dirty="0">
                          <a:solidFill>
                            <a:schemeClr val="bg1"/>
                          </a:solidFill>
                          <a:effectLst/>
                          <a:latin typeface="Century Gothic" panose="020B0502020202020204" pitchFamily="34" charset="0"/>
                        </a:rPr>
                        <a:t>OF</a:t>
                      </a:r>
                    </a:p>
                    <a:p>
                      <a:pPr algn="l" fontAlgn="b"/>
                      <a:r>
                        <a:rPr lang="en-US" sz="1400" b="1" i="0" u="none" strike="noStrike" dirty="0">
                          <a:solidFill>
                            <a:schemeClr val="bg1"/>
                          </a:solidFill>
                          <a:effectLst/>
                          <a:latin typeface="Century Gothic" panose="020B0502020202020204" pitchFamily="34" charset="0"/>
                        </a:rPr>
                        <a:t>CONTENTS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endParaRPr lang="en-US" sz="1800" b="1" kern="1200" dirty="0">
                        <a:solidFill>
                          <a:schemeClr val="dk1"/>
                        </a:solidFill>
                        <a:effectLst/>
                        <a:latin typeface="+mn-lt"/>
                        <a:ea typeface="+mn-ea"/>
                        <a:cs typeface="+mn-cs"/>
                      </a:endParaRPr>
                    </a:p>
                    <a:p>
                      <a:pPr marL="171450" indent="-354330" algn="l" fontAlgn="ctr">
                        <a:lnSpc>
                          <a:spcPct val="150000"/>
                        </a:lnSpc>
                        <a:spcBef>
                          <a:spcPts val="0"/>
                        </a:spcBef>
                        <a:spcAft>
                          <a:spcPts val="600"/>
                        </a:spcAft>
                        <a:buClr>
                          <a:schemeClr val="tx2">
                            <a:lumMod val="60000"/>
                            <a:lumOff val="40000"/>
                          </a:schemeClr>
                        </a:buClr>
                        <a:buFont typeface="Arial Unicode MS" panose="020B0604020202020204" pitchFamily="34" charset="-128"/>
                        <a:buChar char="✙"/>
                      </a:pPr>
                      <a:endParaRPr lang="en-US" sz="1700" b="0" i="0" u="none" strike="noStrike" dirty="0">
                        <a:solidFill>
                          <a:schemeClr val="tx2">
                            <a:lumMod val="50000"/>
                          </a:schemeClr>
                        </a:solidFill>
                        <a:effectLst/>
                        <a:latin typeface="Century Gothic" panose="020B0502020202020204" pitchFamily="34" charset="0"/>
                      </a:endParaRPr>
                    </a:p>
                  </a:txBody>
                  <a:tcPr marL="3657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8579" y="6477000"/>
            <a:ext cx="11476462"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MULTIPLE PROJECT DASHBOARD | TABLE OF CONTENTS</a:t>
            </a:r>
          </a:p>
        </p:txBody>
      </p:sp>
      <p:sp>
        <p:nvSpPr>
          <p:cNvPr id="3" name="TextBox 2">
            <a:extLst>
              <a:ext uri="{FF2B5EF4-FFF2-40B4-BE49-F238E27FC236}">
                <a16:creationId xmlns:a16="http://schemas.microsoft.com/office/drawing/2014/main" id="{2F866523-4C8E-7643-889D-E7B32BD5DA74}"/>
              </a:ext>
            </a:extLst>
          </p:cNvPr>
          <p:cNvSpPr txBox="1"/>
          <p:nvPr/>
        </p:nvSpPr>
        <p:spPr>
          <a:xfrm>
            <a:off x="2426231" y="905987"/>
            <a:ext cx="8363952" cy="3727111"/>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en-US" sz="2000" dirty="0">
                <a:latin typeface="Century Gothic" panose="020B0502020202020204" pitchFamily="34" charset="0"/>
              </a:rPr>
              <a:t>Delivery Timeline</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Days per Project </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Resource Allocation</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Project Financials</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Risk Analysis &amp; Risk Total</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Open &amp; Pending Actions</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Project Report</a:t>
            </a:r>
          </a:p>
          <a:p>
            <a:pPr marL="342900" indent="-342900">
              <a:lnSpc>
                <a:spcPct val="150000"/>
              </a:lnSpc>
              <a:buFont typeface="Arial" panose="020B0604020202020204" pitchFamily="34" charset="0"/>
              <a:buChar char="•"/>
            </a:pPr>
            <a:endParaRPr lang="en-US" sz="2000" dirty="0">
              <a:latin typeface="Century Gothic" panose="020B0502020202020204" pitchFamily="34" charset="0"/>
            </a:endParaRPr>
          </a:p>
        </p:txBody>
      </p:sp>
    </p:spTree>
    <p:extLst>
      <p:ext uri="{BB962C8B-B14F-4D97-AF65-F5344CB8AC3E}">
        <p14:creationId xmlns:p14="http://schemas.microsoft.com/office/powerpoint/2010/main" val="1599595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DELIVERY TIMELINE</a:t>
            </a:r>
          </a:p>
        </p:txBody>
      </p:sp>
      <p:graphicFrame>
        <p:nvGraphicFramePr>
          <p:cNvPr id="2" name="Chart 1">
            <a:extLst>
              <a:ext uri="{FF2B5EF4-FFF2-40B4-BE49-F238E27FC236}">
                <a16:creationId xmlns:a16="http://schemas.microsoft.com/office/drawing/2014/main" id="{166F07E2-2AE6-F44A-85D5-3E05BE8E95E2}"/>
              </a:ext>
            </a:extLst>
          </p:cNvPr>
          <p:cNvGraphicFramePr/>
          <p:nvPr>
            <p:extLst>
              <p:ext uri="{D42A27DB-BD31-4B8C-83A1-F6EECF244321}">
                <p14:modId xmlns:p14="http://schemas.microsoft.com/office/powerpoint/2010/main" val="3514633029"/>
              </p:ext>
            </p:extLst>
          </p:nvPr>
        </p:nvGraphicFramePr>
        <p:xfrm>
          <a:off x="320842" y="368969"/>
          <a:ext cx="11325726" cy="571098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21696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DAYS PER PROJECT</a:t>
            </a:r>
          </a:p>
        </p:txBody>
      </p:sp>
      <p:graphicFrame>
        <p:nvGraphicFramePr>
          <p:cNvPr id="2" name="Chart 1">
            <a:extLst>
              <a:ext uri="{FF2B5EF4-FFF2-40B4-BE49-F238E27FC236}">
                <a16:creationId xmlns:a16="http://schemas.microsoft.com/office/drawing/2014/main" id="{B0C6BBAC-887C-CB4C-8B5D-B2106F18D00A}"/>
              </a:ext>
            </a:extLst>
          </p:cNvPr>
          <p:cNvGraphicFramePr/>
          <p:nvPr>
            <p:extLst>
              <p:ext uri="{D42A27DB-BD31-4B8C-83A1-F6EECF244321}">
                <p14:modId xmlns:p14="http://schemas.microsoft.com/office/powerpoint/2010/main" val="3713321693"/>
              </p:ext>
            </p:extLst>
          </p:nvPr>
        </p:nvGraphicFramePr>
        <p:xfrm>
          <a:off x="417095" y="208548"/>
          <a:ext cx="11309683" cy="592978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24029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RESOURCE ALLOCATION</a:t>
            </a:r>
          </a:p>
        </p:txBody>
      </p:sp>
      <p:graphicFrame>
        <p:nvGraphicFramePr>
          <p:cNvPr id="3" name="Chart 2">
            <a:extLst>
              <a:ext uri="{FF2B5EF4-FFF2-40B4-BE49-F238E27FC236}">
                <a16:creationId xmlns:a16="http://schemas.microsoft.com/office/drawing/2014/main" id="{7EF28078-BC53-1A47-AA53-3974765DCFE2}"/>
              </a:ext>
            </a:extLst>
          </p:cNvPr>
          <p:cNvGraphicFramePr/>
          <p:nvPr>
            <p:extLst>
              <p:ext uri="{D42A27DB-BD31-4B8C-83A1-F6EECF244321}">
                <p14:modId xmlns:p14="http://schemas.microsoft.com/office/powerpoint/2010/main" val="2917576824"/>
              </p:ext>
            </p:extLst>
          </p:nvPr>
        </p:nvGraphicFramePr>
        <p:xfrm>
          <a:off x="657726" y="208548"/>
          <a:ext cx="10956758" cy="592978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4360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FINANCIALS</a:t>
            </a:r>
          </a:p>
        </p:txBody>
      </p:sp>
      <p:graphicFrame>
        <p:nvGraphicFramePr>
          <p:cNvPr id="2" name="Chart 1">
            <a:extLst>
              <a:ext uri="{FF2B5EF4-FFF2-40B4-BE49-F238E27FC236}">
                <a16:creationId xmlns:a16="http://schemas.microsoft.com/office/drawing/2014/main" id="{15F335FF-EF70-B441-AA1A-82E2F2698B8D}"/>
              </a:ext>
            </a:extLst>
          </p:cNvPr>
          <p:cNvGraphicFramePr/>
          <p:nvPr>
            <p:extLst>
              <p:ext uri="{D42A27DB-BD31-4B8C-83A1-F6EECF244321}">
                <p14:modId xmlns:p14="http://schemas.microsoft.com/office/powerpoint/2010/main" val="2922649090"/>
              </p:ext>
            </p:extLst>
          </p:nvPr>
        </p:nvGraphicFramePr>
        <p:xfrm>
          <a:off x="304801" y="288758"/>
          <a:ext cx="11454062" cy="58495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390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RISK ANALYSIS &amp; RISK TOTAL</a:t>
            </a:r>
          </a:p>
        </p:txBody>
      </p:sp>
      <p:graphicFrame>
        <p:nvGraphicFramePr>
          <p:cNvPr id="2" name="Chart 1">
            <a:extLst>
              <a:ext uri="{FF2B5EF4-FFF2-40B4-BE49-F238E27FC236}">
                <a16:creationId xmlns:a16="http://schemas.microsoft.com/office/drawing/2014/main" id="{E1EA4EDD-BEEA-6743-9EB8-8F586D7D0F8A}"/>
              </a:ext>
            </a:extLst>
          </p:cNvPr>
          <p:cNvGraphicFramePr/>
          <p:nvPr>
            <p:extLst>
              <p:ext uri="{D42A27DB-BD31-4B8C-83A1-F6EECF244321}">
                <p14:modId xmlns:p14="http://schemas.microsoft.com/office/powerpoint/2010/main" val="570035334"/>
              </p:ext>
            </p:extLst>
          </p:nvPr>
        </p:nvGraphicFramePr>
        <p:xfrm>
          <a:off x="304799" y="336884"/>
          <a:ext cx="11502189" cy="266299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3CA01BC8-751F-E144-B2A8-AA6AF7AC30D7}"/>
              </a:ext>
            </a:extLst>
          </p:cNvPr>
          <p:cNvGraphicFramePr/>
          <p:nvPr>
            <p:extLst>
              <p:ext uri="{D42A27DB-BD31-4B8C-83A1-F6EECF244321}">
                <p14:modId xmlns:p14="http://schemas.microsoft.com/office/powerpoint/2010/main" val="1333548766"/>
              </p:ext>
            </p:extLst>
          </p:nvPr>
        </p:nvGraphicFramePr>
        <p:xfrm>
          <a:off x="304798" y="3429000"/>
          <a:ext cx="11502189" cy="2662991"/>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Box 4">
            <a:extLst>
              <a:ext uri="{FF2B5EF4-FFF2-40B4-BE49-F238E27FC236}">
                <a16:creationId xmlns:a16="http://schemas.microsoft.com/office/drawing/2014/main" id="{708D6937-B4CB-734D-A59F-CC81741556E4}"/>
              </a:ext>
            </a:extLst>
          </p:cNvPr>
          <p:cNvSpPr txBox="1"/>
          <p:nvPr/>
        </p:nvSpPr>
        <p:spPr>
          <a:xfrm>
            <a:off x="304799" y="3048001"/>
            <a:ext cx="1497526" cy="400110"/>
          </a:xfrm>
          <a:prstGeom prst="rect">
            <a:avLst/>
          </a:prstGeom>
          <a:noFill/>
        </p:spPr>
        <p:txBody>
          <a:bodyPr wrap="none" rtlCol="0">
            <a:spAutoFit/>
          </a:bodyPr>
          <a:lstStyle/>
          <a:p>
            <a:r>
              <a:rPr lang="en-US" sz="2000" dirty="0">
                <a:latin typeface="Century Gothic" panose="020B0502020202020204" pitchFamily="34" charset="0"/>
              </a:rPr>
              <a:t>RISK TOTAL</a:t>
            </a:r>
          </a:p>
        </p:txBody>
      </p:sp>
    </p:spTree>
    <p:extLst>
      <p:ext uri="{BB962C8B-B14F-4D97-AF65-F5344CB8AC3E}">
        <p14:creationId xmlns:p14="http://schemas.microsoft.com/office/powerpoint/2010/main" val="2678152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OPEN &amp; PENDING ACTIONS</a:t>
            </a:r>
          </a:p>
        </p:txBody>
      </p:sp>
      <p:graphicFrame>
        <p:nvGraphicFramePr>
          <p:cNvPr id="5" name="Chart 4">
            <a:extLst>
              <a:ext uri="{FF2B5EF4-FFF2-40B4-BE49-F238E27FC236}">
                <a16:creationId xmlns:a16="http://schemas.microsoft.com/office/drawing/2014/main" id="{E132E569-F8CA-E54F-BCAC-077A58435970}"/>
              </a:ext>
            </a:extLst>
          </p:cNvPr>
          <p:cNvGraphicFramePr/>
          <p:nvPr>
            <p:extLst>
              <p:ext uri="{D42A27DB-BD31-4B8C-83A1-F6EECF244321}">
                <p14:modId xmlns:p14="http://schemas.microsoft.com/office/powerpoint/2010/main" val="1438974693"/>
              </p:ext>
            </p:extLst>
          </p:nvPr>
        </p:nvGraphicFramePr>
        <p:xfrm>
          <a:off x="304799" y="336884"/>
          <a:ext cx="11502189" cy="266299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E87E6ADF-DFBB-9248-90F2-44A25809308E}"/>
              </a:ext>
            </a:extLst>
          </p:cNvPr>
          <p:cNvGraphicFramePr/>
          <p:nvPr>
            <p:extLst>
              <p:ext uri="{D42A27DB-BD31-4B8C-83A1-F6EECF244321}">
                <p14:modId xmlns:p14="http://schemas.microsoft.com/office/powerpoint/2010/main" val="698687814"/>
              </p:ext>
            </p:extLst>
          </p:nvPr>
        </p:nvGraphicFramePr>
        <p:xfrm>
          <a:off x="304798" y="3429000"/>
          <a:ext cx="11502189" cy="2662991"/>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a:extLst>
              <a:ext uri="{FF2B5EF4-FFF2-40B4-BE49-F238E27FC236}">
                <a16:creationId xmlns:a16="http://schemas.microsoft.com/office/drawing/2014/main" id="{32D1C10B-D0CA-D94B-943E-0E22FA55896E}"/>
              </a:ext>
            </a:extLst>
          </p:cNvPr>
          <p:cNvSpPr txBox="1"/>
          <p:nvPr/>
        </p:nvSpPr>
        <p:spPr>
          <a:xfrm>
            <a:off x="304799" y="3048001"/>
            <a:ext cx="1980029" cy="400110"/>
          </a:xfrm>
          <a:prstGeom prst="rect">
            <a:avLst/>
          </a:prstGeom>
          <a:noFill/>
        </p:spPr>
        <p:txBody>
          <a:bodyPr wrap="none" rtlCol="0">
            <a:spAutoFit/>
          </a:bodyPr>
          <a:lstStyle/>
          <a:p>
            <a:r>
              <a:rPr lang="en-US" sz="2000" dirty="0">
                <a:latin typeface="Century Gothic" panose="020B0502020202020204" pitchFamily="34" charset="0"/>
              </a:rPr>
              <a:t>ACTION TOTAL</a:t>
            </a:r>
          </a:p>
        </p:txBody>
      </p:sp>
    </p:spTree>
    <p:extLst>
      <p:ext uri="{BB962C8B-B14F-4D97-AF65-F5344CB8AC3E}">
        <p14:creationId xmlns:p14="http://schemas.microsoft.com/office/powerpoint/2010/main" val="439307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2628110326"/>
              </p:ext>
            </p:extLst>
          </p:nvPr>
        </p:nvGraphicFramePr>
        <p:xfrm>
          <a:off x="473710" y="497305"/>
          <a:ext cx="11230609" cy="5343420"/>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884937">
                  <a:extLst>
                    <a:ext uri="{9D8B030D-6E8A-4147-A177-3AD203B41FA5}">
                      <a16:colId xmlns:a16="http://schemas.microsoft.com/office/drawing/2014/main" val="155532388"/>
                    </a:ext>
                  </a:extLst>
                </a:gridCol>
                <a:gridCol w="981973">
                  <a:extLst>
                    <a:ext uri="{9D8B030D-6E8A-4147-A177-3AD203B41FA5}">
                      <a16:colId xmlns:a16="http://schemas.microsoft.com/office/drawing/2014/main" val="4205413144"/>
                    </a:ext>
                  </a:extLst>
                </a:gridCol>
                <a:gridCol w="1083556">
                  <a:extLst>
                    <a:ext uri="{9D8B030D-6E8A-4147-A177-3AD203B41FA5}">
                      <a16:colId xmlns:a16="http://schemas.microsoft.com/office/drawing/2014/main" val="970060697"/>
                    </a:ext>
                  </a:extLst>
                </a:gridCol>
                <a:gridCol w="1083556">
                  <a:extLst>
                    <a:ext uri="{9D8B030D-6E8A-4147-A177-3AD203B41FA5}">
                      <a16:colId xmlns:a16="http://schemas.microsoft.com/office/drawing/2014/main" val="1721292086"/>
                    </a:ext>
                  </a:extLst>
                </a:gridCol>
                <a:gridCol w="1083556">
                  <a:extLst>
                    <a:ext uri="{9D8B030D-6E8A-4147-A177-3AD203B41FA5}">
                      <a16:colId xmlns:a16="http://schemas.microsoft.com/office/drawing/2014/main" val="3311123816"/>
                    </a:ext>
                  </a:extLst>
                </a:gridCol>
                <a:gridCol w="1083556">
                  <a:extLst>
                    <a:ext uri="{9D8B030D-6E8A-4147-A177-3AD203B41FA5}">
                      <a16:colId xmlns:a16="http://schemas.microsoft.com/office/drawing/2014/main" val="80167640"/>
                    </a:ext>
                  </a:extLst>
                </a:gridCol>
                <a:gridCol w="4029475">
                  <a:extLst>
                    <a:ext uri="{9D8B030D-6E8A-4147-A177-3AD203B41FA5}">
                      <a16:colId xmlns:a16="http://schemas.microsoft.com/office/drawing/2014/main" val="2195344063"/>
                    </a:ext>
                  </a:extLst>
                </a:gridCol>
              </a:tblGrid>
              <a:tr h="356228">
                <a:tc>
                  <a:txBody>
                    <a:bodyPr/>
                    <a:lstStyle/>
                    <a:p>
                      <a:pPr algn="l" fontAlgn="ctr"/>
                      <a:r>
                        <a:rPr lang="en-US" sz="1100" u="none" strike="noStrike" dirty="0">
                          <a:effectLst/>
                          <a:latin typeface="Century Gothic" panose="020B0502020202020204" pitchFamily="34" charset="0"/>
                        </a:rPr>
                        <a:t>PROJECT NAME</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SCHEDULE</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BUDGET</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RESOURCES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RISKS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ISSUES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COMMENTS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extLst>
                  <a:ext uri="{0D108BD9-81ED-4DB2-BD59-A6C34878D82A}">
                    <a16:rowId xmlns:a16="http://schemas.microsoft.com/office/drawing/2014/main" val="2846645468"/>
                  </a:ext>
                </a:extLst>
              </a:tr>
              <a:tr h="356228">
                <a:tc>
                  <a:txBody>
                    <a:bodyPr/>
                    <a:lstStyle/>
                    <a:p>
                      <a:pPr algn="l" fontAlgn="ctr"/>
                      <a:r>
                        <a:rPr lang="en-US" sz="1100" u="none" strike="noStrike" dirty="0">
                          <a:effectLst/>
                          <a:latin typeface="Century Gothic" panose="020B0502020202020204" pitchFamily="34" charset="0"/>
                        </a:rPr>
                        <a:t>Project A</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3939416"/>
                  </a:ext>
                </a:extLst>
              </a:tr>
              <a:tr h="356228">
                <a:tc>
                  <a:txBody>
                    <a:bodyPr/>
                    <a:lstStyle/>
                    <a:p>
                      <a:pPr algn="l" fontAlgn="ctr"/>
                      <a:r>
                        <a:rPr lang="en-US" sz="1100" u="none" strike="noStrike" dirty="0">
                          <a:effectLst/>
                          <a:latin typeface="Century Gothic" panose="020B0502020202020204" pitchFamily="34" charset="0"/>
                        </a:rPr>
                        <a:t>Project B</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33995216"/>
                  </a:ext>
                </a:extLst>
              </a:tr>
              <a:tr h="356228">
                <a:tc>
                  <a:txBody>
                    <a:bodyPr/>
                    <a:lstStyle/>
                    <a:p>
                      <a:pPr algn="l" fontAlgn="ctr"/>
                      <a:r>
                        <a:rPr lang="en-US" sz="1100" u="none" strike="noStrike" dirty="0">
                          <a:effectLst/>
                          <a:latin typeface="Century Gothic" panose="020B0502020202020204" pitchFamily="34" charset="0"/>
                        </a:rPr>
                        <a:t>Project C</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1197412"/>
                  </a:ext>
                </a:extLst>
              </a:tr>
              <a:tr h="356228">
                <a:tc>
                  <a:txBody>
                    <a:bodyPr/>
                    <a:lstStyle/>
                    <a:p>
                      <a:pPr algn="l" fontAlgn="ctr"/>
                      <a:r>
                        <a:rPr lang="en-US" sz="1100" u="none" strike="noStrike" dirty="0">
                          <a:effectLst/>
                          <a:latin typeface="Century Gothic" panose="020B0502020202020204" pitchFamily="34" charset="0"/>
                        </a:rPr>
                        <a:t>Project D</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97193600"/>
                  </a:ext>
                </a:extLst>
              </a:tr>
              <a:tr h="356228">
                <a:tc>
                  <a:txBody>
                    <a:bodyPr/>
                    <a:lstStyle/>
                    <a:p>
                      <a:pPr algn="l" fontAlgn="ctr"/>
                      <a:r>
                        <a:rPr lang="en-US" sz="1100" u="none" strike="noStrike" dirty="0">
                          <a:effectLst/>
                          <a:latin typeface="Century Gothic" panose="020B0502020202020204" pitchFamily="34" charset="0"/>
                        </a:rPr>
                        <a:t>Project E</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65444574"/>
                  </a:ext>
                </a:extLst>
              </a:tr>
              <a:tr h="356228">
                <a:tc>
                  <a:txBody>
                    <a:bodyPr/>
                    <a:lstStyle/>
                    <a:p>
                      <a:pPr algn="l" fontAlgn="ctr"/>
                      <a:r>
                        <a:rPr lang="en-US" sz="1100" u="none" strike="noStrike">
                          <a:effectLst/>
                          <a:latin typeface="Century Gothic" panose="020B0502020202020204" pitchFamily="34" charset="0"/>
                        </a:rPr>
                        <a:t>Project F</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88373141"/>
                  </a:ext>
                </a:extLst>
              </a:tr>
              <a:tr h="356228">
                <a:tc>
                  <a:txBody>
                    <a:bodyPr/>
                    <a:lstStyle/>
                    <a:p>
                      <a:pPr algn="l" fontAlgn="ctr"/>
                      <a:r>
                        <a:rPr lang="en-US" sz="1100" u="none" strike="noStrike" dirty="0">
                          <a:effectLst/>
                          <a:latin typeface="Century Gothic" panose="020B0502020202020204" pitchFamily="34" charset="0"/>
                        </a:rPr>
                        <a:t>Project G</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43111382"/>
                  </a:ext>
                </a:extLst>
              </a:tr>
              <a:tr h="356228">
                <a:tc>
                  <a:txBody>
                    <a:bodyPr/>
                    <a:lstStyle/>
                    <a:p>
                      <a:pPr algn="l" fontAlgn="ctr"/>
                      <a:r>
                        <a:rPr lang="en-US" sz="1100" u="none" strike="noStrike" dirty="0">
                          <a:effectLst/>
                          <a:latin typeface="Century Gothic" panose="020B0502020202020204" pitchFamily="34" charset="0"/>
                        </a:rPr>
                        <a:t>Project H</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87728724"/>
                  </a:ext>
                </a:extLst>
              </a:tr>
              <a:tr h="356228">
                <a:tc>
                  <a:txBody>
                    <a:bodyPr/>
                    <a:lstStyle/>
                    <a:p>
                      <a:pPr algn="l" fontAlgn="ctr"/>
                      <a:r>
                        <a:rPr lang="en-US" sz="1100" u="none" strike="noStrike" dirty="0">
                          <a:effectLst/>
                          <a:latin typeface="Century Gothic" panose="020B0502020202020204" pitchFamily="34" charset="0"/>
                        </a:rPr>
                        <a:t>Project J</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70123409"/>
                  </a:ext>
                </a:extLst>
              </a:tr>
              <a:tr h="356228">
                <a:tc>
                  <a:txBody>
                    <a:bodyPr/>
                    <a:lstStyle/>
                    <a:p>
                      <a:pPr algn="l" fontAlgn="ctr"/>
                      <a:r>
                        <a:rPr lang="en-US" sz="1100" u="none" strike="noStrike" dirty="0">
                          <a:effectLst/>
                          <a:latin typeface="Century Gothic" panose="020B0502020202020204" pitchFamily="34" charset="0"/>
                        </a:rPr>
                        <a:t>Project K</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15120555"/>
                  </a:ext>
                </a:extLst>
              </a:tr>
              <a:tr h="356228">
                <a:tc>
                  <a:txBody>
                    <a:bodyPr/>
                    <a:lstStyle/>
                    <a:p>
                      <a:pPr algn="l" fontAlgn="ctr"/>
                      <a:r>
                        <a:rPr lang="en-US" sz="1100" u="none" strike="noStrike" dirty="0">
                          <a:effectLst/>
                          <a:latin typeface="Century Gothic" panose="020B0502020202020204" pitchFamily="34" charset="0"/>
                        </a:rPr>
                        <a:t>Project L</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40440070"/>
                  </a:ext>
                </a:extLst>
              </a:tr>
              <a:tr h="356228">
                <a:tc>
                  <a:txBody>
                    <a:bodyPr/>
                    <a:lstStyle/>
                    <a:p>
                      <a:pPr algn="l" fontAlgn="ctr"/>
                      <a:r>
                        <a:rPr lang="en-US" sz="1100" u="none" strike="noStrike" dirty="0">
                          <a:effectLst/>
                          <a:latin typeface="Century Gothic" panose="020B0502020202020204" pitchFamily="34" charset="0"/>
                        </a:rPr>
                        <a:t>Project M</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52784783"/>
                  </a:ext>
                </a:extLst>
              </a:tr>
              <a:tr h="356228">
                <a:tc>
                  <a:txBody>
                    <a:bodyPr/>
                    <a:lstStyle/>
                    <a:p>
                      <a:pPr algn="l" fontAlgn="ctr"/>
                      <a:r>
                        <a:rPr lang="en-US" sz="1100" u="none" strike="noStrike" dirty="0">
                          <a:effectLst/>
                          <a:latin typeface="Century Gothic" panose="020B0502020202020204" pitchFamily="34" charset="0"/>
                        </a:rPr>
                        <a:t>Project N</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50760268"/>
                  </a:ext>
                </a:extLst>
              </a:tr>
              <a:tr h="356228">
                <a:tc>
                  <a:txBody>
                    <a:bodyPr/>
                    <a:lstStyle/>
                    <a:p>
                      <a:pPr algn="l" fontAlgn="ctr"/>
                      <a:r>
                        <a:rPr lang="en-US" sz="1100" u="none" strike="noStrike" dirty="0">
                          <a:effectLst/>
                          <a:latin typeface="Century Gothic" panose="020B0502020202020204" pitchFamily="34" charset="0"/>
                        </a:rPr>
                        <a:t>Project P</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9534357"/>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Tree>
    <p:extLst>
      <p:ext uri="{BB962C8B-B14F-4D97-AF65-F5344CB8AC3E}">
        <p14:creationId xmlns:p14="http://schemas.microsoft.com/office/powerpoint/2010/main" val="822524391"/>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Multiple-Project-Dashboard_PowerPoint" id="{63DB53B3-699E-ED4E-A01E-30570113FD6D}" vid="{407D8A81-2DF9-5645-BC15-99B55FB6EC9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IC-Multiple-Project-Dashboard-Template_PowerPoint</Template>
  <TotalTime>0</TotalTime>
  <Words>318</Words>
  <Application>Microsoft Office PowerPoint</Application>
  <PresentationFormat>Widescreen</PresentationFormat>
  <Paragraphs>164</Paragraphs>
  <Slides>10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Arial Unicode MS</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2</cp:revision>
  <dcterms:created xsi:type="dcterms:W3CDTF">2019-11-22T21:04:25Z</dcterms:created>
  <dcterms:modified xsi:type="dcterms:W3CDTF">2020-10-06T16:57:03Z</dcterms:modified>
</cp:coreProperties>
</file>