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0" r:id="rId3"/>
    <p:sldId id="261" r:id="rId4"/>
    <p:sldId id="267" r:id="rId5"/>
    <p:sldId id="268" r:id="rId6"/>
    <p:sldId id="262" r:id="rId7"/>
    <p:sldId id="263" r:id="rId8"/>
    <p:sldId id="264" r:id="rId9"/>
    <p:sldId id="265" r:id="rId10"/>
    <p:sldId id="266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5DD"/>
    <a:srgbClr val="C4D2E7"/>
    <a:srgbClr val="F0A622"/>
    <a:srgbClr val="5E913E"/>
    <a:srgbClr val="CE1D02"/>
    <a:srgbClr val="4DACA4"/>
    <a:srgbClr val="D578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66"/>
    <p:restoredTop sz="94674"/>
  </p:normalViewPr>
  <p:slideViewPr>
    <p:cSldViewPr snapToGrid="0" snapToObjects="1">
      <p:cViewPr varScale="1">
        <p:scale>
          <a:sx n="114" d="100"/>
          <a:sy n="114" d="100"/>
        </p:scale>
        <p:origin x="1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IC-Segmentation-Graph-Template3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411089238845143"/>
          <c:y val="6.4895950506186725E-2"/>
          <c:w val="0.74938495969253849"/>
          <c:h val="0.84921870643066755"/>
        </c:manualLayout>
      </c:layout>
      <c:pieChart>
        <c:varyColors val="1"/>
        <c:ser>
          <c:idx val="0"/>
          <c:order val="0"/>
          <c:tx>
            <c:strRef>
              <c:f>'Segmentation Graph'!$C$2</c:f>
              <c:strCache>
                <c:ptCount val="1"/>
                <c:pt idx="0">
                  <c:v>% OF TOTAL</c:v>
                </c:pt>
              </c:strCache>
            </c:strRef>
          </c:tx>
          <c:spPr>
            <a:ln>
              <a:noFill/>
            </a:ln>
            <a:effectLst>
              <a:outerShdw blurRad="114300" dist="38100" dir="2700000" algn="tl" rotWithShape="0">
                <a:schemeClr val="bg1">
                  <a:lumMod val="65000"/>
                  <a:alpha val="86000"/>
                </a:schemeClr>
              </a:outerShdw>
            </a:effectLst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469-5349-A07A-94FF992755F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469-5349-A07A-94FF992755F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469-5349-A07A-94FF992755F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469-5349-A07A-94FF992755F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469-5349-A07A-94FF992755F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2469-5349-A07A-94FF992755F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2469-5349-A07A-94FF992755F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2469-5349-A07A-94FF992755F1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469-5349-A07A-94FF992755F1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469-5349-A07A-94FF992755F1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469-5349-A07A-94FF992755F1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469-5349-A07A-94FF992755F1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>
                <a:outerShdw blurRad="114300" dist="38100" dir="2700000" algn="tl" rotWithShape="0">
                  <a:schemeClr val="bg1">
                    <a:lumMod val="65000"/>
                    <a:alpha val="86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2469-5349-A07A-94FF992755F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effectLst>
                      <a:glow rad="63500">
                        <a:schemeClr val="bg1">
                          <a:lumMod val="50000"/>
                          <a:alpha val="87000"/>
                        </a:schemeClr>
                      </a:glow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'Segmentation Graph'!$B$3:$B$15</c:f>
              <c:strCache>
                <c:ptCount val="11"/>
                <c:pt idx="0">
                  <c:v>SEGMENT 1</c:v>
                </c:pt>
                <c:pt idx="1">
                  <c:v>SEGMENT 2</c:v>
                </c:pt>
                <c:pt idx="2">
                  <c:v>SEGMENT 3</c:v>
                </c:pt>
                <c:pt idx="3">
                  <c:v>SEGMENT 4</c:v>
                </c:pt>
                <c:pt idx="4">
                  <c:v>SEGMENT 5</c:v>
                </c:pt>
                <c:pt idx="5">
                  <c:v>SEGMENT 6</c:v>
                </c:pt>
                <c:pt idx="6">
                  <c:v>SEGMENT 7</c:v>
                </c:pt>
                <c:pt idx="7">
                  <c:v>SEGMENT 8</c:v>
                </c:pt>
                <c:pt idx="8">
                  <c:v>SEGMENT 9</c:v>
                </c:pt>
                <c:pt idx="9">
                  <c:v>SEGMENT 10</c:v>
                </c:pt>
                <c:pt idx="10">
                  <c:v>SEGMENT 11</c:v>
                </c:pt>
              </c:strCache>
            </c:strRef>
          </c:cat>
          <c:val>
            <c:numRef>
              <c:f>'Segmentation Graph'!$C$3:$C$15</c:f>
              <c:numCache>
                <c:formatCode>0.00%</c:formatCode>
                <c:ptCount val="13"/>
                <c:pt idx="0">
                  <c:v>0.215</c:v>
                </c:pt>
                <c:pt idx="1">
                  <c:v>0.16</c:v>
                </c:pt>
                <c:pt idx="2">
                  <c:v>7.0000000000000007E-2</c:v>
                </c:pt>
                <c:pt idx="3">
                  <c:v>6.5000000000000002E-2</c:v>
                </c:pt>
                <c:pt idx="4">
                  <c:v>0.1135</c:v>
                </c:pt>
                <c:pt idx="5">
                  <c:v>0.03</c:v>
                </c:pt>
                <c:pt idx="6">
                  <c:v>0.09</c:v>
                </c:pt>
                <c:pt idx="7">
                  <c:v>0.14000000000000001</c:v>
                </c:pt>
                <c:pt idx="8">
                  <c:v>7.2499999999999995E-2</c:v>
                </c:pt>
                <c:pt idx="9">
                  <c:v>0.02</c:v>
                </c:pt>
                <c:pt idx="10">
                  <c:v>2.4E-2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2469-5349-A07A-94FF992755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latin typeface="Century Gothic" panose="020B050202020202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bg1">
                <a:lumMod val="6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bit.ly/3npjCf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COMPETITIVE ANALYSIS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5B69A5-3B0C-C540-8CC8-9794435EA004}"/>
              </a:ext>
            </a:extLst>
          </p:cNvPr>
          <p:cNvSpPr txBox="1"/>
          <p:nvPr/>
        </p:nvSpPr>
        <p:spPr>
          <a:xfrm>
            <a:off x="3875096" y="1983541"/>
            <a:ext cx="71196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entury Gothic" panose="020B0502020202020204" pitchFamily="34" charset="0"/>
              </a:rPr>
              <a:t>YOUR COMPANY NAME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70E27F1-C456-0843-8892-F26B6827FECB}"/>
              </a:ext>
            </a:extLst>
          </p:cNvPr>
          <p:cNvSpPr/>
          <p:nvPr/>
        </p:nvSpPr>
        <p:spPr>
          <a:xfrm>
            <a:off x="415636" y="923060"/>
            <a:ext cx="2932884" cy="28904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>
            <a:extLst>
              <a:ext uri="{FF2B5EF4-FFF2-40B4-BE49-F238E27FC236}">
                <a16:creationId xmlns:a16="http://schemas.microsoft.com/office/drawing/2014/main" id="{624696E6-9E8A-7F40-A17F-639CE1D5FE5E}"/>
              </a:ext>
            </a:extLst>
          </p:cNvPr>
          <p:cNvSpPr/>
          <p:nvPr/>
        </p:nvSpPr>
        <p:spPr>
          <a:xfrm>
            <a:off x="666342" y="1048616"/>
            <a:ext cx="2431473" cy="2431473"/>
          </a:xfrm>
          <a:prstGeom prst="star5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E98C72B-766C-FB4C-BEE1-BF077220AA34}"/>
              </a:ext>
            </a:extLst>
          </p:cNvPr>
          <p:cNvSpPr txBox="1"/>
          <p:nvPr/>
        </p:nvSpPr>
        <p:spPr>
          <a:xfrm>
            <a:off x="666341" y="1644986"/>
            <a:ext cx="24314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YOUR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LOGO</a:t>
            </a:r>
          </a:p>
        </p:txBody>
      </p:sp>
      <p:pic>
        <p:nvPicPr>
          <p:cNvPr id="3" name="Рисунок 2">
            <a:hlinkClick r:id="rId2"/>
            <a:extLst>
              <a:ext uri="{FF2B5EF4-FFF2-40B4-BE49-F238E27FC236}">
                <a16:creationId xmlns:a16="http://schemas.microsoft.com/office/drawing/2014/main" id="{79422549-032E-4ABB-9075-A41AAEEB06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4590" y="427465"/>
            <a:ext cx="3114798" cy="43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150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COMPETITOR SEGMENTATION</a:t>
            </a:r>
          </a:p>
        </p:txBody>
      </p:sp>
      <p:graphicFrame>
        <p:nvGraphicFramePr>
          <p:cNvPr id="43" name="Chart 42">
            <a:extLst>
              <a:ext uri="{FF2B5EF4-FFF2-40B4-BE49-F238E27FC236}">
                <a16:creationId xmlns:a16="http://schemas.microsoft.com/office/drawing/2014/main" id="{5C845E6C-7904-1A45-A838-E02042902D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8608014"/>
              </p:ext>
            </p:extLst>
          </p:nvPr>
        </p:nvGraphicFramePr>
        <p:xfrm>
          <a:off x="3883068" y="-8087"/>
          <a:ext cx="7619121" cy="6696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FC7D8E6C-8548-954F-82F7-9BB909447FE2}"/>
              </a:ext>
            </a:extLst>
          </p:cNvPr>
          <p:cNvSpPr txBox="1">
            <a:spLocks/>
          </p:cNvSpPr>
          <p:nvPr/>
        </p:nvSpPr>
        <p:spPr>
          <a:xfrm>
            <a:off x="379945" y="1226679"/>
            <a:ext cx="2814192" cy="25311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COMPETITOR SEGMENTATION GRAPH</a:t>
            </a:r>
          </a:p>
          <a:p>
            <a:pPr>
              <a:spcAft>
                <a:spcPts val="1200"/>
              </a:spcAft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[Use </a:t>
            </a:r>
            <a:r>
              <a:rPr lang="en-US" sz="16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Smartsheet</a:t>
            </a: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 Segmentation Graph Template to construct graph for presentation.]</a:t>
            </a:r>
            <a:endParaRPr lang="en-US" sz="1600" dirty="0">
              <a:latin typeface="Century Gothic" panose="020B0502020202020204" pitchFamily="34" charset="0"/>
            </a:endParaRPr>
          </a:p>
          <a:p>
            <a:pPr>
              <a:spcAft>
                <a:spcPts val="1200"/>
              </a:spcAft>
            </a:pPr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809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POINTS OF PARITY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DC14660-2DAB-2C40-A6BB-B81C9AF83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5064" y="1194572"/>
            <a:ext cx="4936935" cy="4628377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0140AC9-9737-0440-95EE-D8E2048B17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347643"/>
              </p:ext>
            </p:extLst>
          </p:nvPr>
        </p:nvGraphicFramePr>
        <p:xfrm>
          <a:off x="211016" y="207571"/>
          <a:ext cx="7022592" cy="59681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40864">
                  <a:extLst>
                    <a:ext uri="{9D8B030D-6E8A-4147-A177-3AD203B41FA5}">
                      <a16:colId xmlns:a16="http://schemas.microsoft.com/office/drawing/2014/main" val="652515473"/>
                    </a:ext>
                  </a:extLst>
                </a:gridCol>
                <a:gridCol w="2340864">
                  <a:extLst>
                    <a:ext uri="{9D8B030D-6E8A-4147-A177-3AD203B41FA5}">
                      <a16:colId xmlns:a16="http://schemas.microsoft.com/office/drawing/2014/main" val="1591255057"/>
                    </a:ext>
                  </a:extLst>
                </a:gridCol>
                <a:gridCol w="2340864">
                  <a:extLst>
                    <a:ext uri="{9D8B030D-6E8A-4147-A177-3AD203B41FA5}">
                      <a16:colId xmlns:a16="http://schemas.microsoft.com/office/drawing/2014/main" val="2287922239"/>
                    </a:ext>
                  </a:extLst>
                </a:gridCol>
              </a:tblGrid>
              <a:tr h="434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POINTS OF DIFFERENCE</a:t>
                      </a:r>
                    </a:p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– POD –</a:t>
                      </a:r>
                    </a:p>
                  </a:txBody>
                  <a:tcPr marL="7547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POINTS OF PARITY</a:t>
                      </a:r>
                    </a:p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– POP –</a:t>
                      </a:r>
                    </a:p>
                  </a:txBody>
                  <a:tcPr marL="7547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POINTS OF IRRELEVANCE</a:t>
                      </a:r>
                    </a:p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– POI –</a:t>
                      </a:r>
                    </a:p>
                  </a:txBody>
                  <a:tcPr marL="7547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187742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017850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027668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219818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672547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037406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69635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326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5017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RECOMMENDATIONS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FD584CDC-7C96-5942-8C67-6D8559F73DB7}"/>
              </a:ext>
            </a:extLst>
          </p:cNvPr>
          <p:cNvSpPr txBox="1">
            <a:spLocks/>
          </p:cNvSpPr>
          <p:nvPr/>
        </p:nvSpPr>
        <p:spPr>
          <a:xfrm>
            <a:off x="507177" y="524151"/>
            <a:ext cx="11177646" cy="52386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RECOMMENDATION NAME ONE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one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two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three</a:t>
            </a:r>
          </a:p>
          <a:p>
            <a:pPr>
              <a:spcAft>
                <a:spcPts val="1200"/>
              </a:spcAft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RECOMMENDATION NAME TWO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one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two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three</a:t>
            </a:r>
          </a:p>
          <a:p>
            <a:pPr>
              <a:spcAft>
                <a:spcPts val="1200"/>
              </a:spcAft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RECOMMENDATION NAME THREE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one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two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three</a:t>
            </a:r>
          </a:p>
          <a:p>
            <a:pPr>
              <a:spcAft>
                <a:spcPts val="1200"/>
              </a:spcAft>
            </a:pPr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975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COMPETITIVE ANALYSIS | OVERVIEW</a:t>
            </a:r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B626A5DB-A223-894E-A8C2-6052FBA67B6B}"/>
              </a:ext>
            </a:extLst>
          </p:cNvPr>
          <p:cNvSpPr txBox="1">
            <a:spLocks/>
          </p:cNvSpPr>
          <p:nvPr/>
        </p:nvSpPr>
        <p:spPr>
          <a:xfrm>
            <a:off x="297050" y="2140526"/>
            <a:ext cx="7378551" cy="378229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OBJECTIVES</a:t>
            </a:r>
          </a:p>
          <a:p>
            <a:r>
              <a:rPr lang="en-US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[Describe why an analysis is important and what you hope to find through it.]</a:t>
            </a:r>
          </a:p>
          <a:p>
            <a:endParaRPr lang="en-US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Point 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Point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Point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Point</a:t>
            </a:r>
          </a:p>
          <a:p>
            <a:endParaRPr lang="en-US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0" name="Text Placeholder 2">
            <a:extLst>
              <a:ext uri="{FF2B5EF4-FFF2-40B4-BE49-F238E27FC236}">
                <a16:creationId xmlns:a16="http://schemas.microsoft.com/office/drawing/2014/main" id="{B3E2A03E-1757-5643-A292-A9EA460C2869}"/>
              </a:ext>
            </a:extLst>
          </p:cNvPr>
          <p:cNvSpPr txBox="1">
            <a:spLocks/>
          </p:cNvSpPr>
          <p:nvPr/>
        </p:nvSpPr>
        <p:spPr>
          <a:xfrm>
            <a:off x="8964287" y="2197129"/>
            <a:ext cx="3100754" cy="280554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ts val="3000"/>
              </a:lnSpc>
              <a:spcBef>
                <a:spcPts val="0"/>
              </a:spcBef>
              <a:spcAft>
                <a:spcPts val="1200"/>
              </a:spcAft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811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LANDSCAPE ANALYSIS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9378763E-1503-C740-A5CB-839E42EFC588}"/>
              </a:ext>
            </a:extLst>
          </p:cNvPr>
          <p:cNvSpPr txBox="1">
            <a:spLocks/>
          </p:cNvSpPr>
          <p:nvPr/>
        </p:nvSpPr>
        <p:spPr>
          <a:xfrm>
            <a:off x="379944" y="1772528"/>
            <a:ext cx="11356427" cy="427657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ANALYSIS QUESTIONS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What products do competitors offer?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Are competitors making money?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???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638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LANDSCAPE ANALYSIS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358C66-369C-F048-90F6-091179E7E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98079"/>
              </p:ext>
            </p:extLst>
          </p:nvPr>
        </p:nvGraphicFramePr>
        <p:xfrm>
          <a:off x="220177" y="292245"/>
          <a:ext cx="11596200" cy="56208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046">
                  <a:extLst>
                    <a:ext uri="{9D8B030D-6E8A-4147-A177-3AD203B41FA5}">
                      <a16:colId xmlns:a16="http://schemas.microsoft.com/office/drawing/2014/main" val="4250742568"/>
                    </a:ext>
                  </a:extLst>
                </a:gridCol>
                <a:gridCol w="1132583">
                  <a:extLst>
                    <a:ext uri="{9D8B030D-6E8A-4147-A177-3AD203B41FA5}">
                      <a16:colId xmlns:a16="http://schemas.microsoft.com/office/drawing/2014/main" val="1019595453"/>
                    </a:ext>
                  </a:extLst>
                </a:gridCol>
                <a:gridCol w="2419509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2567354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  <a:gridCol w="2567354">
                  <a:extLst>
                    <a:ext uri="{9D8B030D-6E8A-4147-A177-3AD203B41FA5}">
                      <a16:colId xmlns:a16="http://schemas.microsoft.com/office/drawing/2014/main" val="3091078077"/>
                    </a:ext>
                  </a:extLst>
                </a:gridCol>
                <a:gridCol w="2567354">
                  <a:extLst>
                    <a:ext uri="{9D8B030D-6E8A-4147-A177-3AD203B41FA5}">
                      <a16:colId xmlns:a16="http://schemas.microsoft.com/office/drawing/2014/main" val="319217639"/>
                    </a:ext>
                  </a:extLst>
                </a:gridCol>
              </a:tblGrid>
              <a:tr h="39707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YOUR COMPANY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COMPETITOR 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COMPETITOR 2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COMPETITOR 3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  <a:tr h="13059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PROFILE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OVERVIEW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310161"/>
                  </a:ext>
                </a:extLst>
              </a:tr>
              <a:tr h="13059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COMPETITIVE ADVANTAGE</a:t>
                      </a:r>
                      <a:b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What value </a:t>
                      </a:r>
                      <a:b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do you offer customers?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123253"/>
                  </a:ext>
                </a:extLst>
              </a:tr>
              <a:tr h="13059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MARKETING PROFILE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TARGET </a:t>
                      </a:r>
                      <a:b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MARKET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48705"/>
                  </a:ext>
                </a:extLst>
              </a:tr>
              <a:tr h="13059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MARKETING STRATEGIES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928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751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LANDSCAPE ANALYSIS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CEA93C0-CE3E-5A49-A116-9C976C8C5E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369390"/>
              </p:ext>
            </p:extLst>
          </p:nvPr>
        </p:nvGraphicFramePr>
        <p:xfrm>
          <a:off x="220177" y="292245"/>
          <a:ext cx="11596200" cy="56163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046">
                  <a:extLst>
                    <a:ext uri="{9D8B030D-6E8A-4147-A177-3AD203B41FA5}">
                      <a16:colId xmlns:a16="http://schemas.microsoft.com/office/drawing/2014/main" val="4250742568"/>
                    </a:ext>
                  </a:extLst>
                </a:gridCol>
                <a:gridCol w="1132583">
                  <a:extLst>
                    <a:ext uri="{9D8B030D-6E8A-4147-A177-3AD203B41FA5}">
                      <a16:colId xmlns:a16="http://schemas.microsoft.com/office/drawing/2014/main" val="1019595453"/>
                    </a:ext>
                  </a:extLst>
                </a:gridCol>
                <a:gridCol w="2419509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2567354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  <a:gridCol w="2567354">
                  <a:extLst>
                    <a:ext uri="{9D8B030D-6E8A-4147-A177-3AD203B41FA5}">
                      <a16:colId xmlns:a16="http://schemas.microsoft.com/office/drawing/2014/main" val="3091078077"/>
                    </a:ext>
                  </a:extLst>
                </a:gridCol>
                <a:gridCol w="2567354">
                  <a:extLst>
                    <a:ext uri="{9D8B030D-6E8A-4147-A177-3AD203B41FA5}">
                      <a16:colId xmlns:a16="http://schemas.microsoft.com/office/drawing/2014/main" val="319217639"/>
                    </a:ext>
                  </a:extLst>
                </a:gridCol>
              </a:tblGrid>
              <a:tr h="39802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YOUR COMPANY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COMPETITOR 1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COMPETITOR 2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COMPETITOR 3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  <a:tr h="74547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PRODUCT PROFILE</a:t>
                      </a:r>
                      <a:endParaRPr lang="en-US" sz="1100" b="1" i="0" u="none" strike="noStrike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PRODUCTS &amp; SERVICES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122960"/>
                  </a:ext>
                </a:extLst>
              </a:tr>
              <a:tr h="745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PRICING &amp; COSTS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85107"/>
                  </a:ext>
                </a:extLst>
              </a:tr>
              <a:tr h="745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DISTRIBUTION CHANNELS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427696"/>
                  </a:ext>
                </a:extLst>
              </a:tr>
              <a:tr h="74547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SWOT ANALYSIS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STRENGTHS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328462"/>
                  </a:ext>
                </a:extLst>
              </a:tr>
              <a:tr h="745477">
                <a:tc vMerge="1"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WEAKNESSES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066995"/>
                  </a:ext>
                </a:extLst>
              </a:tr>
              <a:tr h="745477">
                <a:tc vMerge="1"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OPPORTUNITIES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093253"/>
                  </a:ext>
                </a:extLst>
              </a:tr>
              <a:tr h="745477">
                <a:tc vMerge="1"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THREATS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232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789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306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LANDSCAPE ANALYSIS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C6B5B8-9211-8A40-8981-39A2A6204F46}"/>
              </a:ext>
            </a:extLst>
          </p:cNvPr>
          <p:cNvSpPr txBox="1"/>
          <p:nvPr/>
        </p:nvSpPr>
        <p:spPr>
          <a:xfrm>
            <a:off x="503742" y="2124222"/>
            <a:ext cx="53597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latin typeface="Century Gothic" panose="020B0502020202020204" pitchFamily="34" charset="0"/>
              </a:rPr>
              <a:t>Describe Sources Used for Analysis</a:t>
            </a:r>
            <a:endParaRPr lang="en-US" sz="2400" dirty="0">
              <a:latin typeface="Century Gothic" panose="020B0502020202020204" pitchFamily="34" charset="0"/>
            </a:endParaRP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Reports and trends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Social media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Consumer awareness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????</a:t>
            </a:r>
          </a:p>
          <a:p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930A647-7BE0-3C4E-B0CF-823C3D4F6A52}"/>
              </a:ext>
            </a:extLst>
          </p:cNvPr>
          <p:cNvSpPr/>
          <p:nvPr/>
        </p:nvSpPr>
        <p:spPr>
          <a:xfrm>
            <a:off x="5863532" y="682040"/>
            <a:ext cx="5939261" cy="5057578"/>
          </a:xfrm>
          <a:prstGeom prst="rect">
            <a:avLst/>
          </a:prstGeom>
          <a:gradFill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135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9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Include Screenshot</a:t>
            </a:r>
          </a:p>
        </p:txBody>
      </p:sp>
    </p:spTree>
    <p:extLst>
      <p:ext uri="{BB962C8B-B14F-4D97-AF65-F5344CB8AC3E}">
        <p14:creationId xmlns:p14="http://schemas.microsoft.com/office/powerpoint/2010/main" val="84149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LANDSCAPE ANALYSIS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C875506F-0183-F043-92DE-7F90673C0D7A}"/>
              </a:ext>
            </a:extLst>
          </p:cNvPr>
          <p:cNvSpPr txBox="1">
            <a:spLocks/>
          </p:cNvSpPr>
          <p:nvPr/>
        </p:nvSpPr>
        <p:spPr>
          <a:xfrm>
            <a:off x="295538" y="324627"/>
            <a:ext cx="11366579" cy="2137220"/>
          </a:xfrm>
          <a:prstGeom prst="rect">
            <a:avLst/>
          </a:prstGeom>
        </p:spPr>
        <p:txBody>
          <a:bodyPr vert="horz" lIns="91440" tIns="45720" rIns="91440" bIns="45720" numCol="2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LANDSCAPE INFLUENCES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Use Porter’s Five forces to describe landscape:</a:t>
            </a:r>
          </a:p>
          <a:p>
            <a:pPr marL="742950" lvl="1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Competitor rivalry</a:t>
            </a:r>
          </a:p>
          <a:p>
            <a:pPr marL="742950" lvl="1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Threat of new entrants</a:t>
            </a:r>
          </a:p>
          <a:p>
            <a:pPr marL="742950" lvl="1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Bargaining power of buyers</a:t>
            </a:r>
            <a:br>
              <a:rPr lang="en-US" sz="1600" dirty="0">
                <a:latin typeface="Century Gothic" panose="020B0502020202020204" pitchFamily="34" charset="0"/>
              </a:rPr>
            </a:br>
            <a:br>
              <a:rPr lang="en-US" sz="1600" dirty="0">
                <a:latin typeface="Century Gothic" panose="020B0502020202020204" pitchFamily="34" charset="0"/>
              </a:rPr>
            </a:br>
            <a:br>
              <a:rPr lang="en-US" sz="1600" dirty="0">
                <a:latin typeface="Century Gothic" panose="020B0502020202020204" pitchFamily="34" charset="0"/>
              </a:rPr>
            </a:br>
            <a:endParaRPr lang="en-US" sz="1600" dirty="0">
              <a:latin typeface="Century Gothic" panose="020B0502020202020204" pitchFamily="34" charset="0"/>
            </a:endParaRPr>
          </a:p>
          <a:p>
            <a:pPr marL="742950" lvl="1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Bargaining power of suppliers</a:t>
            </a:r>
          </a:p>
          <a:p>
            <a:pPr marL="742950" lvl="1" indent="-28575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Threat of substitute products or services</a:t>
            </a:r>
          </a:p>
          <a:p>
            <a:pPr>
              <a:spcAft>
                <a:spcPts val="1200"/>
              </a:spcAft>
            </a:pPr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489D917-4054-1440-8F4E-3C0C89A1D381}"/>
              </a:ext>
            </a:extLst>
          </p:cNvPr>
          <p:cNvGrpSpPr/>
          <p:nvPr/>
        </p:nvGrpSpPr>
        <p:grpSpPr>
          <a:xfrm>
            <a:off x="148262" y="2996418"/>
            <a:ext cx="11916779" cy="2657971"/>
            <a:chOff x="0" y="0"/>
            <a:chExt cx="12014200" cy="26797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3F7463B-0104-984D-A18F-66B38E4DC89C}"/>
                </a:ext>
              </a:extLst>
            </p:cNvPr>
            <p:cNvSpPr/>
            <p:nvPr/>
          </p:nvSpPr>
          <p:spPr>
            <a:xfrm>
              <a:off x="4749800" y="215900"/>
              <a:ext cx="2400300" cy="2400300"/>
            </a:xfrm>
            <a:prstGeom prst="ellipse">
              <a:avLst/>
            </a:prstGeom>
            <a:gradFill>
              <a:gsLst>
                <a:gs pos="100000">
                  <a:schemeClr val="bg1"/>
                </a:gs>
                <a:gs pos="0">
                  <a:schemeClr val="bg1">
                    <a:lumMod val="9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>
              <a:outerShdw blurRad="127000" dist="254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COMPETITOR</a:t>
              </a:r>
              <a:r>
                <a:rPr lang="en-US" sz="1800" b="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 RIVALRY</a:t>
              </a:r>
              <a:endParaRPr lang="en-US" sz="18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1" name="Striped Right Arrow 10">
              <a:extLst>
                <a:ext uri="{FF2B5EF4-FFF2-40B4-BE49-F238E27FC236}">
                  <a16:creationId xmlns:a16="http://schemas.microsoft.com/office/drawing/2014/main" id="{B3D7001F-CE52-4743-BA43-05D6B3930E38}"/>
                </a:ext>
              </a:extLst>
            </p:cNvPr>
            <p:cNvSpPr/>
            <p:nvPr/>
          </p:nvSpPr>
          <p:spPr>
            <a:xfrm rot="1140820">
              <a:off x="2768600" y="444500"/>
              <a:ext cx="1828800" cy="457200"/>
            </a:xfrm>
            <a:prstGeom prst="stripedRightArrow">
              <a:avLst/>
            </a:prstGeom>
            <a:gradFill>
              <a:gsLst>
                <a:gs pos="0">
                  <a:schemeClr val="bg1"/>
                </a:gs>
                <a:gs pos="67000">
                  <a:schemeClr val="bg1">
                    <a:lumMod val="75000"/>
                  </a:schemeClr>
                </a:gs>
              </a:gsLst>
              <a:lin ang="132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2" name="Striped Right Arrow 11">
              <a:extLst>
                <a:ext uri="{FF2B5EF4-FFF2-40B4-BE49-F238E27FC236}">
                  <a16:creationId xmlns:a16="http://schemas.microsoft.com/office/drawing/2014/main" id="{23FF8C2A-630C-9844-B68E-912EF152ED96}"/>
                </a:ext>
              </a:extLst>
            </p:cNvPr>
            <p:cNvSpPr/>
            <p:nvPr/>
          </p:nvSpPr>
          <p:spPr>
            <a:xfrm rot="20638576">
              <a:off x="2743200" y="1879600"/>
              <a:ext cx="1828800" cy="457200"/>
            </a:xfrm>
            <a:prstGeom prst="stripedRightArrow">
              <a:avLst/>
            </a:prstGeom>
            <a:gradFill>
              <a:gsLst>
                <a:gs pos="0">
                  <a:schemeClr val="bg1"/>
                </a:gs>
                <a:gs pos="73000">
                  <a:schemeClr val="bg1">
                    <a:lumMod val="85000"/>
                  </a:schemeClr>
                </a:gs>
              </a:gsLst>
              <a:lin ang="3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" name="Striped Right Arrow 12">
              <a:extLst>
                <a:ext uri="{FF2B5EF4-FFF2-40B4-BE49-F238E27FC236}">
                  <a16:creationId xmlns:a16="http://schemas.microsoft.com/office/drawing/2014/main" id="{08FA5ED0-4639-A448-BE4E-F13E940F1626}"/>
                </a:ext>
              </a:extLst>
            </p:cNvPr>
            <p:cNvSpPr/>
            <p:nvPr/>
          </p:nvSpPr>
          <p:spPr>
            <a:xfrm rot="9665094">
              <a:off x="7289801" y="469899"/>
              <a:ext cx="1828800" cy="457200"/>
            </a:xfrm>
            <a:prstGeom prst="stripedRightArrow">
              <a:avLst/>
            </a:prstGeom>
            <a:gradFill>
              <a:gsLst>
                <a:gs pos="0">
                  <a:schemeClr val="bg1"/>
                </a:gs>
                <a:gs pos="76000">
                  <a:schemeClr val="tx2">
                    <a:lumMod val="20000"/>
                    <a:lumOff val="80000"/>
                  </a:schemeClr>
                </a:gs>
              </a:gsLst>
              <a:lin ang="3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4" name="Striped Right Arrow 13">
              <a:extLst>
                <a:ext uri="{FF2B5EF4-FFF2-40B4-BE49-F238E27FC236}">
                  <a16:creationId xmlns:a16="http://schemas.microsoft.com/office/drawing/2014/main" id="{319622DF-A9E8-134C-8B73-4EADECD3A215}"/>
                </a:ext>
              </a:extLst>
            </p:cNvPr>
            <p:cNvSpPr/>
            <p:nvPr/>
          </p:nvSpPr>
          <p:spPr>
            <a:xfrm rot="11558620">
              <a:off x="7353300" y="1854200"/>
              <a:ext cx="1828800" cy="457200"/>
            </a:xfrm>
            <a:prstGeom prst="stripedRightArrow">
              <a:avLst/>
            </a:prstGeom>
            <a:gradFill>
              <a:gsLst>
                <a:gs pos="0">
                  <a:schemeClr val="bg1"/>
                </a:gs>
                <a:gs pos="57000">
                  <a:srgbClr val="E2E8F0"/>
                </a:gs>
              </a:gsLst>
              <a:lin ang="132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A6AEF411-F29C-5A46-98A2-18A863D0A1E5}"/>
                </a:ext>
              </a:extLst>
            </p:cNvPr>
            <p:cNvSpPr/>
            <p:nvPr/>
          </p:nvSpPr>
          <p:spPr>
            <a:xfrm>
              <a:off x="0" y="0"/>
              <a:ext cx="3213100" cy="965200"/>
            </a:xfrm>
            <a:prstGeom prst="roundRect">
              <a:avLst/>
            </a:prstGeom>
            <a:gradFill>
              <a:gsLst>
                <a:gs pos="100000">
                  <a:schemeClr val="bg1"/>
                </a:gs>
                <a:gs pos="4000">
                  <a:schemeClr val="bg1">
                    <a:lumMod val="75000"/>
                  </a:schemeClr>
                </a:gs>
              </a:gsLst>
              <a:lin ang="1320000" scaled="0"/>
            </a:gradFill>
            <a:ln>
              <a:solidFill>
                <a:schemeClr val="bg1">
                  <a:lumMod val="75000"/>
                </a:schemeClr>
              </a:solidFill>
            </a:ln>
            <a:effectLst>
              <a:outerShdw blurRad="127000" dist="254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THREAT </a:t>
              </a:r>
            </a:p>
            <a:p>
              <a:pPr algn="ctr"/>
              <a:r>
                <a:rPr lang="en-US" sz="1800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OF ENTRY</a:t>
              </a:r>
            </a:p>
          </p:txBody>
        </p: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39A8AD8B-60A7-C34D-B869-81FCF84F806A}"/>
                </a:ext>
              </a:extLst>
            </p:cNvPr>
            <p:cNvSpPr/>
            <p:nvPr/>
          </p:nvSpPr>
          <p:spPr>
            <a:xfrm>
              <a:off x="0" y="1714500"/>
              <a:ext cx="3213100" cy="965200"/>
            </a:xfrm>
            <a:prstGeom prst="roundRect">
              <a:avLst/>
            </a:prstGeom>
            <a:gradFill>
              <a:gsLst>
                <a:gs pos="100000">
                  <a:schemeClr val="bg1"/>
                </a:gs>
                <a:gs pos="48000">
                  <a:schemeClr val="bg1">
                    <a:lumMod val="95000"/>
                  </a:schemeClr>
                </a:gs>
              </a:gsLst>
              <a:lin ang="300000" scaled="0"/>
            </a:gradFill>
            <a:ln>
              <a:solidFill>
                <a:schemeClr val="bg1">
                  <a:lumMod val="75000"/>
                </a:schemeClr>
              </a:solidFill>
            </a:ln>
            <a:effectLst>
              <a:outerShdw blurRad="127000" dist="254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THREAT </a:t>
              </a:r>
            </a:p>
            <a:p>
              <a:pPr algn="ctr"/>
              <a:r>
                <a:rPr lang="en-US" sz="1800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OF SUBSTITUTES</a:t>
              </a:r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D6450345-7F13-C949-BA58-415990B5CAD0}"/>
                </a:ext>
              </a:extLst>
            </p:cNvPr>
            <p:cNvSpPr/>
            <p:nvPr/>
          </p:nvSpPr>
          <p:spPr>
            <a:xfrm>
              <a:off x="8801100" y="0"/>
              <a:ext cx="3213100" cy="965200"/>
            </a:xfrm>
            <a:prstGeom prst="roundRect">
              <a:avLst/>
            </a:prstGeom>
            <a:gradFill>
              <a:gsLst>
                <a:gs pos="0">
                  <a:schemeClr val="bg1"/>
                </a:gs>
                <a:gs pos="76000">
                  <a:schemeClr val="tx2">
                    <a:lumMod val="20000"/>
                    <a:lumOff val="80000"/>
                  </a:schemeClr>
                </a:gs>
              </a:gsLst>
              <a:lin ang="300000" scaled="0"/>
            </a:gradFill>
            <a:ln>
              <a:solidFill>
                <a:schemeClr val="bg1">
                  <a:lumMod val="75000"/>
                </a:schemeClr>
              </a:solidFill>
            </a:ln>
            <a:effectLst>
              <a:outerShdw blurRad="127000" dist="254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BARGAINING POWER </a:t>
              </a:r>
            </a:p>
            <a:p>
              <a:pPr algn="ctr"/>
              <a:r>
                <a:rPr lang="en-US" sz="1800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OF BUYERS</a:t>
              </a:r>
            </a:p>
          </p:txBody>
        </p: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7C3465BF-8B49-2341-8F40-54FB9491457A}"/>
                </a:ext>
              </a:extLst>
            </p:cNvPr>
            <p:cNvSpPr/>
            <p:nvPr/>
          </p:nvSpPr>
          <p:spPr>
            <a:xfrm>
              <a:off x="8801100" y="1714500"/>
              <a:ext cx="3213100" cy="965200"/>
            </a:xfrm>
            <a:prstGeom prst="roundRect">
              <a:avLst/>
            </a:prstGeom>
            <a:gradFill>
              <a:gsLst>
                <a:gs pos="0">
                  <a:schemeClr val="bg1"/>
                </a:gs>
                <a:gs pos="57000">
                  <a:srgbClr val="E2E8F0"/>
                </a:gs>
              </a:gsLst>
              <a:lin ang="1320000" scaled="0"/>
            </a:gradFill>
            <a:ln>
              <a:solidFill>
                <a:schemeClr val="bg1">
                  <a:lumMod val="75000"/>
                </a:schemeClr>
              </a:solidFill>
            </a:ln>
            <a:effectLst>
              <a:outerShdw blurRad="127000" dist="254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BARGAINING POWER </a:t>
              </a:r>
            </a:p>
            <a:p>
              <a:pPr algn="ctr"/>
              <a:r>
                <a:rPr lang="en-US" sz="1800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OF SUPPLIERS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6773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LANDSCAPE ANALYSIS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09DAD19-8720-BD46-94E0-5D595C4ABA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995858"/>
              </p:ext>
            </p:extLst>
          </p:nvPr>
        </p:nvGraphicFramePr>
        <p:xfrm>
          <a:off x="211016" y="207571"/>
          <a:ext cx="11704320" cy="59681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40864">
                  <a:extLst>
                    <a:ext uri="{9D8B030D-6E8A-4147-A177-3AD203B41FA5}">
                      <a16:colId xmlns:a16="http://schemas.microsoft.com/office/drawing/2014/main" val="2808927667"/>
                    </a:ext>
                  </a:extLst>
                </a:gridCol>
                <a:gridCol w="2340864">
                  <a:extLst>
                    <a:ext uri="{9D8B030D-6E8A-4147-A177-3AD203B41FA5}">
                      <a16:colId xmlns:a16="http://schemas.microsoft.com/office/drawing/2014/main" val="45480104"/>
                    </a:ext>
                  </a:extLst>
                </a:gridCol>
                <a:gridCol w="2340864">
                  <a:extLst>
                    <a:ext uri="{9D8B030D-6E8A-4147-A177-3AD203B41FA5}">
                      <a16:colId xmlns:a16="http://schemas.microsoft.com/office/drawing/2014/main" val="652515473"/>
                    </a:ext>
                  </a:extLst>
                </a:gridCol>
                <a:gridCol w="2340864">
                  <a:extLst>
                    <a:ext uri="{9D8B030D-6E8A-4147-A177-3AD203B41FA5}">
                      <a16:colId xmlns:a16="http://schemas.microsoft.com/office/drawing/2014/main" val="1591255057"/>
                    </a:ext>
                  </a:extLst>
                </a:gridCol>
                <a:gridCol w="2340864">
                  <a:extLst>
                    <a:ext uri="{9D8B030D-6E8A-4147-A177-3AD203B41FA5}">
                      <a16:colId xmlns:a16="http://schemas.microsoft.com/office/drawing/2014/main" val="2287922239"/>
                    </a:ext>
                  </a:extLst>
                </a:gridCol>
              </a:tblGrid>
              <a:tr h="434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THREAT OF ENTRY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547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THREAT OF SUBSTITUTES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547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BARGAINING POWER OF BUYERS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547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BARGAINING POWER OF SUPPLIERS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547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COMPETITOR RIVALRY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547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187742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017850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027668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219818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672547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037406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69635"/>
                  </a:ext>
                </a:extLst>
              </a:tr>
              <a:tr h="7904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5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7924" marR="7547" marT="7547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326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36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COMPETITOR SEGMENTATION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FD584CDC-7C96-5942-8C67-6D8559F73DB7}"/>
              </a:ext>
            </a:extLst>
          </p:cNvPr>
          <p:cNvSpPr txBox="1">
            <a:spLocks/>
          </p:cNvSpPr>
          <p:nvPr/>
        </p:nvSpPr>
        <p:spPr>
          <a:xfrm>
            <a:off x="379945" y="1226678"/>
            <a:ext cx="11177646" cy="40101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COMPETITOR SEGMENTATION</a:t>
            </a:r>
          </a:p>
          <a:p>
            <a:pPr>
              <a:spcAft>
                <a:spcPts val="1200"/>
              </a:spcAft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competitors identified in analysis, we will segment the competitive landscape in terms of [number] attributes: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Attribute one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Attribute two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Attribute three</a:t>
            </a:r>
          </a:p>
          <a:p>
            <a:pPr>
              <a:spcAft>
                <a:spcPts val="1200"/>
              </a:spcAft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We chose these determinant attributes for several reasons:</a:t>
            </a:r>
          </a:p>
          <a:p>
            <a:pPr lvl="1">
              <a:spcAft>
                <a:spcPts val="1200"/>
              </a:spcAft>
            </a:pPr>
            <a:r>
              <a:rPr lang="en-US" sz="1600" dirty="0">
                <a:latin typeface="Century Gothic" panose="020B0502020202020204" pitchFamily="34" charset="0"/>
              </a:rPr>
              <a:t>Attribute example</a:t>
            </a:r>
          </a:p>
          <a:p>
            <a:pPr lvl="1">
              <a:spcAft>
                <a:spcPts val="1200"/>
              </a:spcAft>
            </a:pPr>
            <a:r>
              <a:rPr lang="en-US" sz="1600" dirty="0">
                <a:latin typeface="Century Gothic" panose="020B0502020202020204" pitchFamily="34" charset="0"/>
              </a:rPr>
              <a:t>[If not this example, then Reason 1]</a:t>
            </a:r>
          </a:p>
          <a:p>
            <a:pPr lvl="1">
              <a:spcAft>
                <a:spcPts val="1200"/>
              </a:spcAft>
            </a:pPr>
            <a:r>
              <a:rPr lang="en-US" sz="1600" dirty="0">
                <a:latin typeface="Century Gothic" panose="020B0502020202020204" pitchFamily="34" charset="0"/>
              </a:rPr>
              <a:t>[Reason 2]</a:t>
            </a:r>
          </a:p>
          <a:p>
            <a:pPr>
              <a:spcAft>
                <a:spcPts val="1200"/>
              </a:spcAft>
            </a:pPr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025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Event-Planning-Timeline-Template-PPT" id="{A0B0F032-ECD3-5A4B-BD3A-1E3512F4ABE8}" vid="{7589D8FB-7462-A043-B9DC-2BA8DC2514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7011</TotalTime>
  <Words>414</Words>
  <Application>Microsoft Office PowerPoint</Application>
  <PresentationFormat>Широкоэкранный</PresentationFormat>
  <Paragraphs>207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Waite</dc:creator>
  <cp:lastModifiedBy>Alexandra Ragazhinskaya</cp:lastModifiedBy>
  <cp:revision>15</cp:revision>
  <dcterms:created xsi:type="dcterms:W3CDTF">2018-04-05T17:48:59Z</dcterms:created>
  <dcterms:modified xsi:type="dcterms:W3CDTF">2021-01-06T19:28:46Z</dcterms:modified>
</cp:coreProperties>
</file>