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2"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C053"/>
    <a:srgbClr val="00BD32"/>
    <a:srgbClr val="F9E198"/>
    <a:srgbClr val="59D27C"/>
    <a:srgbClr val="B9DC8C"/>
    <a:srgbClr val="89D0C2"/>
    <a:srgbClr val="EAEEF3"/>
    <a:srgbClr val="A6E1C1"/>
    <a:srgbClr val="D6F3E5"/>
    <a:srgbClr val="F7F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75" autoAdjust="0"/>
    <p:restoredTop sz="86447"/>
  </p:normalViewPr>
  <p:slideViewPr>
    <p:cSldViewPr snapToGrid="0" snapToObjects="1">
      <p:cViewPr>
        <p:scale>
          <a:sx n="169" d="100"/>
          <a:sy n="169" d="100"/>
        </p:scale>
        <p:origin x="96" y="1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2/9/2021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bit.ly/2OefsL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08444" y="222631"/>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NONPROFIT MARKETING PLAN PRESENTATION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a:solidFill>
                  <a:schemeClr val="bg1"/>
                </a:solidFill>
                <a:latin typeface="Century Gothic" panose="020B0502020202020204" pitchFamily="34" charset="0"/>
              </a:rPr>
              <a:t>NONPROFIT MARKETING PLAN</a:t>
            </a:r>
            <a:endParaRPr lang="en-US" dirty="0">
              <a:solidFill>
                <a:schemeClr val="bg1"/>
              </a:solidFill>
              <a:latin typeface="Century Gothic" panose="020B0502020202020204" pitchFamily="34" charset="0"/>
              <a:ea typeface="Arial" charset="0"/>
              <a:cs typeface="Arial" charset="0"/>
            </a:endParaRPr>
          </a:p>
        </p:txBody>
      </p:sp>
      <p:sp>
        <p:nvSpPr>
          <p:cNvPr id="97" name="Rounded Rectangle 96">
            <a:extLst>
              <a:ext uri="{FF2B5EF4-FFF2-40B4-BE49-F238E27FC236}">
                <a16:creationId xmlns:a16="http://schemas.microsoft.com/office/drawing/2014/main" id="{036EA2AF-7FFB-5F47-BF72-C544FC9DF02C}"/>
              </a:ext>
            </a:extLst>
          </p:cNvPr>
          <p:cNvSpPr/>
          <p:nvPr/>
        </p:nvSpPr>
        <p:spPr>
          <a:xfrm>
            <a:off x="380882" y="917583"/>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STAGE 1 </a:t>
            </a:r>
          </a:p>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a:t>
            </a:r>
          </a:p>
        </p:txBody>
      </p:sp>
      <p:grpSp>
        <p:nvGrpSpPr>
          <p:cNvPr id="98" name="Group 97">
            <a:extLst>
              <a:ext uri="{FF2B5EF4-FFF2-40B4-BE49-F238E27FC236}">
                <a16:creationId xmlns:a16="http://schemas.microsoft.com/office/drawing/2014/main" id="{AE9D6AC8-DF21-CD44-AF1C-317B63C704B2}"/>
              </a:ext>
            </a:extLst>
          </p:cNvPr>
          <p:cNvGrpSpPr/>
          <p:nvPr/>
        </p:nvGrpSpPr>
        <p:grpSpPr>
          <a:xfrm>
            <a:off x="650403" y="2738922"/>
            <a:ext cx="1524040" cy="1524040"/>
            <a:chOff x="5370911" y="714784"/>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99" name="Oval 98">
              <a:extLst>
                <a:ext uri="{FF2B5EF4-FFF2-40B4-BE49-F238E27FC236}">
                  <a16:creationId xmlns:a16="http://schemas.microsoft.com/office/drawing/2014/main" id="{CC31072B-061E-2B4F-9D52-9CB679F8D123}"/>
                </a:ext>
              </a:extLst>
            </p:cNvPr>
            <p:cNvSpPr/>
            <p:nvPr/>
          </p:nvSpPr>
          <p:spPr>
            <a:xfrm>
              <a:off x="5370911" y="714784"/>
              <a:ext cx="785390" cy="785390"/>
            </a:xfrm>
            <a:prstGeom prst="ellipse">
              <a:avLst/>
            </a:prstGeom>
            <a:solidFill>
              <a:schemeClr val="tx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0" name="Oval 99">
              <a:extLst>
                <a:ext uri="{FF2B5EF4-FFF2-40B4-BE49-F238E27FC236}">
                  <a16:creationId xmlns:a16="http://schemas.microsoft.com/office/drawing/2014/main" id="{5B46F9AD-7545-C74A-B036-4AEA63175C5B}"/>
                </a:ext>
              </a:extLst>
            </p:cNvPr>
            <p:cNvSpPr/>
            <p:nvPr/>
          </p:nvSpPr>
          <p:spPr>
            <a:xfrm>
              <a:off x="5531687" y="875560"/>
              <a:ext cx="463840" cy="463838"/>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101" name="Group 100">
            <a:extLst>
              <a:ext uri="{FF2B5EF4-FFF2-40B4-BE49-F238E27FC236}">
                <a16:creationId xmlns:a16="http://schemas.microsoft.com/office/drawing/2014/main" id="{90D02DE1-7C78-D640-8496-A3A3580123AA}"/>
              </a:ext>
            </a:extLst>
          </p:cNvPr>
          <p:cNvGrpSpPr/>
          <p:nvPr/>
        </p:nvGrpSpPr>
        <p:grpSpPr>
          <a:xfrm>
            <a:off x="2525288" y="2738922"/>
            <a:ext cx="1524040" cy="1524040"/>
            <a:chOff x="6038094" y="2163610"/>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102" name="Oval 101">
              <a:extLst>
                <a:ext uri="{FF2B5EF4-FFF2-40B4-BE49-F238E27FC236}">
                  <a16:creationId xmlns:a16="http://schemas.microsoft.com/office/drawing/2014/main" id="{FCD91DB4-9D92-E647-857F-1E2D02378933}"/>
                </a:ext>
              </a:extLst>
            </p:cNvPr>
            <p:cNvSpPr/>
            <p:nvPr/>
          </p:nvSpPr>
          <p:spPr>
            <a:xfrm>
              <a:off x="6038094" y="2163610"/>
              <a:ext cx="785390" cy="785390"/>
            </a:xfrm>
            <a:prstGeom prst="ellipse">
              <a:avLst/>
            </a:prstGeom>
            <a:solidFill>
              <a:schemeClr val="accent6">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3" name="Oval 102">
              <a:extLst>
                <a:ext uri="{FF2B5EF4-FFF2-40B4-BE49-F238E27FC236}">
                  <a16:creationId xmlns:a16="http://schemas.microsoft.com/office/drawing/2014/main" id="{269244E0-3578-5E4D-8C2D-859DA820E40D}"/>
                </a:ext>
              </a:extLst>
            </p:cNvPr>
            <p:cNvSpPr/>
            <p:nvPr/>
          </p:nvSpPr>
          <p:spPr>
            <a:xfrm>
              <a:off x="6198870" y="2324386"/>
              <a:ext cx="463840" cy="463838"/>
            </a:xfrm>
            <a:prstGeom prst="ellipse">
              <a:avLst/>
            </a:prstGeom>
            <a:solidFill>
              <a:srgbClr val="5E9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104" name="Group 103">
            <a:extLst>
              <a:ext uri="{FF2B5EF4-FFF2-40B4-BE49-F238E27FC236}">
                <a16:creationId xmlns:a16="http://schemas.microsoft.com/office/drawing/2014/main" id="{55AAA113-2A48-8847-B62C-DD3B7D4698C2}"/>
              </a:ext>
            </a:extLst>
          </p:cNvPr>
          <p:cNvGrpSpPr/>
          <p:nvPr/>
        </p:nvGrpSpPr>
        <p:grpSpPr>
          <a:xfrm>
            <a:off x="6314764" y="273892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105" name="Oval 104">
              <a:extLst>
                <a:ext uri="{FF2B5EF4-FFF2-40B4-BE49-F238E27FC236}">
                  <a16:creationId xmlns:a16="http://schemas.microsoft.com/office/drawing/2014/main" id="{75F11569-8601-2D42-A619-0706E3FD9CD0}"/>
                </a:ext>
              </a:extLst>
            </p:cNvPr>
            <p:cNvSpPr/>
            <p:nvPr/>
          </p:nvSpPr>
          <p:spPr>
            <a:xfrm>
              <a:off x="6414070" y="3473042"/>
              <a:ext cx="805851" cy="805850"/>
            </a:xfrm>
            <a:prstGeom prst="ellipse">
              <a:avLst/>
            </a:prstGeom>
            <a:solidFill>
              <a:srgbClr val="F0A62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6" name="Oval 105">
              <a:extLst>
                <a:ext uri="{FF2B5EF4-FFF2-40B4-BE49-F238E27FC236}">
                  <a16:creationId xmlns:a16="http://schemas.microsoft.com/office/drawing/2014/main" id="{369F2A1C-1776-9847-AE0A-817957D5F073}"/>
                </a:ext>
              </a:extLst>
            </p:cNvPr>
            <p:cNvSpPr/>
            <p:nvPr/>
          </p:nvSpPr>
          <p:spPr>
            <a:xfrm>
              <a:off x="6563768" y="3622740"/>
              <a:ext cx="506456" cy="50645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107" name="Group 106">
            <a:extLst>
              <a:ext uri="{FF2B5EF4-FFF2-40B4-BE49-F238E27FC236}">
                <a16:creationId xmlns:a16="http://schemas.microsoft.com/office/drawing/2014/main" id="{165929C8-AC2B-0342-8084-7E78FB9390AA}"/>
              </a:ext>
            </a:extLst>
          </p:cNvPr>
          <p:cNvGrpSpPr/>
          <p:nvPr/>
        </p:nvGrpSpPr>
        <p:grpSpPr>
          <a:xfrm>
            <a:off x="10169125" y="273892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108" name="Oval 107">
              <a:extLst>
                <a:ext uri="{FF2B5EF4-FFF2-40B4-BE49-F238E27FC236}">
                  <a16:creationId xmlns:a16="http://schemas.microsoft.com/office/drawing/2014/main" id="{719C008B-1FCD-EF41-9C37-AE6E0F2C04D7}"/>
                </a:ext>
              </a:extLst>
            </p:cNvPr>
            <p:cNvSpPr/>
            <p:nvPr/>
          </p:nvSpPr>
          <p:spPr>
            <a:xfrm>
              <a:off x="7947750" y="2592045"/>
              <a:ext cx="818828" cy="818828"/>
            </a:xfrm>
            <a:prstGeom prst="ellipse">
              <a:avLst/>
            </a:prstGeom>
            <a:solidFill>
              <a:srgbClr val="C0000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09" name="Oval 108">
              <a:extLst>
                <a:ext uri="{FF2B5EF4-FFF2-40B4-BE49-F238E27FC236}">
                  <a16:creationId xmlns:a16="http://schemas.microsoft.com/office/drawing/2014/main" id="{217CC494-8E50-1B45-B27D-CFEE8B54D576}"/>
                </a:ext>
              </a:extLst>
            </p:cNvPr>
            <p:cNvSpPr/>
            <p:nvPr/>
          </p:nvSpPr>
          <p:spPr>
            <a:xfrm>
              <a:off x="8123286" y="2767581"/>
              <a:ext cx="467755" cy="467755"/>
            </a:xfrm>
            <a:prstGeom prst="ellipse">
              <a:avLst/>
            </a:prstGeom>
            <a:solidFill>
              <a:srgbClr val="CE1D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110" name="TextBox 109">
            <a:extLst>
              <a:ext uri="{FF2B5EF4-FFF2-40B4-BE49-F238E27FC236}">
                <a16:creationId xmlns:a16="http://schemas.microsoft.com/office/drawing/2014/main" id="{30789661-2B6D-A34E-AE1B-40819A06DB11}"/>
              </a:ext>
            </a:extLst>
          </p:cNvPr>
          <p:cNvSpPr txBox="1"/>
          <p:nvPr/>
        </p:nvSpPr>
        <p:spPr>
          <a:xfrm>
            <a:off x="1074978" y="2900777"/>
            <a:ext cx="656152"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1</a:t>
            </a:r>
          </a:p>
        </p:txBody>
      </p:sp>
      <p:sp>
        <p:nvSpPr>
          <p:cNvPr id="111" name="Chevron 110">
            <a:extLst>
              <a:ext uri="{FF2B5EF4-FFF2-40B4-BE49-F238E27FC236}">
                <a16:creationId xmlns:a16="http://schemas.microsoft.com/office/drawing/2014/main" id="{965026B9-24E0-894E-B502-D653762B7A7E}"/>
              </a:ext>
            </a:extLst>
          </p:cNvPr>
          <p:cNvSpPr/>
          <p:nvPr/>
        </p:nvSpPr>
        <p:spPr>
          <a:xfrm>
            <a:off x="364429" y="340085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nvGrpSpPr>
          <p:cNvPr id="114" name="Group 113">
            <a:extLst>
              <a:ext uri="{FF2B5EF4-FFF2-40B4-BE49-F238E27FC236}">
                <a16:creationId xmlns:a16="http://schemas.microsoft.com/office/drawing/2014/main" id="{3AC510ED-AA51-2A43-82EB-EBAADDC63D8F}"/>
              </a:ext>
            </a:extLst>
          </p:cNvPr>
          <p:cNvGrpSpPr/>
          <p:nvPr/>
        </p:nvGrpSpPr>
        <p:grpSpPr>
          <a:xfrm>
            <a:off x="4400173" y="273892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115" name="Oval 114">
              <a:extLst>
                <a:ext uri="{FF2B5EF4-FFF2-40B4-BE49-F238E27FC236}">
                  <a16:creationId xmlns:a16="http://schemas.microsoft.com/office/drawing/2014/main" id="{CFEE67C3-DDDA-504F-B068-AD28136CDE9E}"/>
                </a:ext>
              </a:extLst>
            </p:cNvPr>
            <p:cNvSpPr/>
            <p:nvPr/>
          </p:nvSpPr>
          <p:spPr>
            <a:xfrm>
              <a:off x="6414070" y="3473042"/>
              <a:ext cx="805851" cy="805850"/>
            </a:xfrm>
            <a:prstGeom prst="ellipse">
              <a:avLst/>
            </a:prstGeom>
            <a:solidFill>
              <a:srgbClr val="00B05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16" name="Oval 115">
              <a:extLst>
                <a:ext uri="{FF2B5EF4-FFF2-40B4-BE49-F238E27FC236}">
                  <a16:creationId xmlns:a16="http://schemas.microsoft.com/office/drawing/2014/main" id="{A49FF9A0-B29A-BE42-A2BA-E128BB161836}"/>
                </a:ext>
              </a:extLst>
            </p:cNvPr>
            <p:cNvSpPr/>
            <p:nvPr/>
          </p:nvSpPr>
          <p:spPr>
            <a:xfrm>
              <a:off x="6563768" y="3622740"/>
              <a:ext cx="506456" cy="506454"/>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117" name="Group 116">
            <a:extLst>
              <a:ext uri="{FF2B5EF4-FFF2-40B4-BE49-F238E27FC236}">
                <a16:creationId xmlns:a16="http://schemas.microsoft.com/office/drawing/2014/main" id="{588514F3-3DBB-B14D-AE59-CB3CC94D8080}"/>
              </a:ext>
            </a:extLst>
          </p:cNvPr>
          <p:cNvGrpSpPr/>
          <p:nvPr/>
        </p:nvGrpSpPr>
        <p:grpSpPr>
          <a:xfrm>
            <a:off x="8229355" y="273892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118" name="Oval 117">
              <a:extLst>
                <a:ext uri="{FF2B5EF4-FFF2-40B4-BE49-F238E27FC236}">
                  <a16:creationId xmlns:a16="http://schemas.microsoft.com/office/drawing/2014/main" id="{B3837A9E-7298-C045-BEB1-450E9E4F7119}"/>
                </a:ext>
              </a:extLst>
            </p:cNvPr>
            <p:cNvSpPr/>
            <p:nvPr/>
          </p:nvSpPr>
          <p:spPr>
            <a:xfrm>
              <a:off x="7947750" y="2592045"/>
              <a:ext cx="818828" cy="818828"/>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19" name="Oval 118">
              <a:extLst>
                <a:ext uri="{FF2B5EF4-FFF2-40B4-BE49-F238E27FC236}">
                  <a16:creationId xmlns:a16="http://schemas.microsoft.com/office/drawing/2014/main" id="{E6FFD878-CE8A-4F4F-87F8-F41F66BF7D60}"/>
                </a:ext>
              </a:extLst>
            </p:cNvPr>
            <p:cNvSpPr/>
            <p:nvPr/>
          </p:nvSpPr>
          <p:spPr>
            <a:xfrm>
              <a:off x="8123286" y="2767581"/>
              <a:ext cx="467755" cy="467755"/>
            </a:xfrm>
            <a:prstGeom prst="ellipse">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120" name="Chevron 119">
            <a:extLst>
              <a:ext uri="{FF2B5EF4-FFF2-40B4-BE49-F238E27FC236}">
                <a16:creationId xmlns:a16="http://schemas.microsoft.com/office/drawing/2014/main" id="{49B7A21F-8F70-D84C-89CF-8C4C6C02D4A5}"/>
              </a:ext>
            </a:extLst>
          </p:cNvPr>
          <p:cNvSpPr/>
          <p:nvPr/>
        </p:nvSpPr>
        <p:spPr>
          <a:xfrm>
            <a:off x="2230405" y="340085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2" name="Chevron 121">
            <a:extLst>
              <a:ext uri="{FF2B5EF4-FFF2-40B4-BE49-F238E27FC236}">
                <a16:creationId xmlns:a16="http://schemas.microsoft.com/office/drawing/2014/main" id="{C07938F8-457C-0446-B7C2-3339A9C024A2}"/>
              </a:ext>
            </a:extLst>
          </p:cNvPr>
          <p:cNvSpPr/>
          <p:nvPr/>
        </p:nvSpPr>
        <p:spPr>
          <a:xfrm>
            <a:off x="4133959" y="339187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4" name="Chevron 123">
            <a:extLst>
              <a:ext uri="{FF2B5EF4-FFF2-40B4-BE49-F238E27FC236}">
                <a16:creationId xmlns:a16="http://schemas.microsoft.com/office/drawing/2014/main" id="{701435FB-0F90-7441-96BD-0AAD2ECBE313}"/>
              </a:ext>
            </a:extLst>
          </p:cNvPr>
          <p:cNvSpPr/>
          <p:nvPr/>
        </p:nvSpPr>
        <p:spPr>
          <a:xfrm>
            <a:off x="6037513" y="339187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6" name="Chevron 125">
            <a:extLst>
              <a:ext uri="{FF2B5EF4-FFF2-40B4-BE49-F238E27FC236}">
                <a16:creationId xmlns:a16="http://schemas.microsoft.com/office/drawing/2014/main" id="{780D50D2-A0B2-5A40-8715-69AD77B56367}"/>
              </a:ext>
            </a:extLst>
          </p:cNvPr>
          <p:cNvSpPr/>
          <p:nvPr/>
        </p:nvSpPr>
        <p:spPr>
          <a:xfrm>
            <a:off x="7941067" y="340700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8" name="Chevron 127">
            <a:extLst>
              <a:ext uri="{FF2B5EF4-FFF2-40B4-BE49-F238E27FC236}">
                <a16:creationId xmlns:a16="http://schemas.microsoft.com/office/drawing/2014/main" id="{88A4B163-6779-FC4D-B22F-A9CAE7F07660}"/>
              </a:ext>
            </a:extLst>
          </p:cNvPr>
          <p:cNvSpPr/>
          <p:nvPr/>
        </p:nvSpPr>
        <p:spPr>
          <a:xfrm>
            <a:off x="9882197" y="3407008"/>
            <a:ext cx="182880" cy="365760"/>
          </a:xfrm>
          <a:prstGeom prst="chevron">
            <a:avLst/>
          </a:prstGeom>
          <a:gradFill>
            <a:gsLst>
              <a:gs pos="0">
                <a:schemeClr val="bg1">
                  <a:alpha val="62000"/>
                </a:schemeClr>
              </a:gs>
              <a:gs pos="31000">
                <a:schemeClr val="bg1"/>
              </a:gs>
            </a:gsLst>
            <a:lin ang="0" scaled="0"/>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30" name="TextBox 129">
            <a:extLst>
              <a:ext uri="{FF2B5EF4-FFF2-40B4-BE49-F238E27FC236}">
                <a16:creationId xmlns:a16="http://schemas.microsoft.com/office/drawing/2014/main" id="{05846473-BD0F-1D4A-8E4C-3EB542D5D55E}"/>
              </a:ext>
            </a:extLst>
          </p:cNvPr>
          <p:cNvSpPr txBox="1"/>
          <p:nvPr/>
        </p:nvSpPr>
        <p:spPr>
          <a:xfrm>
            <a:off x="2948341" y="2900777"/>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2</a:t>
            </a:r>
          </a:p>
        </p:txBody>
      </p:sp>
      <p:sp>
        <p:nvSpPr>
          <p:cNvPr id="131" name="TextBox 130">
            <a:extLst>
              <a:ext uri="{FF2B5EF4-FFF2-40B4-BE49-F238E27FC236}">
                <a16:creationId xmlns:a16="http://schemas.microsoft.com/office/drawing/2014/main" id="{9E46ED31-5174-A54B-B5A0-02275817BA11}"/>
              </a:ext>
            </a:extLst>
          </p:cNvPr>
          <p:cNvSpPr txBox="1"/>
          <p:nvPr/>
        </p:nvSpPr>
        <p:spPr>
          <a:xfrm>
            <a:off x="4828903" y="290077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3</a:t>
            </a:r>
          </a:p>
        </p:txBody>
      </p:sp>
      <p:sp>
        <p:nvSpPr>
          <p:cNvPr id="132" name="TextBox 131">
            <a:extLst>
              <a:ext uri="{FF2B5EF4-FFF2-40B4-BE49-F238E27FC236}">
                <a16:creationId xmlns:a16="http://schemas.microsoft.com/office/drawing/2014/main" id="{845669BC-0DDF-1C4A-BEC0-B94835B25A07}"/>
              </a:ext>
            </a:extLst>
          </p:cNvPr>
          <p:cNvSpPr txBox="1"/>
          <p:nvPr/>
        </p:nvSpPr>
        <p:spPr>
          <a:xfrm>
            <a:off x="6743181" y="290077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4</a:t>
            </a:r>
          </a:p>
        </p:txBody>
      </p:sp>
      <p:sp>
        <p:nvSpPr>
          <p:cNvPr id="133" name="TextBox 132">
            <a:extLst>
              <a:ext uri="{FF2B5EF4-FFF2-40B4-BE49-F238E27FC236}">
                <a16:creationId xmlns:a16="http://schemas.microsoft.com/office/drawing/2014/main" id="{719B1ABD-72F7-4E4F-A8A4-668B3C686C25}"/>
              </a:ext>
            </a:extLst>
          </p:cNvPr>
          <p:cNvSpPr txBox="1"/>
          <p:nvPr/>
        </p:nvSpPr>
        <p:spPr>
          <a:xfrm>
            <a:off x="8681317" y="290077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5</a:t>
            </a:r>
          </a:p>
        </p:txBody>
      </p:sp>
      <p:sp>
        <p:nvSpPr>
          <p:cNvPr id="134" name="TextBox 133">
            <a:extLst>
              <a:ext uri="{FF2B5EF4-FFF2-40B4-BE49-F238E27FC236}">
                <a16:creationId xmlns:a16="http://schemas.microsoft.com/office/drawing/2014/main" id="{0075FDB8-DFF7-574B-BE54-959013CC3A31}"/>
              </a:ext>
            </a:extLst>
          </p:cNvPr>
          <p:cNvSpPr txBox="1"/>
          <p:nvPr/>
        </p:nvSpPr>
        <p:spPr>
          <a:xfrm>
            <a:off x="10622214" y="2900776"/>
            <a:ext cx="839753" cy="1200329"/>
          </a:xfrm>
          <a:prstGeom prst="rect">
            <a:avLst/>
          </a:prstGeom>
          <a:noFill/>
          <a:effectLst/>
        </p:spPr>
        <p:txBody>
          <a:bodyPr wrap="square" rtlCol="0">
            <a:spAutoFit/>
          </a:bodyPr>
          <a:lstStyle/>
          <a:p>
            <a:r>
              <a:rPr lang="en-US"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6</a:t>
            </a:r>
            <a:endPar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endParaRPr>
          </a:p>
        </p:txBody>
      </p:sp>
      <p:sp>
        <p:nvSpPr>
          <p:cNvPr id="140" name="Rounded Rectangle 139">
            <a:extLst>
              <a:ext uri="{FF2B5EF4-FFF2-40B4-BE49-F238E27FC236}">
                <a16:creationId xmlns:a16="http://schemas.microsoft.com/office/drawing/2014/main" id="{046931E9-097E-4E4A-91DC-E318F0559774}"/>
              </a:ext>
            </a:extLst>
          </p:cNvPr>
          <p:cNvSpPr/>
          <p:nvPr/>
        </p:nvSpPr>
        <p:spPr>
          <a:xfrm>
            <a:off x="4269008" y="894248"/>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STAGE 3 </a:t>
            </a:r>
          </a:p>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a:t>
            </a:r>
          </a:p>
        </p:txBody>
      </p:sp>
      <p:sp>
        <p:nvSpPr>
          <p:cNvPr id="141" name="Rounded Rectangle 140">
            <a:extLst>
              <a:ext uri="{FF2B5EF4-FFF2-40B4-BE49-F238E27FC236}">
                <a16:creationId xmlns:a16="http://schemas.microsoft.com/office/drawing/2014/main" id="{98C4C938-9E5D-1945-9B57-DF452ABE9622}"/>
              </a:ext>
            </a:extLst>
          </p:cNvPr>
          <p:cNvSpPr/>
          <p:nvPr/>
        </p:nvSpPr>
        <p:spPr>
          <a:xfrm>
            <a:off x="8152736" y="895180"/>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STAGE 5 </a:t>
            </a:r>
          </a:p>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a:t>
            </a:r>
          </a:p>
        </p:txBody>
      </p:sp>
      <p:sp>
        <p:nvSpPr>
          <p:cNvPr id="142" name="Rounded Rectangle 141">
            <a:extLst>
              <a:ext uri="{FF2B5EF4-FFF2-40B4-BE49-F238E27FC236}">
                <a16:creationId xmlns:a16="http://schemas.microsoft.com/office/drawing/2014/main" id="{E6212F07-F9AD-804C-B185-8E418EA459AA}"/>
              </a:ext>
            </a:extLst>
          </p:cNvPr>
          <p:cNvSpPr/>
          <p:nvPr/>
        </p:nvSpPr>
        <p:spPr>
          <a:xfrm>
            <a:off x="911920" y="4540020"/>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STAGE 2 </a:t>
            </a:r>
          </a:p>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a:t>
            </a:r>
          </a:p>
        </p:txBody>
      </p:sp>
      <p:sp>
        <p:nvSpPr>
          <p:cNvPr id="143" name="Rounded Rectangle 142">
            <a:extLst>
              <a:ext uri="{FF2B5EF4-FFF2-40B4-BE49-F238E27FC236}">
                <a16:creationId xmlns:a16="http://schemas.microsoft.com/office/drawing/2014/main" id="{F0E7C95D-4109-5749-9AA0-8FFFE8088296}"/>
              </a:ext>
            </a:extLst>
          </p:cNvPr>
          <p:cNvSpPr/>
          <p:nvPr/>
        </p:nvSpPr>
        <p:spPr>
          <a:xfrm>
            <a:off x="4800046" y="4516685"/>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STAGE 4 </a:t>
            </a:r>
          </a:p>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a:t>
            </a:r>
          </a:p>
        </p:txBody>
      </p:sp>
      <p:sp>
        <p:nvSpPr>
          <p:cNvPr id="144" name="Rounded Rectangle 143">
            <a:extLst>
              <a:ext uri="{FF2B5EF4-FFF2-40B4-BE49-F238E27FC236}">
                <a16:creationId xmlns:a16="http://schemas.microsoft.com/office/drawing/2014/main" id="{E02F8779-F90F-9B44-B7DE-DCFDD335590A}"/>
              </a:ext>
            </a:extLst>
          </p:cNvPr>
          <p:cNvSpPr/>
          <p:nvPr/>
        </p:nvSpPr>
        <p:spPr>
          <a:xfrm>
            <a:off x="8683774" y="4517617"/>
            <a:ext cx="3298316" cy="1645920"/>
          </a:xfrm>
          <a:prstGeom prst="roundRect">
            <a:avLst>
              <a:gd name="adj" fmla="val 0"/>
            </a:avLst>
          </a:prstGeom>
          <a:gradFill>
            <a:gsLst>
              <a:gs pos="0">
                <a:schemeClr val="bg1">
                  <a:lumMod val="95000"/>
                  <a:alpha val="80000"/>
                </a:schemeClr>
              </a:gs>
              <a:gs pos="74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STAGE 6 </a:t>
            </a:r>
          </a:p>
          <a:p>
            <a:r>
              <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rPr>
              <a:t>TEXT</a:t>
            </a:r>
          </a:p>
        </p:txBody>
      </p:sp>
      <p:sp>
        <p:nvSpPr>
          <p:cNvPr id="145" name="Rounded Rectangle 144">
            <a:extLst>
              <a:ext uri="{FF2B5EF4-FFF2-40B4-BE49-F238E27FC236}">
                <a16:creationId xmlns:a16="http://schemas.microsoft.com/office/drawing/2014/main" id="{E0D9AFC0-488C-F945-A9B6-68A3E24DB87A}"/>
              </a:ext>
            </a:extLst>
          </p:cNvPr>
          <p:cNvSpPr/>
          <p:nvPr/>
        </p:nvSpPr>
        <p:spPr>
          <a:xfrm>
            <a:off x="380882" y="857047"/>
            <a:ext cx="3298316" cy="45720"/>
          </a:xfrm>
          <a:prstGeom prst="roundRect">
            <a:avLst>
              <a:gd name="adj" fmla="val 0"/>
            </a:avLst>
          </a:prstGeom>
          <a:gradFill>
            <a:gsLst>
              <a:gs pos="0">
                <a:schemeClr val="tx1"/>
              </a:gs>
              <a:gs pos="100000">
                <a:schemeClr val="tx1">
                  <a:lumMod val="50000"/>
                  <a:lumOff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46" name="Rounded Rectangle 145">
            <a:extLst>
              <a:ext uri="{FF2B5EF4-FFF2-40B4-BE49-F238E27FC236}">
                <a16:creationId xmlns:a16="http://schemas.microsoft.com/office/drawing/2014/main" id="{DE638726-9FCE-8340-BE7C-95883F09805A}"/>
              </a:ext>
            </a:extLst>
          </p:cNvPr>
          <p:cNvSpPr/>
          <p:nvPr/>
        </p:nvSpPr>
        <p:spPr>
          <a:xfrm>
            <a:off x="4269008" y="833712"/>
            <a:ext cx="3298316" cy="45720"/>
          </a:xfrm>
          <a:prstGeom prst="roundRect">
            <a:avLst>
              <a:gd name="adj" fmla="val 0"/>
            </a:avLst>
          </a:prstGeom>
          <a:gradFill>
            <a:gsLst>
              <a:gs pos="0">
                <a:srgbClr val="00BD32"/>
              </a:gs>
              <a:gs pos="100000">
                <a:srgbClr val="92D050"/>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47" name="Rounded Rectangle 146">
            <a:extLst>
              <a:ext uri="{FF2B5EF4-FFF2-40B4-BE49-F238E27FC236}">
                <a16:creationId xmlns:a16="http://schemas.microsoft.com/office/drawing/2014/main" id="{F6EDC350-D4BE-1545-B4E1-8183047963F1}"/>
              </a:ext>
            </a:extLst>
          </p:cNvPr>
          <p:cNvSpPr/>
          <p:nvPr/>
        </p:nvSpPr>
        <p:spPr>
          <a:xfrm>
            <a:off x="8152736" y="834644"/>
            <a:ext cx="3298316" cy="45720"/>
          </a:xfrm>
          <a:prstGeom prst="roundRect">
            <a:avLst>
              <a:gd name="adj" fmla="val 0"/>
            </a:avLst>
          </a:prstGeom>
          <a:gradFill>
            <a:gsLst>
              <a:gs pos="0">
                <a:schemeClr val="accent2"/>
              </a:gs>
              <a:gs pos="100000">
                <a:srgbClr val="F9C053"/>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48" name="Rounded Rectangle 147">
            <a:extLst>
              <a:ext uri="{FF2B5EF4-FFF2-40B4-BE49-F238E27FC236}">
                <a16:creationId xmlns:a16="http://schemas.microsoft.com/office/drawing/2014/main" id="{CC77C763-8FAE-FD4B-872C-D6DD1E921F13}"/>
              </a:ext>
            </a:extLst>
          </p:cNvPr>
          <p:cNvSpPr/>
          <p:nvPr/>
        </p:nvSpPr>
        <p:spPr>
          <a:xfrm>
            <a:off x="911920" y="6194846"/>
            <a:ext cx="3298316" cy="45720"/>
          </a:xfrm>
          <a:prstGeom prst="roundRect">
            <a:avLst>
              <a:gd name="adj" fmla="val 0"/>
            </a:avLst>
          </a:prstGeom>
          <a:gradFill>
            <a:gsLst>
              <a:gs pos="0">
                <a:schemeClr val="accent6">
                  <a:lumMod val="75000"/>
                </a:schemeClr>
              </a:gs>
              <a:gs pos="100000">
                <a:schemeClr val="accent6"/>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49" name="Rounded Rectangle 148">
            <a:extLst>
              <a:ext uri="{FF2B5EF4-FFF2-40B4-BE49-F238E27FC236}">
                <a16:creationId xmlns:a16="http://schemas.microsoft.com/office/drawing/2014/main" id="{BFAECA51-C6CB-164A-8BAF-D421AD6FDDDA}"/>
              </a:ext>
            </a:extLst>
          </p:cNvPr>
          <p:cNvSpPr/>
          <p:nvPr/>
        </p:nvSpPr>
        <p:spPr>
          <a:xfrm>
            <a:off x="4800046" y="6171511"/>
            <a:ext cx="3298316" cy="45720"/>
          </a:xfrm>
          <a:prstGeom prst="roundRect">
            <a:avLst>
              <a:gd name="adj" fmla="val 0"/>
            </a:avLst>
          </a:prstGeom>
          <a:gradFill>
            <a:gsLst>
              <a:gs pos="0">
                <a:schemeClr val="accent4">
                  <a:lumMod val="75000"/>
                </a:schemeClr>
              </a:gs>
              <a:gs pos="100000">
                <a:schemeClr val="accent4"/>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
        <p:nvSpPr>
          <p:cNvPr id="150" name="Rounded Rectangle 149">
            <a:extLst>
              <a:ext uri="{FF2B5EF4-FFF2-40B4-BE49-F238E27FC236}">
                <a16:creationId xmlns:a16="http://schemas.microsoft.com/office/drawing/2014/main" id="{74F40B74-7D31-DA47-9B92-679B46C249CE}"/>
              </a:ext>
            </a:extLst>
          </p:cNvPr>
          <p:cNvSpPr/>
          <p:nvPr/>
        </p:nvSpPr>
        <p:spPr>
          <a:xfrm>
            <a:off x="8683774" y="6172443"/>
            <a:ext cx="3298316" cy="45720"/>
          </a:xfrm>
          <a:prstGeom prst="roundRect">
            <a:avLst>
              <a:gd name="adj" fmla="val 0"/>
            </a:avLst>
          </a:prstGeom>
          <a:gradFill>
            <a:gsLst>
              <a:gs pos="0">
                <a:srgbClr val="C00000"/>
              </a:gs>
              <a:gs pos="99000">
                <a:srgbClr val="FF0000"/>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dirty="0">
              <a:solidFill>
                <a:schemeClr val="tx1"/>
              </a:solidFill>
              <a:effectLst>
                <a:glow rad="63500">
                  <a:schemeClr val="bg1">
                    <a:alpha val="40000"/>
                  </a:schemeClr>
                </a:glow>
              </a:effectLst>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92168221-99BE-2F49-972F-6C20F18757E7}" vid="{3EC712ED-5FD8-5E47-BADE-2B7A005104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IC-Nonprofit-Marketing-Plan-Presenation-Template_PowerPoint</Template>
  <TotalTime>0</TotalTime>
  <Words>128</Words>
  <Application>Microsoft Office PowerPoint</Application>
  <PresentationFormat>Широкоэкранный</PresentationFormat>
  <Paragraphs>24</Paragraphs>
  <Slides>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Calibri</vt:lpstr>
      <vt:lpstr>Calibri Light</vt:lpstr>
      <vt:lpstr>Century Gothic</vt:lpstr>
      <vt:lpstr>Тема Office</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2021-02-10T01:28:32Z</dcterms:created>
  <dcterms:modified xsi:type="dcterms:W3CDTF">2021-02-10T01:29:17Z</dcterms:modified>
</cp:coreProperties>
</file>