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53" r:id="rId3"/>
    <p:sldId id="354" r:id="rId4"/>
    <p:sldId id="363" r:id="rId5"/>
    <p:sldId id="364" r:id="rId6"/>
    <p:sldId id="365" r:id="rId7"/>
    <p:sldId id="355" r:id="rId8"/>
    <p:sldId id="367" r:id="rId9"/>
    <p:sldId id="366" r:id="rId10"/>
    <p:sldId id="368" r:id="rId11"/>
    <p:sldId id="352"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B"/>
    <a:srgbClr val="FCF1C3"/>
    <a:srgbClr val="FCF8E4"/>
    <a:srgbClr val="FFF1E3"/>
    <a:srgbClr val="F5E2C0"/>
    <a:srgbClr val="EDEFCB"/>
    <a:srgbClr val="E2EFCD"/>
    <a:srgbClr val="EAEEF3"/>
    <a:srgbClr val="E5E5E5"/>
    <a:srgbClr val="F9F9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51" autoAdjust="0"/>
    <p:restoredTop sz="86447"/>
  </p:normalViewPr>
  <p:slideViewPr>
    <p:cSldViewPr snapToGrid="0" snapToObjects="1">
      <p:cViewPr>
        <p:scale>
          <a:sx n="170" d="100"/>
          <a:sy n="170" d="100"/>
        </p:scale>
        <p:origin x="132" y="-5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811784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43387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558979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063848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138545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968900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4042787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3/25/2021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Nv5VzT"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577470" y="222631"/>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8277023"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DESCRIPTION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DESCRIPTION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801243"/>
            <a:ext cx="11221474" cy="769441"/>
          </a:xfrm>
          <a:prstGeom prst="rect">
            <a:avLst/>
          </a:prstGeom>
          <a:noFill/>
        </p:spPr>
        <p:txBody>
          <a:bodyPr wrap="square" rtlCol="0">
            <a:spAutoFit/>
          </a:bodyPr>
          <a:lstStyle/>
          <a:p>
            <a:r>
              <a:rPr lang="en-US" sz="4400" dirty="0">
                <a:latin typeface="Century Gothic" panose="020B0502020202020204" pitchFamily="34" charset="0"/>
              </a:rPr>
              <a:t>PROJECT NAME</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DESCRIPTION</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2632087"/>
            <a:ext cx="11070972"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815456"/>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517140231"/>
              </p:ext>
            </p:extLst>
          </p:nvPr>
        </p:nvGraphicFramePr>
        <p:xfrm>
          <a:off x="473710" y="1048010"/>
          <a:ext cx="11230609"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4844253">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Describe benefits of the project. Include specific benefits, such as increased revenues, time or resource savings, or intangible benefits. In addition, describe how you will measure improvements.</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BENEFITS</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8341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BENEFITS</a:t>
            </a:r>
          </a:p>
        </p:txBody>
      </p:sp>
    </p:spTree>
    <p:extLst>
      <p:ext uri="{BB962C8B-B14F-4D97-AF65-F5344CB8AC3E}">
        <p14:creationId xmlns:p14="http://schemas.microsoft.com/office/powerpoint/2010/main" val="1560355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38" name="Table 37">
            <a:extLst>
              <a:ext uri="{FF2B5EF4-FFF2-40B4-BE49-F238E27FC236}">
                <a16:creationId xmlns:a16="http://schemas.microsoft.com/office/drawing/2014/main" id="{F9CA47D4-F9F1-1E41-AFA1-13B627967D4B}"/>
              </a:ext>
            </a:extLst>
          </p:cNvPr>
          <p:cNvGraphicFramePr>
            <a:graphicFrameLocks noGrp="1"/>
          </p:cNvGraphicFramePr>
          <p:nvPr/>
        </p:nvGraphicFramePr>
        <p:xfrm>
          <a:off x="473711" y="1048010"/>
          <a:ext cx="7926578"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926578">
                  <a:extLst>
                    <a:ext uri="{9D8B030D-6E8A-4147-A177-3AD203B41FA5}">
                      <a16:colId xmlns:a16="http://schemas.microsoft.com/office/drawing/2014/main" val="155532388"/>
                    </a:ext>
                  </a:extLst>
                </a:gridCol>
              </a:tblGrid>
              <a:tr h="4844253">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39" name="TextBox 38">
            <a:extLst>
              <a:ext uri="{FF2B5EF4-FFF2-40B4-BE49-F238E27FC236}">
                <a16:creationId xmlns:a16="http://schemas.microsoft.com/office/drawing/2014/main" id="{89CDDD26-9A42-614D-92CF-ED2AD642A763}"/>
              </a:ext>
            </a:extLst>
          </p:cNvPr>
          <p:cNvSpPr txBox="1"/>
          <p:nvPr/>
        </p:nvSpPr>
        <p:spPr>
          <a:xfrm>
            <a:off x="367748" y="248400"/>
            <a:ext cx="253146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COMMENTS</a:t>
            </a: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COMMENTS</a:t>
            </a:r>
          </a:p>
        </p:txBody>
      </p:sp>
    </p:spTree>
    <p:extLst>
      <p:ext uri="{BB962C8B-B14F-4D97-AF65-F5344CB8AC3E}">
        <p14:creationId xmlns:p14="http://schemas.microsoft.com/office/powerpoint/2010/main" val="822524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DESCRIPTION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994723" y="1048454"/>
            <a:ext cx="4195379" cy="4919745"/>
          </a:xfrm>
          <a:prstGeom prst="rect">
            <a:avLst/>
          </a:prstGeom>
          <a:noFill/>
        </p:spPr>
        <p:txBody>
          <a:bodyPr wrap="none" rtlCol="0">
            <a:spAutoFit/>
          </a:bodyPr>
          <a:lstStyle/>
          <a:p>
            <a:pPr>
              <a:lnSpc>
                <a:spcPct val="200000"/>
              </a:lnSpc>
            </a:pPr>
            <a:r>
              <a:rPr lang="en-US" sz="2000" dirty="0">
                <a:latin typeface="Century Gothic" panose="020B0502020202020204" pitchFamily="34" charset="0"/>
              </a:rPr>
              <a:t>Project Description</a:t>
            </a:r>
          </a:p>
          <a:p>
            <a:pPr>
              <a:lnSpc>
                <a:spcPct val="200000"/>
              </a:lnSpc>
            </a:pPr>
            <a:r>
              <a:rPr lang="en-US" sz="2000" dirty="0">
                <a:latin typeface="Century Gothic" panose="020B0502020202020204" pitchFamily="34" charset="0"/>
              </a:rPr>
              <a:t>Solution</a:t>
            </a:r>
          </a:p>
          <a:p>
            <a:pPr>
              <a:lnSpc>
                <a:spcPct val="200000"/>
              </a:lnSpc>
            </a:pPr>
            <a:r>
              <a:rPr lang="en-US" sz="2000" dirty="0">
                <a:latin typeface="Century Gothic" panose="020B0502020202020204" pitchFamily="34" charset="0"/>
              </a:rPr>
              <a:t>Assumptions and Dependencies</a:t>
            </a:r>
          </a:p>
          <a:p>
            <a:pPr>
              <a:lnSpc>
                <a:spcPct val="200000"/>
              </a:lnSpc>
            </a:pPr>
            <a:r>
              <a:rPr lang="en-US" sz="2000" dirty="0">
                <a:latin typeface="Century Gothic" panose="020B0502020202020204" pitchFamily="34" charset="0"/>
              </a:rPr>
              <a:t>Options</a:t>
            </a:r>
          </a:p>
          <a:p>
            <a:pPr>
              <a:lnSpc>
                <a:spcPct val="200000"/>
              </a:lnSpc>
            </a:pPr>
            <a:r>
              <a:rPr lang="en-US" sz="2000" dirty="0">
                <a:latin typeface="Century Gothic" panose="020B0502020202020204" pitchFamily="34" charset="0"/>
              </a:rPr>
              <a:t>Financials</a:t>
            </a:r>
          </a:p>
          <a:p>
            <a:pPr>
              <a:lnSpc>
                <a:spcPct val="200000"/>
              </a:lnSpc>
            </a:pPr>
            <a:r>
              <a:rPr lang="en-US" sz="2000" dirty="0">
                <a:latin typeface="Century Gothic" panose="020B0502020202020204" pitchFamily="34" charset="0"/>
              </a:rPr>
              <a:t>Project Schedule</a:t>
            </a:r>
          </a:p>
          <a:p>
            <a:pPr>
              <a:lnSpc>
                <a:spcPct val="200000"/>
              </a:lnSpc>
            </a:pPr>
            <a:r>
              <a:rPr lang="en-US" sz="2000" dirty="0">
                <a:latin typeface="Century Gothic" panose="020B0502020202020204" pitchFamily="34" charset="0"/>
              </a:rPr>
              <a:t>Benefits</a:t>
            </a:r>
          </a:p>
          <a:p>
            <a:pPr>
              <a:lnSpc>
                <a:spcPct val="200000"/>
              </a:lnSpc>
            </a:pPr>
            <a:r>
              <a:rPr lang="en-US" sz="2000" dirty="0">
                <a:latin typeface="Century Gothic" panose="020B0502020202020204" pitchFamily="34" charset="0"/>
              </a:rPr>
              <a:t>Comments</a:t>
            </a:r>
          </a:p>
        </p:txBody>
      </p:sp>
      <p:sp>
        <p:nvSpPr>
          <p:cNvPr id="39" name="Rectangle 38">
            <a:extLst>
              <a:ext uri="{FF2B5EF4-FFF2-40B4-BE49-F238E27FC236}">
                <a16:creationId xmlns:a16="http://schemas.microsoft.com/office/drawing/2014/main" id="{98B9C3F8-06FB-DD40-9B7F-35DFD45768B0}"/>
              </a:ext>
            </a:extLst>
          </p:cNvPr>
          <p:cNvSpPr/>
          <p:nvPr/>
        </p:nvSpPr>
        <p:spPr>
          <a:xfrm rot="10800000">
            <a:off x="665312" y="1029660"/>
            <a:ext cx="91440" cy="4937760"/>
          </a:xfrm>
          <a:prstGeom prst="rect">
            <a:avLst/>
          </a:prstGeom>
          <a:gradFill>
            <a:gsLst>
              <a:gs pos="100000">
                <a:schemeClr val="accent4"/>
              </a:gs>
              <a:gs pos="86000">
                <a:schemeClr val="accent4"/>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nvGraphicFramePr>
        <p:xfrm>
          <a:off x="473710" y="1048010"/>
          <a:ext cx="11230609"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4844253">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DESCRIPTION</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5063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PROJECT DESCRIPTION</a:t>
            </a:r>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836126896"/>
              </p:ext>
            </p:extLst>
          </p:nvPr>
        </p:nvGraphicFramePr>
        <p:xfrm>
          <a:off x="473710" y="900059"/>
          <a:ext cx="11230609" cy="218501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185012">
                <a:tc>
                  <a:txBody>
                    <a:bodyPr/>
                    <a:lstStyle/>
                    <a:p>
                      <a:pPr algn="l" fontAlgn="ctr"/>
                      <a:r>
                        <a:rPr lang="en-US" sz="1600" b="0" i="0" u="none" strike="noStrike" dirty="0">
                          <a:solidFill>
                            <a:srgbClr val="000000"/>
                          </a:solidFill>
                          <a:effectLst/>
                          <a:latin typeface="Century Gothic" panose="020B0502020202020204" pitchFamily="34" charset="0"/>
                        </a:rPr>
                        <a:t> Business Objective: in one or two sentences</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9" name="TextBox 38">
            <a:extLst>
              <a:ext uri="{FF2B5EF4-FFF2-40B4-BE49-F238E27FC236}">
                <a16:creationId xmlns:a16="http://schemas.microsoft.com/office/drawing/2014/main" id="{482C33ED-C7D9-E645-A20E-9315B33340B8}"/>
              </a:ext>
            </a:extLst>
          </p:cNvPr>
          <p:cNvSpPr txBox="1"/>
          <p:nvPr/>
        </p:nvSpPr>
        <p:spPr>
          <a:xfrm>
            <a:off x="473710" y="413786"/>
            <a:ext cx="3161443" cy="461665"/>
          </a:xfrm>
          <a:prstGeom prst="rect">
            <a:avLst/>
          </a:prstGeom>
          <a:noFill/>
        </p:spPr>
        <p:txBody>
          <a:bodyPr wrap="none" rtlCol="0">
            <a:spAutoFit/>
          </a:bodyPr>
          <a:lstStyle/>
          <a:p>
            <a:r>
              <a:rPr lang="en-US" sz="2400" dirty="0">
                <a:latin typeface="Century Gothic" panose="020B0502020202020204" pitchFamily="34" charset="0"/>
              </a:rPr>
              <a:t>BUSINESS OBJECTIVE</a:t>
            </a:r>
          </a:p>
        </p:txBody>
      </p:sp>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525548703"/>
              </p:ext>
            </p:extLst>
          </p:nvPr>
        </p:nvGraphicFramePr>
        <p:xfrm>
          <a:off x="473710" y="3758959"/>
          <a:ext cx="11230609" cy="218501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185012">
                <a:tc>
                  <a:txBody>
                    <a:bodyPr/>
                    <a:lstStyle/>
                    <a:p>
                      <a:pPr algn="l" fontAlgn="ctr"/>
                      <a:r>
                        <a:rPr lang="en-US" sz="1600" b="0" i="0" u="none" strike="noStrike" dirty="0">
                          <a:solidFill>
                            <a:srgbClr val="000000"/>
                          </a:solidFill>
                          <a:effectLst/>
                          <a:latin typeface="Century Gothic" panose="020B0502020202020204" pitchFamily="34" charset="0"/>
                        </a:rPr>
                        <a:t>Problem or Opportunity Description</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1" name="TextBox 40">
            <a:extLst>
              <a:ext uri="{FF2B5EF4-FFF2-40B4-BE49-F238E27FC236}">
                <a16:creationId xmlns:a16="http://schemas.microsoft.com/office/drawing/2014/main" id="{A8710EAE-4627-ED49-B0F2-D43A5339FD2C}"/>
              </a:ext>
            </a:extLst>
          </p:cNvPr>
          <p:cNvSpPr txBox="1"/>
          <p:nvPr/>
        </p:nvSpPr>
        <p:spPr>
          <a:xfrm>
            <a:off x="473710" y="3272686"/>
            <a:ext cx="3926075" cy="461665"/>
          </a:xfrm>
          <a:prstGeom prst="rect">
            <a:avLst/>
          </a:prstGeom>
          <a:noFill/>
        </p:spPr>
        <p:txBody>
          <a:bodyPr wrap="none" rtlCol="0">
            <a:spAutoFit/>
          </a:bodyPr>
          <a:lstStyle/>
          <a:p>
            <a:r>
              <a:rPr lang="en-US" sz="2400" dirty="0">
                <a:latin typeface="Century Gothic" panose="020B0502020202020204" pitchFamily="34" charset="0"/>
              </a:rPr>
              <a:t>PROBLEM / OPPORTUNITY</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DESCRIPTION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34486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761861625"/>
              </p:ext>
            </p:extLst>
          </p:nvPr>
        </p:nvGraphicFramePr>
        <p:xfrm>
          <a:off x="473710" y="1048010"/>
          <a:ext cx="11230609"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4844253">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Key aspects of the solution</a:t>
                      </a:r>
                    </a:p>
                    <a:p>
                      <a:pPr marL="285750" indent="-285750">
                        <a:lnSpc>
                          <a:spcPct val="150000"/>
                        </a:lnSpc>
                        <a:buFont typeface="Arial" panose="020B0604020202020204" pitchFamily="34" charset="0"/>
                        <a:buChar char="•"/>
                      </a:pPr>
                      <a:r>
                        <a:rPr lang="en-US" sz="1600" dirty="0">
                          <a:latin typeface="Century Gothic" panose="020B0502020202020204" pitchFamily="34" charset="0"/>
                        </a:rPr>
                        <a:t>How does the solution contribute to business problems or opportunities?</a:t>
                      </a:r>
                    </a:p>
                    <a:p>
                      <a:pPr marL="285750" indent="-285750">
                        <a:lnSpc>
                          <a:spcPct val="150000"/>
                        </a:lnSpc>
                        <a:buFont typeface="Arial" panose="020B0604020202020204" pitchFamily="34" charset="0"/>
                        <a:buChar char="•"/>
                      </a:pPr>
                      <a:r>
                        <a:rPr lang="en-US" sz="1600" dirty="0">
                          <a:latin typeface="Century Gothic" panose="020B0502020202020204" pitchFamily="34" charset="0"/>
                        </a:rPr>
                        <a:t>Describe the strategic significance of the project. </a:t>
                      </a:r>
                      <a:endParaRPr lang="en-US" sz="1600" b="0" i="0" u="none" strike="noStrike" dirty="0">
                        <a:solidFill>
                          <a:srgbClr val="000000"/>
                        </a:solidFill>
                        <a:effectLst/>
                        <a:latin typeface="Century Gothic" panose="020B0502020202020204" pitchFamily="34" charset="0"/>
                      </a:endParaRP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SOLUTION</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13391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SOLUTION</a:t>
            </a:r>
          </a:p>
        </p:txBody>
      </p:sp>
    </p:spTree>
    <p:extLst>
      <p:ext uri="{BB962C8B-B14F-4D97-AF65-F5344CB8AC3E}">
        <p14:creationId xmlns:p14="http://schemas.microsoft.com/office/powerpoint/2010/main" val="757536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542812057"/>
              </p:ext>
            </p:extLst>
          </p:nvPr>
        </p:nvGraphicFramePr>
        <p:xfrm>
          <a:off x="473710" y="900059"/>
          <a:ext cx="11230609" cy="218501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185012">
                <a:tc>
                  <a:txBody>
                    <a:bodyPr/>
                    <a:lstStyle/>
                    <a:p>
                      <a:pPr algn="l" fontAlgn="ctr"/>
                      <a:r>
                        <a:rPr lang="en-US" sz="1600" b="0" i="0" u="none" strike="noStrike" dirty="0">
                          <a:solidFill>
                            <a:srgbClr val="000000"/>
                          </a:solidFill>
                          <a:effectLst/>
                          <a:latin typeface="Century Gothic" panose="020B0502020202020204" pitchFamily="34" charset="0"/>
                        </a:rPr>
                        <a:t>Describe assumptions upon which the project is based.</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9" name="TextBox 38">
            <a:extLst>
              <a:ext uri="{FF2B5EF4-FFF2-40B4-BE49-F238E27FC236}">
                <a16:creationId xmlns:a16="http://schemas.microsoft.com/office/drawing/2014/main" id="{482C33ED-C7D9-E645-A20E-9315B33340B8}"/>
              </a:ext>
            </a:extLst>
          </p:cNvPr>
          <p:cNvSpPr txBox="1"/>
          <p:nvPr/>
        </p:nvSpPr>
        <p:spPr>
          <a:xfrm>
            <a:off x="473710" y="413786"/>
            <a:ext cx="2236510" cy="461665"/>
          </a:xfrm>
          <a:prstGeom prst="rect">
            <a:avLst/>
          </a:prstGeom>
          <a:noFill/>
        </p:spPr>
        <p:txBody>
          <a:bodyPr wrap="none" rtlCol="0">
            <a:spAutoFit/>
          </a:bodyPr>
          <a:lstStyle/>
          <a:p>
            <a:r>
              <a:rPr lang="en-US" sz="2400" dirty="0">
                <a:latin typeface="Century Gothic" panose="020B0502020202020204" pitchFamily="34" charset="0"/>
              </a:rPr>
              <a:t>ASSUMPTIONS</a:t>
            </a:r>
          </a:p>
        </p:txBody>
      </p:sp>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2954395052"/>
              </p:ext>
            </p:extLst>
          </p:nvPr>
        </p:nvGraphicFramePr>
        <p:xfrm>
          <a:off x="473710" y="3758959"/>
          <a:ext cx="11230609" cy="218501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2185012">
                <a:tc>
                  <a:txBody>
                    <a:bodyPr/>
                    <a:lstStyle/>
                    <a:p>
                      <a:pPr algn="l" fontAlgn="ctr"/>
                      <a:r>
                        <a:rPr lang="en-US" sz="1600" b="0" i="0" u="none" strike="noStrike" dirty="0">
                          <a:solidFill>
                            <a:srgbClr val="000000"/>
                          </a:solidFill>
                          <a:effectLst/>
                          <a:latin typeface="Century Gothic" panose="020B0502020202020204" pitchFamily="34" charset="0"/>
                        </a:rPr>
                        <a:t>Detail any dependencies. </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1" name="TextBox 40">
            <a:extLst>
              <a:ext uri="{FF2B5EF4-FFF2-40B4-BE49-F238E27FC236}">
                <a16:creationId xmlns:a16="http://schemas.microsoft.com/office/drawing/2014/main" id="{A8710EAE-4627-ED49-B0F2-D43A5339FD2C}"/>
              </a:ext>
            </a:extLst>
          </p:cNvPr>
          <p:cNvSpPr txBox="1"/>
          <p:nvPr/>
        </p:nvSpPr>
        <p:spPr>
          <a:xfrm>
            <a:off x="473710" y="3272686"/>
            <a:ext cx="2414444" cy="461665"/>
          </a:xfrm>
          <a:prstGeom prst="rect">
            <a:avLst/>
          </a:prstGeom>
          <a:noFill/>
        </p:spPr>
        <p:txBody>
          <a:bodyPr wrap="none" rtlCol="0">
            <a:spAutoFit/>
          </a:bodyPr>
          <a:lstStyle/>
          <a:p>
            <a:r>
              <a:rPr lang="en-US" sz="2400" dirty="0">
                <a:latin typeface="Century Gothic" panose="020B0502020202020204" pitchFamily="34" charset="0"/>
              </a:rPr>
              <a:t>DEPENDENCIES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ASSUMPTIONS AND DEPENDENCIES</a:t>
            </a:r>
          </a:p>
        </p:txBody>
      </p:sp>
    </p:spTree>
    <p:extLst>
      <p:ext uri="{BB962C8B-B14F-4D97-AF65-F5344CB8AC3E}">
        <p14:creationId xmlns:p14="http://schemas.microsoft.com/office/powerpoint/2010/main" val="144603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3842329852"/>
              </p:ext>
            </p:extLst>
          </p:nvPr>
        </p:nvGraphicFramePr>
        <p:xfrm>
          <a:off x="367748" y="841402"/>
          <a:ext cx="11285035" cy="514498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410607">
                  <a:extLst>
                    <a:ext uri="{9D8B030D-6E8A-4147-A177-3AD203B41FA5}">
                      <a16:colId xmlns:a16="http://schemas.microsoft.com/office/drawing/2014/main" val="4136967170"/>
                    </a:ext>
                  </a:extLst>
                </a:gridCol>
                <a:gridCol w="3937214">
                  <a:extLst>
                    <a:ext uri="{9D8B030D-6E8A-4147-A177-3AD203B41FA5}">
                      <a16:colId xmlns:a16="http://schemas.microsoft.com/office/drawing/2014/main" val="4155828514"/>
                    </a:ext>
                  </a:extLst>
                </a:gridCol>
                <a:gridCol w="3937214">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6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ALTERNATIVE SOLUTION</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600" b="0" i="0" u="none" strike="noStrike" dirty="0">
                          <a:solidFill>
                            <a:srgbClr val="000000"/>
                          </a:solidFill>
                          <a:effectLst/>
                          <a:latin typeface="Century Gothic" panose="020B0502020202020204" pitchFamily="34" charset="0"/>
                        </a:rPr>
                        <a:t> ADVANTAGES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tc>
                  <a:txBody>
                    <a:bodyPr/>
                    <a:lstStyle/>
                    <a:p>
                      <a:pPr algn="l" fontAlgn="ctr"/>
                      <a:r>
                        <a:rPr lang="en-US" sz="1600" b="0" i="0" u="none" strike="noStrike" dirty="0">
                          <a:solidFill>
                            <a:srgbClr val="000000"/>
                          </a:solidFill>
                          <a:effectLst/>
                          <a:latin typeface="Century Gothic" panose="020B0502020202020204" pitchFamily="34" charset="0"/>
                        </a:rPr>
                        <a:t>DISADVANTAGES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1597896">
                <a:tc>
                  <a:txBody>
                    <a:bodyPr/>
                    <a:lstStyle/>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1597896">
                <a:tc>
                  <a:txBody>
                    <a:bodyPr/>
                    <a:lstStyle/>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1597896">
                <a:tc>
                  <a:txBody>
                    <a:bodyPr/>
                    <a:lstStyle/>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91911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OPTIONS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OPTIONS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76597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777144935"/>
              </p:ext>
            </p:extLst>
          </p:nvPr>
        </p:nvGraphicFramePr>
        <p:xfrm>
          <a:off x="473710" y="1048010"/>
          <a:ext cx="11230609" cy="484425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4844253">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Detail development and ongoing costs. </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FINANCIALS</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509020"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FINANCIALS</a:t>
            </a:r>
          </a:p>
        </p:txBody>
      </p:sp>
    </p:spTree>
    <p:extLst>
      <p:ext uri="{BB962C8B-B14F-4D97-AF65-F5344CB8AC3E}">
        <p14:creationId xmlns:p14="http://schemas.microsoft.com/office/powerpoint/2010/main" val="1492049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0C9463FC-39F7-1C4A-8CEC-852DC5E0C5C9}"/>
              </a:ext>
            </a:extLst>
          </p:cNvPr>
          <p:cNvGraphicFramePr>
            <a:graphicFrameLocks noGrp="1"/>
          </p:cNvGraphicFramePr>
          <p:nvPr>
            <p:extLst>
              <p:ext uri="{D42A27DB-BD31-4B8C-83A1-F6EECF244321}">
                <p14:modId xmlns:p14="http://schemas.microsoft.com/office/powerpoint/2010/main" val="2830503539"/>
              </p:ext>
            </p:extLst>
          </p:nvPr>
        </p:nvGraphicFramePr>
        <p:xfrm>
          <a:off x="473710" y="900059"/>
          <a:ext cx="11230609" cy="171393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1713932">
                <a:tc>
                  <a:txBody>
                    <a:bodyPr/>
                    <a:lstStyle/>
                    <a:p>
                      <a:pPr algn="l" fontAlgn="ctr"/>
                      <a:r>
                        <a:rPr lang="en-US" sz="1600" b="0" i="0" u="none" strike="noStrike" dirty="0">
                          <a:solidFill>
                            <a:srgbClr val="000000"/>
                          </a:solidFill>
                          <a:effectLst/>
                          <a:latin typeface="Century Gothic" panose="020B0502020202020204" pitchFamily="34" charset="0"/>
                        </a:rPr>
                        <a:t>Schedule Overview</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09599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PROJECT SCHEDULE</a:t>
            </a:r>
          </a:p>
        </p:txBody>
      </p:sp>
      <p:graphicFrame>
        <p:nvGraphicFramePr>
          <p:cNvPr id="40" name="Table 39">
            <a:extLst>
              <a:ext uri="{FF2B5EF4-FFF2-40B4-BE49-F238E27FC236}">
                <a16:creationId xmlns:a16="http://schemas.microsoft.com/office/drawing/2014/main" id="{6C93CA6C-BC4F-FC4C-A0E9-579BC6644C75}"/>
              </a:ext>
            </a:extLst>
          </p:cNvPr>
          <p:cNvGraphicFramePr>
            <a:graphicFrameLocks noGrp="1"/>
          </p:cNvGraphicFramePr>
          <p:nvPr>
            <p:extLst>
              <p:ext uri="{D42A27DB-BD31-4B8C-83A1-F6EECF244321}">
                <p14:modId xmlns:p14="http://schemas.microsoft.com/office/powerpoint/2010/main" val="987097894"/>
              </p:ext>
            </p:extLst>
          </p:nvPr>
        </p:nvGraphicFramePr>
        <p:xfrm>
          <a:off x="477661" y="2906947"/>
          <a:ext cx="5392971" cy="3284116"/>
        </p:xfrm>
        <a:graphic>
          <a:graphicData uri="http://schemas.openxmlformats.org/drawingml/2006/table">
            <a:tbl>
              <a:tblPr>
                <a:effectLst/>
                <a:tableStyleId>{5C22544A-7EE6-4342-B048-85BDC9FD1C3A}</a:tableStyleId>
              </a:tblPr>
              <a:tblGrid>
                <a:gridCol w="3970259">
                  <a:extLst>
                    <a:ext uri="{9D8B030D-6E8A-4147-A177-3AD203B41FA5}">
                      <a16:colId xmlns:a16="http://schemas.microsoft.com/office/drawing/2014/main" val="2502708123"/>
                    </a:ext>
                  </a:extLst>
                </a:gridCol>
                <a:gridCol w="1422712">
                  <a:extLst>
                    <a:ext uri="{9D8B030D-6E8A-4147-A177-3AD203B41FA5}">
                      <a16:colId xmlns:a16="http://schemas.microsoft.com/office/drawing/2014/main" val="1710817183"/>
                    </a:ext>
                  </a:extLst>
                </a:gridCol>
              </a:tblGrid>
              <a:tr h="286541">
                <a:tc>
                  <a:txBody>
                    <a:bodyPr/>
                    <a:lstStyle/>
                    <a:p>
                      <a:pPr algn="l" fontAlgn="ctr"/>
                      <a:r>
                        <a:rPr lang="en-US" sz="1200" b="0" i="0" u="none" strike="noStrike" dirty="0">
                          <a:solidFill>
                            <a:schemeClr val="tx1"/>
                          </a:solidFill>
                          <a:effectLst/>
                          <a:latin typeface="Century Gothic" panose="020B0502020202020204" pitchFamily="34" charset="0"/>
                        </a:rPr>
                        <a:t>MILESTONE</a:t>
                      </a:r>
                    </a:p>
                  </a:txBody>
                  <a:tcPr marR="0" marT="0" marB="0" anchor="ctr">
                    <a:lnL w="12700" cap="flat" cmpd="sng" algn="ctr">
                      <a:solidFill>
                        <a:schemeClr val="bg1">
                          <a:lumMod val="50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b="0" i="0" u="none" strike="noStrike" dirty="0">
                          <a:solidFill>
                            <a:schemeClr val="tx1"/>
                          </a:solidFill>
                          <a:effectLst/>
                          <a:latin typeface="Century Gothic" panose="020B0502020202020204" pitchFamily="34" charset="0"/>
                        </a:rPr>
                        <a:t>DEADLINE</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1116126271"/>
                  </a:ext>
                </a:extLst>
              </a:tr>
              <a:tr h="62974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1322803"/>
                  </a:ext>
                </a:extLst>
              </a:tr>
              <a:tr h="57936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0419648"/>
                  </a:ext>
                </a:extLst>
              </a:tr>
              <a:tr h="57936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9250944"/>
                  </a:ext>
                </a:extLst>
              </a:tr>
              <a:tr h="57936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4349300"/>
                  </a:ext>
                </a:extLst>
              </a:tr>
              <a:tr h="62974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0844664"/>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10" name="Table 9">
            <a:extLst>
              <a:ext uri="{FF2B5EF4-FFF2-40B4-BE49-F238E27FC236}">
                <a16:creationId xmlns:a16="http://schemas.microsoft.com/office/drawing/2014/main" id="{8C1A74CB-056F-E348-9410-1C144277F8B0}"/>
              </a:ext>
            </a:extLst>
          </p:cNvPr>
          <p:cNvGraphicFramePr>
            <a:graphicFrameLocks noGrp="1"/>
          </p:cNvGraphicFramePr>
          <p:nvPr>
            <p:extLst>
              <p:ext uri="{D42A27DB-BD31-4B8C-83A1-F6EECF244321}">
                <p14:modId xmlns:p14="http://schemas.microsoft.com/office/powerpoint/2010/main" val="2204373119"/>
              </p:ext>
            </p:extLst>
          </p:nvPr>
        </p:nvGraphicFramePr>
        <p:xfrm>
          <a:off x="6311348" y="2906947"/>
          <a:ext cx="5392971" cy="3284116"/>
        </p:xfrm>
        <a:graphic>
          <a:graphicData uri="http://schemas.openxmlformats.org/drawingml/2006/table">
            <a:tbl>
              <a:tblPr>
                <a:effectLst/>
                <a:tableStyleId>{5C22544A-7EE6-4342-B048-85BDC9FD1C3A}</a:tableStyleId>
              </a:tblPr>
              <a:tblGrid>
                <a:gridCol w="3970259">
                  <a:extLst>
                    <a:ext uri="{9D8B030D-6E8A-4147-A177-3AD203B41FA5}">
                      <a16:colId xmlns:a16="http://schemas.microsoft.com/office/drawing/2014/main" val="2502708123"/>
                    </a:ext>
                  </a:extLst>
                </a:gridCol>
                <a:gridCol w="1422712">
                  <a:extLst>
                    <a:ext uri="{9D8B030D-6E8A-4147-A177-3AD203B41FA5}">
                      <a16:colId xmlns:a16="http://schemas.microsoft.com/office/drawing/2014/main" val="1710817183"/>
                    </a:ext>
                  </a:extLst>
                </a:gridCol>
              </a:tblGrid>
              <a:tr h="286541">
                <a:tc>
                  <a:txBody>
                    <a:bodyPr/>
                    <a:lstStyle/>
                    <a:p>
                      <a:pPr algn="l" fontAlgn="ctr"/>
                      <a:r>
                        <a:rPr lang="en-US" sz="1200" b="0" i="0" u="none" strike="noStrike" dirty="0">
                          <a:solidFill>
                            <a:schemeClr val="tx1"/>
                          </a:solidFill>
                          <a:effectLst/>
                          <a:latin typeface="Century Gothic" panose="020B0502020202020204" pitchFamily="34" charset="0"/>
                        </a:rPr>
                        <a:t>MILESTONE</a:t>
                      </a:r>
                    </a:p>
                  </a:txBody>
                  <a:tcPr marR="0" marT="0" marB="0" anchor="ctr">
                    <a:lnL w="12700" cap="flat" cmpd="sng" algn="ctr">
                      <a:solidFill>
                        <a:schemeClr val="bg1">
                          <a:lumMod val="50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b="0" i="0" u="none" strike="noStrike" dirty="0">
                          <a:solidFill>
                            <a:schemeClr val="tx1"/>
                          </a:solidFill>
                          <a:effectLst/>
                          <a:latin typeface="Century Gothic" panose="020B0502020202020204" pitchFamily="34" charset="0"/>
                        </a:rPr>
                        <a:t>DEADLINE</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1116126271"/>
                  </a:ext>
                </a:extLst>
              </a:tr>
              <a:tr h="62974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1322803"/>
                  </a:ext>
                </a:extLst>
              </a:tr>
              <a:tr h="57936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0419648"/>
                  </a:ext>
                </a:extLst>
              </a:tr>
              <a:tr h="57936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9250944"/>
                  </a:ext>
                </a:extLst>
              </a:tr>
              <a:tr h="57936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4349300"/>
                  </a:ext>
                </a:extLst>
              </a:tr>
              <a:tr h="629743">
                <a:tc>
                  <a:txBody>
                    <a:bodyPr/>
                    <a:lstStyle/>
                    <a:p>
                      <a:pPr algn="l"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0844664"/>
                  </a:ext>
                </a:extLst>
              </a:tr>
            </a:tbl>
          </a:graphicData>
        </a:graphic>
      </p:graphicFrame>
    </p:spTree>
    <p:extLst>
      <p:ext uri="{BB962C8B-B14F-4D97-AF65-F5344CB8AC3E}">
        <p14:creationId xmlns:p14="http://schemas.microsoft.com/office/powerpoint/2010/main" val="2796880958"/>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EAE05D9-BBF0-411C-AC38-306B665CC75D}" vid="{65C784D4-8EB6-46B2-8315-BA399810F5F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IC-Project-Description-Presentation-Template_PowerPoint - SR edits</Template>
  <TotalTime>1</TotalTime>
  <Words>297</Words>
  <Application>Microsoft Office PowerPoint</Application>
  <PresentationFormat>Широкоэкранный</PresentationFormat>
  <Paragraphs>86</Paragraphs>
  <Slides>12</Slides>
  <Notes>11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2021-03-25T17:23:34Z</dcterms:created>
  <dcterms:modified xsi:type="dcterms:W3CDTF">2021-03-25T17:24:39Z</dcterms:modified>
</cp:coreProperties>
</file>