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sldIdLst>
    <p:sldId id="342" r:id="rId2"/>
    <p:sldId id="353" r:id="rId3"/>
    <p:sldId id="354" r:id="rId4"/>
    <p:sldId id="367" r:id="rId5"/>
    <p:sldId id="368" r:id="rId6"/>
    <p:sldId id="363" r:id="rId7"/>
    <p:sldId id="369" r:id="rId8"/>
    <p:sldId id="370" r:id="rId9"/>
    <p:sldId id="355" r:id="rId10"/>
    <p:sldId id="371" r:id="rId11"/>
    <p:sldId id="372" r:id="rId12"/>
    <p:sldId id="365" r:id="rId13"/>
    <p:sldId id="373" r:id="rId14"/>
    <p:sldId id="366" r:id="rId15"/>
    <p:sldId id="29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EA88"/>
    <a:srgbClr val="9CF0F0"/>
    <a:srgbClr val="E9CF9C"/>
    <a:srgbClr val="D3EEA4"/>
    <a:srgbClr val="FCF1C3"/>
    <a:srgbClr val="F7F9FB"/>
    <a:srgbClr val="EAEEF3"/>
    <a:srgbClr val="F9F9F9"/>
    <a:srgbClr val="FCF8E4"/>
    <a:srgbClr val="FFF1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13" autoAdjust="0"/>
    <p:restoredTop sz="86447"/>
  </p:normalViewPr>
  <p:slideViewPr>
    <p:cSldViewPr snapToGrid="0" snapToObjects="1">
      <p:cViewPr>
        <p:scale>
          <a:sx n="172" d="100"/>
          <a:sy n="172" d="100"/>
        </p:scale>
        <p:origin x="140" y="-48"/>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13" Type="http://schemas.openxmlformats.org/officeDocument/2006/relationships/slide" Target="slides/slide14.xml"/><Relationship Id="rId3" Type="http://schemas.openxmlformats.org/officeDocument/2006/relationships/slide" Target="slides/slide4.xml"/><Relationship Id="rId7" Type="http://schemas.openxmlformats.org/officeDocument/2006/relationships/slide" Target="slides/slide8.xml"/><Relationship Id="rId12"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 Id="rId14"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4/27/2021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34359171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15589793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27177923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14</a:t>
            </a:fld>
            <a:endParaRPr lang="en-US" dirty="0"/>
          </a:p>
        </p:txBody>
      </p:sp>
    </p:spTree>
    <p:extLst>
      <p:ext uri="{BB962C8B-B14F-4D97-AF65-F5344CB8AC3E}">
        <p14:creationId xmlns:p14="http://schemas.microsoft.com/office/powerpoint/2010/main" val="19689002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15</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1428818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22426784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28117845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881863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541589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0638481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444448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4/27/2021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4/27/2021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4/27/2021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4/27/2021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4/27/2021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tbOvYQ"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image" Target="../media/image1.png"/><Relationship Id="rId7" Type="http://schemas.openxmlformats.org/officeDocument/2006/relationships/slide" Target="slide10.xml"/><Relationship Id="rId12" Type="http://schemas.openxmlformats.org/officeDocument/2006/relationships/slide" Target="slide1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3.xml"/><Relationship Id="rId11" Type="http://schemas.openxmlformats.org/officeDocument/2006/relationships/slide" Target="slide6.xml"/><Relationship Id="rId5" Type="http://schemas.openxmlformats.org/officeDocument/2006/relationships/slide" Target="slide5.xml"/><Relationship Id="rId10" Type="http://schemas.openxmlformats.org/officeDocument/2006/relationships/slide" Target="slide12.xml"/><Relationship Id="rId4" Type="http://schemas.openxmlformats.org/officeDocument/2006/relationships/slide" Target="slide9.xml"/><Relationship Id="rId9" Type="http://schemas.openxmlformats.org/officeDocument/2006/relationships/slide" Target="slide1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CLOSURE PRESENTATION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CLOSEOUT</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552992" y="1801243"/>
            <a:ext cx="11221474" cy="769441"/>
          </a:xfrm>
          <a:prstGeom prst="rect">
            <a:avLst/>
          </a:prstGeom>
          <a:noFill/>
        </p:spPr>
        <p:txBody>
          <a:bodyPr wrap="square" rtlCol="0">
            <a:spAutoFit/>
          </a:bodyPr>
          <a:lstStyle/>
          <a:p>
            <a:r>
              <a:rPr lang="en-US" sz="4400" dirty="0">
                <a:latin typeface="Century Gothic" panose="020B0502020202020204" pitchFamily="34" charset="0"/>
              </a:rPr>
              <a:t>PROJECT CLOSEOUT</a:t>
            </a: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2" y="2983645"/>
            <a:ext cx="8138087" cy="224676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PROJECT NAME</a:t>
            </a:r>
          </a:p>
          <a:p>
            <a:r>
              <a:rPr lang="en-US" sz="2000" dirty="0">
                <a:solidFill>
                  <a:schemeClr val="tx2"/>
                </a:solidFill>
                <a:latin typeface="Century Gothic" panose="020B0502020202020204" pitchFamily="34" charset="0"/>
              </a:rPr>
              <a:t> </a:t>
            </a: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r>
              <a:rPr lang="en-US" sz="1400" dirty="0">
                <a:solidFill>
                  <a:schemeClr val="bg1">
                    <a:lumMod val="50000"/>
                  </a:schemeClr>
                </a:solidFill>
                <a:latin typeface="Century Gothic" panose="020B0502020202020204" pitchFamily="34" charset="0"/>
              </a:rPr>
              <a:t>00/00/0000</a:t>
            </a:r>
          </a:p>
          <a:p>
            <a:r>
              <a:rPr lang="en-US" sz="1400" dirty="0">
                <a:solidFill>
                  <a:schemeClr val="bg1">
                    <a:lumMod val="50000"/>
                  </a:schemeClr>
                </a:solidFill>
                <a:latin typeface="Century Gothic" panose="020B0502020202020204" pitchFamily="34" charset="0"/>
              </a:rPr>
              <a:t> </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552992" y="2632087"/>
            <a:ext cx="11070972" cy="0"/>
          </a:xfrm>
          <a:prstGeom prst="line">
            <a:avLst/>
          </a:prstGeom>
        </p:spPr>
        <p:style>
          <a:lnRef idx="1">
            <a:schemeClr val="dk1"/>
          </a:lnRef>
          <a:fillRef idx="0">
            <a:schemeClr val="dk1"/>
          </a:fillRef>
          <a:effectRef idx="0">
            <a:schemeClr val="dk1"/>
          </a:effectRef>
          <a:fontRef idx="minor">
            <a:schemeClr val="tx1"/>
          </a:fontRef>
        </p:style>
      </p:cxnSp>
      <p:sp>
        <p:nvSpPr>
          <p:cNvPr id="98" name="TextBox 97">
            <a:extLst>
              <a:ext uri="{FF2B5EF4-FFF2-40B4-BE49-F238E27FC236}">
                <a16:creationId xmlns:a16="http://schemas.microsoft.com/office/drawing/2014/main" id="{CE54CD1D-7C87-854A-A663-C5B43BFBDEB4}"/>
              </a:ext>
            </a:extLst>
          </p:cNvPr>
          <p:cNvSpPr txBox="1"/>
          <p:nvPr/>
        </p:nvSpPr>
        <p:spPr>
          <a:xfrm>
            <a:off x="8019841" y="2815456"/>
            <a:ext cx="3172076" cy="3172076"/>
          </a:xfrm>
          <a:prstGeom prst="ellipse">
            <a:avLst/>
          </a:prstGeom>
          <a:solidFill>
            <a:schemeClr val="bg1">
              <a:alpha val="81000"/>
            </a:schemeClr>
          </a:solidFill>
          <a:ln w="22225">
            <a:solidFill>
              <a:schemeClr val="bg1"/>
            </a:solidFill>
          </a:ln>
        </p:spPr>
        <p:txBody>
          <a:bodyPr wrap="none" lIns="0" tIns="0" rIns="0" bIns="0" rtlCol="0" anchor="ctr">
            <a:noAutofit/>
          </a:bodyPr>
          <a:lstStyle/>
          <a:p>
            <a:pPr algn="ctr"/>
            <a:r>
              <a:rPr lang="en-US" sz="6600" dirty="0">
                <a:ln w="31750">
                  <a:noFill/>
                </a:ln>
                <a:solidFill>
                  <a:schemeClr val="tx1">
                    <a:lumMod val="50000"/>
                    <a:lumOff val="50000"/>
                  </a:schemeClr>
                </a:solidFill>
                <a:latin typeface="Century Gothic" panose="020B0502020202020204" pitchFamily="34" charset="0"/>
              </a:rPr>
              <a:t>YOUR</a:t>
            </a:r>
          </a:p>
          <a:p>
            <a:pPr algn="ctr"/>
            <a:r>
              <a:rPr lang="en-US" sz="6600" dirty="0">
                <a:ln w="31750">
                  <a:noFill/>
                </a:ln>
                <a:solidFill>
                  <a:schemeClr val="tx1">
                    <a:lumMod val="50000"/>
                    <a:lumOff val="50000"/>
                  </a:schemeClr>
                </a:solidFill>
                <a:latin typeface="Century Gothic" panose="020B0502020202020204" pitchFamily="34" charset="0"/>
              </a:rPr>
              <a:t>LOGO</a:t>
            </a:r>
            <a:endParaRPr lang="en-US" sz="8000" dirty="0">
              <a:ln w="31750">
                <a:noFill/>
              </a:ln>
              <a:solidFill>
                <a:schemeClr val="tx1">
                  <a:lumMod val="50000"/>
                  <a:lumOff val="50000"/>
                </a:schemeClr>
              </a:solidFill>
              <a:latin typeface="Century Gothic" panose="020B0502020202020204" pitchFamily="34" charset="0"/>
            </a:endParaRPr>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97008AE8-8EF0-D44D-B341-A7F5F51B383F}"/>
              </a:ext>
            </a:extLst>
          </p:cNvPr>
          <p:cNvSpPr txBox="1"/>
          <p:nvPr/>
        </p:nvSpPr>
        <p:spPr>
          <a:xfrm>
            <a:off x="125990" y="1565306"/>
            <a:ext cx="8141706" cy="3785652"/>
          </a:xfrm>
          <a:prstGeom prst="rect">
            <a:avLst/>
          </a:prstGeom>
          <a:noFill/>
        </p:spPr>
        <p:txBody>
          <a:bodyPr wrap="square" rtlCol="0">
            <a:spAutoFit/>
          </a:bodyPr>
          <a:lstStyle/>
          <a:p>
            <a:pPr algn="ctr"/>
            <a:r>
              <a:rPr lang="en-US" sz="8000" dirty="0">
                <a:solidFill>
                  <a:schemeClr val="tx2"/>
                </a:solidFill>
                <a:latin typeface="Century Gothic" panose="020B0502020202020204" pitchFamily="34" charset="0"/>
              </a:rPr>
              <a:t>WHAT COULD HAVE BEEN BETTER?</a:t>
            </a:r>
          </a:p>
        </p:txBody>
      </p:sp>
    </p:spTree>
    <p:extLst>
      <p:ext uri="{BB962C8B-B14F-4D97-AF65-F5344CB8AC3E}">
        <p14:creationId xmlns:p14="http://schemas.microsoft.com/office/powerpoint/2010/main" val="1985322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891F09F4-BCA4-2749-A181-95FCAD9912CC}"/>
              </a:ext>
            </a:extLst>
          </p:cNvPr>
          <p:cNvGraphicFramePr>
            <a:graphicFrameLocks noGrp="1"/>
          </p:cNvGraphicFramePr>
          <p:nvPr>
            <p:extLst>
              <p:ext uri="{D42A27DB-BD31-4B8C-83A1-F6EECF244321}">
                <p14:modId xmlns:p14="http://schemas.microsoft.com/office/powerpoint/2010/main" val="2627781930"/>
              </p:ext>
            </p:extLst>
          </p:nvPr>
        </p:nvGraphicFramePr>
        <p:xfrm>
          <a:off x="367748" y="841402"/>
          <a:ext cx="11379492" cy="5042562"/>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3793164">
                  <a:extLst>
                    <a:ext uri="{9D8B030D-6E8A-4147-A177-3AD203B41FA5}">
                      <a16:colId xmlns:a16="http://schemas.microsoft.com/office/drawing/2014/main" val="4136967170"/>
                    </a:ext>
                  </a:extLst>
                </a:gridCol>
                <a:gridCol w="3793164">
                  <a:extLst>
                    <a:ext uri="{9D8B030D-6E8A-4147-A177-3AD203B41FA5}">
                      <a16:colId xmlns:a16="http://schemas.microsoft.com/office/drawing/2014/main" val="4155828514"/>
                    </a:ext>
                  </a:extLst>
                </a:gridCol>
                <a:gridCol w="3793164">
                  <a:extLst>
                    <a:ext uri="{9D8B030D-6E8A-4147-A177-3AD203B41FA5}">
                      <a16:colId xmlns:a16="http://schemas.microsoft.com/office/drawing/2014/main" val="3816280040"/>
                    </a:ext>
                  </a:extLst>
                </a:gridCol>
              </a:tblGrid>
              <a:tr h="351294">
                <a:tc>
                  <a:txBody>
                    <a:bodyPr/>
                    <a:lstStyle/>
                    <a:p>
                      <a:pPr marL="0" marR="0">
                        <a:spcBef>
                          <a:spcPts val="0"/>
                        </a:spcBef>
                        <a:spcAft>
                          <a:spcPts val="0"/>
                        </a:spcAft>
                      </a:pPr>
                      <a:r>
                        <a:rPr lang="en-US" sz="1400" b="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WEAKNESSES OF PROJECT TEAM:</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400" b="0" i="0" u="none" strike="noStrike" dirty="0">
                          <a:solidFill>
                            <a:srgbClr val="000000"/>
                          </a:solidFill>
                          <a:effectLst/>
                          <a:latin typeface="Century Gothic" panose="020B0502020202020204" pitchFamily="34" charset="0"/>
                        </a:rPr>
                        <a:t>CLIENT RELATIONSHIP:</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l" fontAlgn="ctr"/>
                      <a:r>
                        <a:rPr lang="en-US" sz="1400" b="0" i="0" u="none" strike="noStrike" dirty="0">
                          <a:solidFill>
                            <a:srgbClr val="000000"/>
                          </a:solidFill>
                          <a:effectLst/>
                          <a:latin typeface="Century Gothic" panose="020B0502020202020204" pitchFamily="34" charset="0"/>
                        </a:rPr>
                        <a:t>PROCESSES THAT WORKED POORLY:</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64072260"/>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64206045"/>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75362401"/>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768940471"/>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8903567"/>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33955738"/>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94709104"/>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WHAT COULD HAVE BEEN BETTER</a:t>
            </a:r>
            <a:endParaRPr lang="en-US" dirty="0">
              <a:solidFill>
                <a:schemeClr val="bg1"/>
              </a:solidFill>
              <a:latin typeface="Century Gothic" panose="020B0502020202020204" pitchFamily="34" charset="0"/>
              <a:ea typeface="Arial" charset="0"/>
              <a:cs typeface="Arial" charset="0"/>
            </a:endParaRPr>
          </a:p>
        </p:txBody>
      </p:sp>
      <p:pic>
        <p:nvPicPr>
          <p:cNvPr id="3" name="Picture 2" descr="Icon&#10;&#10;Description automatically generated">
            <a:extLst>
              <a:ext uri="{FF2B5EF4-FFF2-40B4-BE49-F238E27FC236}">
                <a16:creationId xmlns:a16="http://schemas.microsoft.com/office/drawing/2014/main" id="{84D05C2E-AC20-864C-8B83-8816130D2616}"/>
              </a:ext>
            </a:extLst>
          </p:cNvPr>
          <p:cNvPicPr>
            <a:picLocks noChangeAspect="1"/>
          </p:cNvPicPr>
          <p:nvPr/>
        </p:nvPicPr>
        <p:blipFill>
          <a:blip r:embed="rId3"/>
          <a:stretch>
            <a:fillRect/>
          </a:stretch>
        </p:blipFill>
        <p:spPr>
          <a:xfrm rot="10800000" flipH="1">
            <a:off x="518900" y="5224025"/>
            <a:ext cx="548640" cy="548640"/>
          </a:xfrm>
          <a:prstGeom prst="rect">
            <a:avLst/>
          </a:prstGeom>
        </p:spPr>
      </p:pic>
    </p:spTree>
    <p:extLst>
      <p:ext uri="{BB962C8B-B14F-4D97-AF65-F5344CB8AC3E}">
        <p14:creationId xmlns:p14="http://schemas.microsoft.com/office/powerpoint/2010/main" val="3257855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2" name="Table 41">
            <a:extLst>
              <a:ext uri="{FF2B5EF4-FFF2-40B4-BE49-F238E27FC236}">
                <a16:creationId xmlns:a16="http://schemas.microsoft.com/office/drawing/2014/main" id="{4A22D363-0964-C849-B539-47820181AB89}"/>
              </a:ext>
            </a:extLst>
          </p:cNvPr>
          <p:cNvGraphicFramePr>
            <a:graphicFrameLocks noGrp="1"/>
          </p:cNvGraphicFramePr>
          <p:nvPr>
            <p:extLst>
              <p:ext uri="{D42A27DB-BD31-4B8C-83A1-F6EECF244321}">
                <p14:modId xmlns:p14="http://schemas.microsoft.com/office/powerpoint/2010/main" val="57936359"/>
              </p:ext>
            </p:extLst>
          </p:nvPr>
        </p:nvGraphicFramePr>
        <p:xfrm>
          <a:off x="-2" y="11668"/>
          <a:ext cx="4095751" cy="731520"/>
        </p:xfrm>
        <a:graphic>
          <a:graphicData uri="http://schemas.openxmlformats.org/drawingml/2006/table">
            <a:tbl>
              <a:tblPr>
                <a:effectLst/>
                <a:tableStyleId>{5C22544A-7EE6-4342-B048-85BDC9FD1C3A}</a:tableStyleId>
              </a:tblPr>
              <a:tblGrid>
                <a:gridCol w="4095751">
                  <a:extLst>
                    <a:ext uri="{9D8B030D-6E8A-4147-A177-3AD203B41FA5}">
                      <a16:colId xmlns:a16="http://schemas.microsoft.com/office/drawing/2014/main" val="155532388"/>
                    </a:ext>
                  </a:extLst>
                </a:gridCol>
              </a:tblGrid>
              <a:tr h="66406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2400" dirty="0">
                          <a:solidFill>
                            <a:schemeClr val="bg1"/>
                          </a:solidFill>
                          <a:latin typeface="Century Gothic" panose="020B0502020202020204" pitchFamily="34" charset="0"/>
                        </a:rPr>
                        <a:t>LESSON 1</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2846645468"/>
                  </a:ext>
                </a:extLst>
              </a:tr>
            </a:tbl>
          </a:graphicData>
        </a:graphic>
      </p:graphicFrame>
      <p:graphicFrame>
        <p:nvGraphicFramePr>
          <p:cNvPr id="40" name="Table 39">
            <a:extLst>
              <a:ext uri="{FF2B5EF4-FFF2-40B4-BE49-F238E27FC236}">
                <a16:creationId xmlns:a16="http://schemas.microsoft.com/office/drawing/2014/main" id="{C70A26E3-070F-184B-8273-C75B49764097}"/>
              </a:ext>
            </a:extLst>
          </p:cNvPr>
          <p:cNvGraphicFramePr>
            <a:graphicFrameLocks noGrp="1"/>
          </p:cNvGraphicFramePr>
          <p:nvPr>
            <p:extLst>
              <p:ext uri="{D42A27DB-BD31-4B8C-83A1-F6EECF244321}">
                <p14:modId xmlns:p14="http://schemas.microsoft.com/office/powerpoint/2010/main" val="857550511"/>
              </p:ext>
            </p:extLst>
          </p:nvPr>
        </p:nvGraphicFramePr>
        <p:xfrm>
          <a:off x="-1" y="743187"/>
          <a:ext cx="4095751" cy="5733813"/>
        </p:xfrm>
        <a:graphic>
          <a:graphicData uri="http://schemas.openxmlformats.org/drawingml/2006/table">
            <a:tbl>
              <a:tblPr>
                <a:effectLst/>
                <a:tableStyleId>{5C22544A-7EE6-4342-B048-85BDC9FD1C3A}</a:tableStyleId>
              </a:tblPr>
              <a:tblGrid>
                <a:gridCol w="4095751">
                  <a:extLst>
                    <a:ext uri="{9D8B030D-6E8A-4147-A177-3AD203B41FA5}">
                      <a16:colId xmlns:a16="http://schemas.microsoft.com/office/drawing/2014/main" val="155532388"/>
                    </a:ext>
                  </a:extLst>
                </a:gridCol>
              </a:tblGrid>
              <a:tr h="5733813">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43" name="Table 42">
            <a:extLst>
              <a:ext uri="{FF2B5EF4-FFF2-40B4-BE49-F238E27FC236}">
                <a16:creationId xmlns:a16="http://schemas.microsoft.com/office/drawing/2014/main" id="{41700856-B562-784D-9F39-F293E8674969}"/>
              </a:ext>
            </a:extLst>
          </p:cNvPr>
          <p:cNvGraphicFramePr>
            <a:graphicFrameLocks noGrp="1"/>
          </p:cNvGraphicFramePr>
          <p:nvPr>
            <p:extLst>
              <p:ext uri="{D42A27DB-BD31-4B8C-83A1-F6EECF244321}">
                <p14:modId xmlns:p14="http://schemas.microsoft.com/office/powerpoint/2010/main" val="1440921069"/>
              </p:ext>
            </p:extLst>
          </p:nvPr>
        </p:nvGraphicFramePr>
        <p:xfrm>
          <a:off x="4095749" y="11668"/>
          <a:ext cx="4060783" cy="731520"/>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66406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2400" dirty="0">
                          <a:solidFill>
                            <a:schemeClr val="bg1"/>
                          </a:solidFill>
                          <a:latin typeface="Century Gothic" panose="020B0502020202020204" pitchFamily="34" charset="0"/>
                        </a:rPr>
                        <a:t>LESSON 2</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2846645468"/>
                  </a:ext>
                </a:extLst>
              </a:tr>
            </a:tbl>
          </a:graphicData>
        </a:graphic>
      </p:graphicFrame>
      <p:graphicFrame>
        <p:nvGraphicFramePr>
          <p:cNvPr id="44" name="Table 43">
            <a:extLst>
              <a:ext uri="{FF2B5EF4-FFF2-40B4-BE49-F238E27FC236}">
                <a16:creationId xmlns:a16="http://schemas.microsoft.com/office/drawing/2014/main" id="{48778212-2C8A-664D-858D-C625456323CA}"/>
              </a:ext>
            </a:extLst>
          </p:cNvPr>
          <p:cNvGraphicFramePr>
            <a:graphicFrameLocks noGrp="1"/>
          </p:cNvGraphicFramePr>
          <p:nvPr>
            <p:extLst>
              <p:ext uri="{D42A27DB-BD31-4B8C-83A1-F6EECF244321}">
                <p14:modId xmlns:p14="http://schemas.microsoft.com/office/powerpoint/2010/main" val="3517850215"/>
              </p:ext>
            </p:extLst>
          </p:nvPr>
        </p:nvGraphicFramePr>
        <p:xfrm>
          <a:off x="4095750" y="743187"/>
          <a:ext cx="4060783" cy="5733813"/>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5733813">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2846645468"/>
                  </a:ext>
                </a:extLst>
              </a:tr>
            </a:tbl>
          </a:graphicData>
        </a:graphic>
      </p:graphicFrame>
      <p:graphicFrame>
        <p:nvGraphicFramePr>
          <p:cNvPr id="45" name="Table 44">
            <a:extLst>
              <a:ext uri="{FF2B5EF4-FFF2-40B4-BE49-F238E27FC236}">
                <a16:creationId xmlns:a16="http://schemas.microsoft.com/office/drawing/2014/main" id="{4123ED08-DA06-9B44-B9C2-037DBFB598E2}"/>
              </a:ext>
            </a:extLst>
          </p:cNvPr>
          <p:cNvGraphicFramePr>
            <a:graphicFrameLocks noGrp="1"/>
          </p:cNvGraphicFramePr>
          <p:nvPr>
            <p:extLst>
              <p:ext uri="{D42A27DB-BD31-4B8C-83A1-F6EECF244321}">
                <p14:modId xmlns:p14="http://schemas.microsoft.com/office/powerpoint/2010/main" val="113735966"/>
              </p:ext>
            </p:extLst>
          </p:nvPr>
        </p:nvGraphicFramePr>
        <p:xfrm>
          <a:off x="8140740" y="11668"/>
          <a:ext cx="4060783" cy="731520"/>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66406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2400" dirty="0">
                          <a:solidFill>
                            <a:schemeClr val="bg1"/>
                          </a:solidFill>
                          <a:latin typeface="Century Gothic" panose="020B0502020202020204" pitchFamily="34" charset="0"/>
                        </a:rPr>
                        <a:t>LESSON 3</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846645468"/>
                  </a:ext>
                </a:extLst>
              </a:tr>
            </a:tbl>
          </a:graphicData>
        </a:graphic>
      </p:graphicFrame>
      <p:graphicFrame>
        <p:nvGraphicFramePr>
          <p:cNvPr id="46" name="Table 45">
            <a:extLst>
              <a:ext uri="{FF2B5EF4-FFF2-40B4-BE49-F238E27FC236}">
                <a16:creationId xmlns:a16="http://schemas.microsoft.com/office/drawing/2014/main" id="{1B32B522-994A-134B-BB58-58433EA916B4}"/>
              </a:ext>
            </a:extLst>
          </p:cNvPr>
          <p:cNvGraphicFramePr>
            <a:graphicFrameLocks noGrp="1"/>
          </p:cNvGraphicFramePr>
          <p:nvPr>
            <p:extLst>
              <p:ext uri="{D42A27DB-BD31-4B8C-83A1-F6EECF244321}">
                <p14:modId xmlns:p14="http://schemas.microsoft.com/office/powerpoint/2010/main" val="2279786947"/>
              </p:ext>
            </p:extLst>
          </p:nvPr>
        </p:nvGraphicFramePr>
        <p:xfrm>
          <a:off x="8140741" y="743187"/>
          <a:ext cx="4060783" cy="5733813"/>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5733813">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846645468"/>
                  </a:ext>
                </a:extLst>
              </a:tr>
            </a:tbl>
          </a:graphicData>
        </a:graphic>
      </p:graphicFrame>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KEY TAKEAWAYS</a:t>
            </a:r>
          </a:p>
        </p:txBody>
      </p:sp>
    </p:spTree>
    <p:extLst>
      <p:ext uri="{BB962C8B-B14F-4D97-AF65-F5344CB8AC3E}">
        <p14:creationId xmlns:p14="http://schemas.microsoft.com/office/powerpoint/2010/main" val="1446031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2" name="Table 41">
            <a:extLst>
              <a:ext uri="{FF2B5EF4-FFF2-40B4-BE49-F238E27FC236}">
                <a16:creationId xmlns:a16="http://schemas.microsoft.com/office/drawing/2014/main" id="{4A22D363-0964-C849-B539-47820181AB89}"/>
              </a:ext>
            </a:extLst>
          </p:cNvPr>
          <p:cNvGraphicFramePr>
            <a:graphicFrameLocks noGrp="1"/>
          </p:cNvGraphicFramePr>
          <p:nvPr>
            <p:extLst>
              <p:ext uri="{D42A27DB-BD31-4B8C-83A1-F6EECF244321}">
                <p14:modId xmlns:p14="http://schemas.microsoft.com/office/powerpoint/2010/main" val="1850627178"/>
              </p:ext>
            </p:extLst>
          </p:nvPr>
        </p:nvGraphicFramePr>
        <p:xfrm>
          <a:off x="-2" y="933814"/>
          <a:ext cx="4095751" cy="731520"/>
        </p:xfrm>
        <a:graphic>
          <a:graphicData uri="http://schemas.openxmlformats.org/drawingml/2006/table">
            <a:tbl>
              <a:tblPr>
                <a:effectLst/>
                <a:tableStyleId>{5C22544A-7EE6-4342-B048-85BDC9FD1C3A}</a:tableStyleId>
              </a:tblPr>
              <a:tblGrid>
                <a:gridCol w="4095751">
                  <a:extLst>
                    <a:ext uri="{9D8B030D-6E8A-4147-A177-3AD203B41FA5}">
                      <a16:colId xmlns:a16="http://schemas.microsoft.com/office/drawing/2014/main" val="155532388"/>
                    </a:ext>
                  </a:extLst>
                </a:gridCol>
              </a:tblGrid>
              <a:tr h="66406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2400" dirty="0">
                          <a:solidFill>
                            <a:schemeClr val="bg1"/>
                          </a:solidFill>
                          <a:latin typeface="Century Gothic" panose="020B0502020202020204" pitchFamily="34" charset="0"/>
                        </a:rPr>
                        <a:t>ACTION 1</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CF0F0"/>
                    </a:solidFill>
                  </a:tcPr>
                </a:tc>
                <a:extLst>
                  <a:ext uri="{0D108BD9-81ED-4DB2-BD59-A6C34878D82A}">
                    <a16:rowId xmlns:a16="http://schemas.microsoft.com/office/drawing/2014/main" val="2846645468"/>
                  </a:ext>
                </a:extLst>
              </a:tr>
            </a:tbl>
          </a:graphicData>
        </a:graphic>
      </p:graphicFrame>
      <p:graphicFrame>
        <p:nvGraphicFramePr>
          <p:cNvPr id="40" name="Table 39">
            <a:extLst>
              <a:ext uri="{FF2B5EF4-FFF2-40B4-BE49-F238E27FC236}">
                <a16:creationId xmlns:a16="http://schemas.microsoft.com/office/drawing/2014/main" id="{C70A26E3-070F-184B-8273-C75B49764097}"/>
              </a:ext>
            </a:extLst>
          </p:cNvPr>
          <p:cNvGraphicFramePr>
            <a:graphicFrameLocks noGrp="1"/>
          </p:cNvGraphicFramePr>
          <p:nvPr>
            <p:extLst>
              <p:ext uri="{D42A27DB-BD31-4B8C-83A1-F6EECF244321}">
                <p14:modId xmlns:p14="http://schemas.microsoft.com/office/powerpoint/2010/main" val="110280081"/>
              </p:ext>
            </p:extLst>
          </p:nvPr>
        </p:nvGraphicFramePr>
        <p:xfrm>
          <a:off x="-1" y="1665334"/>
          <a:ext cx="4095751" cy="4815132"/>
        </p:xfrm>
        <a:graphic>
          <a:graphicData uri="http://schemas.openxmlformats.org/drawingml/2006/table">
            <a:tbl>
              <a:tblPr>
                <a:effectLst/>
                <a:tableStyleId>{5C22544A-7EE6-4342-B048-85BDC9FD1C3A}</a:tableStyleId>
              </a:tblPr>
              <a:tblGrid>
                <a:gridCol w="4095751">
                  <a:extLst>
                    <a:ext uri="{9D8B030D-6E8A-4147-A177-3AD203B41FA5}">
                      <a16:colId xmlns:a16="http://schemas.microsoft.com/office/drawing/2014/main" val="155532388"/>
                    </a:ext>
                  </a:extLst>
                </a:gridCol>
              </a:tblGrid>
              <a:tr h="4815132">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CF0F0"/>
                    </a:soli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43" name="Table 42">
            <a:extLst>
              <a:ext uri="{FF2B5EF4-FFF2-40B4-BE49-F238E27FC236}">
                <a16:creationId xmlns:a16="http://schemas.microsoft.com/office/drawing/2014/main" id="{41700856-B562-784D-9F39-F293E8674969}"/>
              </a:ext>
            </a:extLst>
          </p:cNvPr>
          <p:cNvGraphicFramePr>
            <a:graphicFrameLocks noGrp="1"/>
          </p:cNvGraphicFramePr>
          <p:nvPr>
            <p:extLst>
              <p:ext uri="{D42A27DB-BD31-4B8C-83A1-F6EECF244321}">
                <p14:modId xmlns:p14="http://schemas.microsoft.com/office/powerpoint/2010/main" val="3081295329"/>
              </p:ext>
            </p:extLst>
          </p:nvPr>
        </p:nvGraphicFramePr>
        <p:xfrm>
          <a:off x="4095749" y="933814"/>
          <a:ext cx="4060783" cy="731520"/>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66406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2400" dirty="0">
                          <a:solidFill>
                            <a:schemeClr val="bg1"/>
                          </a:solidFill>
                          <a:latin typeface="Century Gothic" panose="020B0502020202020204" pitchFamily="34" charset="0"/>
                        </a:rPr>
                        <a:t>ACTION 2</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0EA88"/>
                    </a:solidFill>
                  </a:tcPr>
                </a:tc>
                <a:extLst>
                  <a:ext uri="{0D108BD9-81ED-4DB2-BD59-A6C34878D82A}">
                    <a16:rowId xmlns:a16="http://schemas.microsoft.com/office/drawing/2014/main" val="2846645468"/>
                  </a:ext>
                </a:extLst>
              </a:tr>
            </a:tbl>
          </a:graphicData>
        </a:graphic>
      </p:graphicFrame>
      <p:graphicFrame>
        <p:nvGraphicFramePr>
          <p:cNvPr id="44" name="Table 43">
            <a:extLst>
              <a:ext uri="{FF2B5EF4-FFF2-40B4-BE49-F238E27FC236}">
                <a16:creationId xmlns:a16="http://schemas.microsoft.com/office/drawing/2014/main" id="{48778212-2C8A-664D-858D-C625456323CA}"/>
              </a:ext>
            </a:extLst>
          </p:cNvPr>
          <p:cNvGraphicFramePr>
            <a:graphicFrameLocks noGrp="1"/>
          </p:cNvGraphicFramePr>
          <p:nvPr>
            <p:extLst>
              <p:ext uri="{D42A27DB-BD31-4B8C-83A1-F6EECF244321}">
                <p14:modId xmlns:p14="http://schemas.microsoft.com/office/powerpoint/2010/main" val="242669291"/>
              </p:ext>
            </p:extLst>
          </p:nvPr>
        </p:nvGraphicFramePr>
        <p:xfrm>
          <a:off x="4095750" y="1665334"/>
          <a:ext cx="4060783" cy="4815132"/>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4815132">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0EA88"/>
                    </a:solidFill>
                  </a:tcPr>
                </a:tc>
                <a:extLst>
                  <a:ext uri="{0D108BD9-81ED-4DB2-BD59-A6C34878D82A}">
                    <a16:rowId xmlns:a16="http://schemas.microsoft.com/office/drawing/2014/main" val="2846645468"/>
                  </a:ext>
                </a:extLst>
              </a:tr>
            </a:tbl>
          </a:graphicData>
        </a:graphic>
      </p:graphicFrame>
      <p:graphicFrame>
        <p:nvGraphicFramePr>
          <p:cNvPr id="45" name="Table 44">
            <a:extLst>
              <a:ext uri="{FF2B5EF4-FFF2-40B4-BE49-F238E27FC236}">
                <a16:creationId xmlns:a16="http://schemas.microsoft.com/office/drawing/2014/main" id="{4123ED08-DA06-9B44-B9C2-037DBFB598E2}"/>
              </a:ext>
            </a:extLst>
          </p:cNvPr>
          <p:cNvGraphicFramePr>
            <a:graphicFrameLocks noGrp="1"/>
          </p:cNvGraphicFramePr>
          <p:nvPr>
            <p:extLst>
              <p:ext uri="{D42A27DB-BD31-4B8C-83A1-F6EECF244321}">
                <p14:modId xmlns:p14="http://schemas.microsoft.com/office/powerpoint/2010/main" val="551164867"/>
              </p:ext>
            </p:extLst>
          </p:nvPr>
        </p:nvGraphicFramePr>
        <p:xfrm>
          <a:off x="8140740" y="933814"/>
          <a:ext cx="4060783" cy="731520"/>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66406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2400" dirty="0">
                          <a:solidFill>
                            <a:schemeClr val="bg1"/>
                          </a:solidFill>
                          <a:latin typeface="Century Gothic" panose="020B0502020202020204" pitchFamily="34" charset="0"/>
                        </a:rPr>
                        <a:t>ACTION 3</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2846645468"/>
                  </a:ext>
                </a:extLst>
              </a:tr>
            </a:tbl>
          </a:graphicData>
        </a:graphic>
      </p:graphicFrame>
      <p:graphicFrame>
        <p:nvGraphicFramePr>
          <p:cNvPr id="46" name="Table 45">
            <a:extLst>
              <a:ext uri="{FF2B5EF4-FFF2-40B4-BE49-F238E27FC236}">
                <a16:creationId xmlns:a16="http://schemas.microsoft.com/office/drawing/2014/main" id="{1B32B522-994A-134B-BB58-58433EA916B4}"/>
              </a:ext>
            </a:extLst>
          </p:cNvPr>
          <p:cNvGraphicFramePr>
            <a:graphicFrameLocks noGrp="1"/>
          </p:cNvGraphicFramePr>
          <p:nvPr>
            <p:extLst>
              <p:ext uri="{D42A27DB-BD31-4B8C-83A1-F6EECF244321}">
                <p14:modId xmlns:p14="http://schemas.microsoft.com/office/powerpoint/2010/main" val="2225562999"/>
              </p:ext>
            </p:extLst>
          </p:nvPr>
        </p:nvGraphicFramePr>
        <p:xfrm>
          <a:off x="8140741" y="1665334"/>
          <a:ext cx="4060783" cy="4815132"/>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4815132">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2846645468"/>
                  </a:ext>
                </a:extLst>
              </a:tr>
            </a:tbl>
          </a:graphicData>
        </a:graphic>
      </p:graphicFrame>
      <p:sp>
        <p:nvSpPr>
          <p:cNvPr id="12" name="TextBox 11">
            <a:extLst>
              <a:ext uri="{FF2B5EF4-FFF2-40B4-BE49-F238E27FC236}">
                <a16:creationId xmlns:a16="http://schemas.microsoft.com/office/drawing/2014/main" id="{F7E79F4E-1B79-7A43-AF37-D93848137C5E}"/>
              </a:ext>
            </a:extLst>
          </p:cNvPr>
          <p:cNvSpPr txBox="1"/>
          <p:nvPr/>
        </p:nvSpPr>
        <p:spPr>
          <a:xfrm>
            <a:off x="133462" y="145659"/>
            <a:ext cx="5862502" cy="646331"/>
          </a:xfrm>
          <a:prstGeom prst="rect">
            <a:avLst/>
          </a:prstGeom>
          <a:noFill/>
          <a:effectLst>
            <a:outerShdw blurRad="50800" dist="38100" dir="2700000" algn="tl" rotWithShape="0">
              <a:schemeClr val="bg1">
                <a:lumMod val="50000"/>
                <a:alpha val="40000"/>
              </a:schemeClr>
            </a:outerShdw>
          </a:effectLst>
        </p:spPr>
        <p:txBody>
          <a:bodyPr wrap="none" rtlCol="0">
            <a:spAutoFit/>
          </a:bodyPr>
          <a:lstStyle/>
          <a:p>
            <a:r>
              <a:rPr lang="en-US" sz="3600" dirty="0">
                <a:solidFill>
                  <a:schemeClr val="bg1"/>
                </a:solidFill>
                <a:latin typeface="Century Gothic" panose="020B0502020202020204" pitchFamily="34" charset="0"/>
              </a:rPr>
              <a:t>STEPS WE CAN TAKE NOW</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ACTION ITEMS</a:t>
            </a:r>
          </a:p>
        </p:txBody>
      </p:sp>
    </p:spTree>
    <p:extLst>
      <p:ext uri="{BB962C8B-B14F-4D97-AF65-F5344CB8AC3E}">
        <p14:creationId xmlns:p14="http://schemas.microsoft.com/office/powerpoint/2010/main" val="42387999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a:extLst>
              <a:ext uri="{FF2B5EF4-FFF2-40B4-BE49-F238E27FC236}">
                <a16:creationId xmlns:a16="http://schemas.microsoft.com/office/drawing/2014/main" id="{2F47EBFF-6CD4-994C-82C3-198CE5524169}"/>
              </a:ext>
            </a:extLst>
          </p:cNvPr>
          <p:cNvGraphicFramePr>
            <a:graphicFrameLocks noGrp="1"/>
          </p:cNvGraphicFramePr>
          <p:nvPr>
            <p:extLst>
              <p:ext uri="{D42A27DB-BD31-4B8C-83A1-F6EECF244321}">
                <p14:modId xmlns:p14="http://schemas.microsoft.com/office/powerpoint/2010/main" val="582924151"/>
              </p:ext>
            </p:extLst>
          </p:nvPr>
        </p:nvGraphicFramePr>
        <p:xfrm>
          <a:off x="367747" y="895321"/>
          <a:ext cx="11426229" cy="5042562"/>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053549">
                  <a:extLst>
                    <a:ext uri="{9D8B030D-6E8A-4147-A177-3AD203B41FA5}">
                      <a16:colId xmlns:a16="http://schemas.microsoft.com/office/drawing/2014/main" val="4136967170"/>
                    </a:ext>
                  </a:extLst>
                </a:gridCol>
                <a:gridCol w="3041374">
                  <a:extLst>
                    <a:ext uri="{9D8B030D-6E8A-4147-A177-3AD203B41FA5}">
                      <a16:colId xmlns:a16="http://schemas.microsoft.com/office/drawing/2014/main" val="3872078189"/>
                    </a:ext>
                  </a:extLst>
                </a:gridCol>
                <a:gridCol w="7331306">
                  <a:extLst>
                    <a:ext uri="{9D8B030D-6E8A-4147-A177-3AD203B41FA5}">
                      <a16:colId xmlns:a16="http://schemas.microsoft.com/office/drawing/2014/main" val="3816280040"/>
                    </a:ext>
                  </a:extLst>
                </a:gridCol>
              </a:tblGrid>
              <a:tr h="351294">
                <a:tc>
                  <a:txBody>
                    <a:bodyPr/>
                    <a:lstStyle/>
                    <a:p>
                      <a:pPr marL="0" marR="0">
                        <a:spcBef>
                          <a:spcPts val="0"/>
                        </a:spcBef>
                        <a:spcAft>
                          <a:spcPts val="0"/>
                        </a:spcAft>
                      </a:pPr>
                      <a:r>
                        <a:rPr lang="en-US" sz="1400" b="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DATE</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chemeClr val="tx2">
                        <a:lumMod val="20000"/>
                        <a:lumOff val="80000"/>
                      </a:schemeClr>
                    </a:solidFill>
                  </a:tcPr>
                </a:tc>
                <a:tc>
                  <a:txBody>
                    <a:bodyPr/>
                    <a:lstStyle/>
                    <a:p>
                      <a:pPr algn="l" fontAlgn="ctr"/>
                      <a:r>
                        <a:rPr lang="en-US" sz="1400" b="0" i="0" u="none" strike="noStrike" dirty="0">
                          <a:solidFill>
                            <a:srgbClr val="000000"/>
                          </a:solidFill>
                          <a:effectLst/>
                          <a:latin typeface="Century Gothic" panose="020B0502020202020204" pitchFamily="34" charset="0"/>
                        </a:rPr>
                        <a:t>IDEA</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tx2">
                        <a:lumMod val="20000"/>
                        <a:lumOff val="80000"/>
                      </a:schemeClr>
                    </a:solidFill>
                  </a:tcPr>
                </a:tc>
                <a:tc>
                  <a:txBody>
                    <a:bodyPr/>
                    <a:lstStyle/>
                    <a:p>
                      <a:pPr algn="l" fontAlgn="ctr"/>
                      <a:r>
                        <a:rPr lang="en-US" sz="1400" b="0" i="0" u="none" strike="noStrike" dirty="0">
                          <a:solidFill>
                            <a:srgbClr val="000000"/>
                          </a:solidFill>
                          <a:effectLst/>
                          <a:latin typeface="Century Gothic" panose="020B0502020202020204" pitchFamily="34" charset="0"/>
                        </a:rPr>
                        <a:t>COMMENTS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864072260"/>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464206045"/>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4075362401"/>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768940471"/>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88903567"/>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133955738"/>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094709104"/>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265007" y="248400"/>
            <a:ext cx="8868133"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RECOMMENDATIONS FOR FUTURE PROJECTS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FUTURE PROJECTS</a:t>
            </a:r>
          </a:p>
        </p:txBody>
      </p:sp>
    </p:spTree>
    <p:extLst>
      <p:ext uri="{BB962C8B-B14F-4D97-AF65-F5344CB8AC3E}">
        <p14:creationId xmlns:p14="http://schemas.microsoft.com/office/powerpoint/2010/main" val="27968809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5294376" y="6477000"/>
            <a:ext cx="645286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CLOSEOUT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238790"/>
            <a:ext cx="3009157" cy="553998"/>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EVALUATING PERFORMANCES: </a:t>
            </a:r>
          </a:p>
          <a:p>
            <a:r>
              <a:rPr lang="en-US" sz="1500" b="1" dirty="0">
                <a:solidFill>
                  <a:schemeClr val="tx2"/>
                </a:solidFill>
                <a:latin typeface="Century Gothic" panose="020B0502020202020204" pitchFamily="34" charset="0"/>
                <a:ea typeface="Montserrat Bold" charset="0"/>
                <a:cs typeface="Montserrat Bold" charset="0"/>
              </a:rPr>
              <a:t>GOALS</a:t>
            </a:r>
          </a:p>
        </p:txBody>
      </p:sp>
      <p:sp>
        <p:nvSpPr>
          <p:cNvPr id="41" name="Subtitle 2">
            <a:extLst>
              <a:ext uri="{FF2B5EF4-FFF2-40B4-BE49-F238E27FC236}">
                <a16:creationId xmlns:a16="http://schemas.microsoft.com/office/drawing/2014/main" id="{0393405B-A920-7648-876B-09CB83F8B09F}"/>
              </a:ext>
            </a:extLst>
          </p:cNvPr>
          <p:cNvSpPr txBox="1">
            <a:spLocks/>
          </p:cNvSpPr>
          <p:nvPr/>
        </p:nvSpPr>
        <p:spPr>
          <a:xfrm>
            <a:off x="924357" y="1696042"/>
            <a:ext cx="3079065"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600206"/>
            <a:ext cx="2521844"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TIMELINE PERFORMANCES</a:t>
            </a:r>
          </a:p>
        </p:txBody>
      </p:sp>
      <p:sp>
        <p:nvSpPr>
          <p:cNvPr id="43" name="Subtitle 2">
            <a:extLst>
              <a:ext uri="{FF2B5EF4-FFF2-40B4-BE49-F238E27FC236}">
                <a16:creationId xmlns:a16="http://schemas.microsoft.com/office/drawing/2014/main" id="{4AA608B9-2EF5-314C-AC56-15EA74ABE16C}"/>
              </a:ext>
            </a:extLst>
          </p:cNvPr>
          <p:cNvSpPr txBox="1">
            <a:spLocks/>
          </p:cNvSpPr>
          <p:nvPr/>
        </p:nvSpPr>
        <p:spPr>
          <a:xfrm>
            <a:off x="924358" y="2824089"/>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3950033"/>
            <a:ext cx="2400016"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QUALITY PERFORMANCE</a:t>
            </a:r>
          </a:p>
        </p:txBody>
      </p:sp>
      <p:sp>
        <p:nvSpPr>
          <p:cNvPr id="48" name="Subtitle 2">
            <a:extLst>
              <a:ext uri="{FF2B5EF4-FFF2-40B4-BE49-F238E27FC236}">
                <a16:creationId xmlns:a16="http://schemas.microsoft.com/office/drawing/2014/main" id="{44AB5CA5-EFFC-4842-A87F-C930B0D7AA97}"/>
              </a:ext>
            </a:extLst>
          </p:cNvPr>
          <p:cNvSpPr txBox="1">
            <a:spLocks/>
          </p:cNvSpPr>
          <p:nvPr/>
        </p:nvSpPr>
        <p:spPr>
          <a:xfrm>
            <a:off x="924358" y="4173916"/>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1221935"/>
            <a:ext cx="1521570" cy="355482"/>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PROJECT PLAN</a:t>
            </a:r>
          </a:p>
        </p:txBody>
      </p:sp>
      <p:sp>
        <p:nvSpPr>
          <p:cNvPr id="50" name="Subtitle 2">
            <a:extLst>
              <a:ext uri="{FF2B5EF4-FFF2-40B4-BE49-F238E27FC236}">
                <a16:creationId xmlns:a16="http://schemas.microsoft.com/office/drawing/2014/main" id="{EE8FD1B1-1476-514C-81A8-94E5C345A2C2}"/>
              </a:ext>
            </a:extLst>
          </p:cNvPr>
          <p:cNvSpPr txBox="1">
            <a:spLocks/>
          </p:cNvSpPr>
          <p:nvPr/>
        </p:nvSpPr>
        <p:spPr>
          <a:xfrm>
            <a:off x="5001755" y="1463816"/>
            <a:ext cx="2901482"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13485" y="2600206"/>
            <a:ext cx="1758815"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WHAT WENT WELL</a:t>
            </a:r>
          </a:p>
        </p:txBody>
      </p:sp>
      <p:sp>
        <p:nvSpPr>
          <p:cNvPr id="52" name="Subtitle 2">
            <a:extLst>
              <a:ext uri="{FF2B5EF4-FFF2-40B4-BE49-F238E27FC236}">
                <a16:creationId xmlns:a16="http://schemas.microsoft.com/office/drawing/2014/main" id="{54AE3EA2-EC0E-F048-9A86-8C06E15E611C}"/>
              </a:ext>
            </a:extLst>
          </p:cNvPr>
          <p:cNvSpPr txBox="1">
            <a:spLocks/>
          </p:cNvSpPr>
          <p:nvPr/>
        </p:nvSpPr>
        <p:spPr>
          <a:xfrm>
            <a:off x="5001755" y="2824089"/>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53" name="TextBox 52">
            <a:hlinkClick r:id="rId6" action="ppaction://hlinksldjump"/>
            <a:extLst>
              <a:ext uri="{FF2B5EF4-FFF2-40B4-BE49-F238E27FC236}">
                <a16:creationId xmlns:a16="http://schemas.microsoft.com/office/drawing/2014/main" id="{BDA40E49-45E7-A744-88C0-12BC470C236A}"/>
              </a:ext>
            </a:extLst>
          </p:cNvPr>
          <p:cNvSpPr txBox="1"/>
          <p:nvPr/>
        </p:nvSpPr>
        <p:spPr>
          <a:xfrm>
            <a:off x="4381676"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6</a:t>
            </a:r>
          </a:p>
        </p:txBody>
      </p:sp>
      <p:sp>
        <p:nvSpPr>
          <p:cNvPr id="54" name="TextBox 53">
            <a:hlinkClick r:id="rId7" action="ppaction://hlinksldjump"/>
            <a:extLst>
              <a:ext uri="{FF2B5EF4-FFF2-40B4-BE49-F238E27FC236}">
                <a16:creationId xmlns:a16="http://schemas.microsoft.com/office/drawing/2014/main" id="{3FF5FA85-39A8-074F-93DB-10E569F1F4C2}"/>
              </a:ext>
            </a:extLst>
          </p:cNvPr>
          <p:cNvSpPr txBox="1"/>
          <p:nvPr/>
        </p:nvSpPr>
        <p:spPr>
          <a:xfrm>
            <a:off x="4381675"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7</a:t>
            </a:r>
          </a:p>
        </p:txBody>
      </p:sp>
      <p:sp>
        <p:nvSpPr>
          <p:cNvPr id="55" name="TextBox 54">
            <a:hlinkClick r:id="rId8" action="ppaction://hlinksldjump"/>
            <a:extLst>
              <a:ext uri="{FF2B5EF4-FFF2-40B4-BE49-F238E27FC236}">
                <a16:creationId xmlns:a16="http://schemas.microsoft.com/office/drawing/2014/main" id="{86746B7D-B52D-4941-A37D-E63B673D5DEE}"/>
              </a:ext>
            </a:extLst>
          </p:cNvPr>
          <p:cNvSpPr txBox="1"/>
          <p:nvPr/>
        </p:nvSpPr>
        <p:spPr>
          <a:xfrm>
            <a:off x="4381675"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56" name="TextBox 55">
            <a:extLst>
              <a:ext uri="{FF2B5EF4-FFF2-40B4-BE49-F238E27FC236}">
                <a16:creationId xmlns:a16="http://schemas.microsoft.com/office/drawing/2014/main" id="{BD8CE68B-2DD7-474E-83C7-F737670A8372}"/>
              </a:ext>
            </a:extLst>
          </p:cNvPr>
          <p:cNvSpPr txBox="1"/>
          <p:nvPr/>
        </p:nvSpPr>
        <p:spPr>
          <a:xfrm>
            <a:off x="5013485" y="3950033"/>
            <a:ext cx="3076483"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WHAT COULD’VE GONE BETTER?</a:t>
            </a:r>
          </a:p>
        </p:txBody>
      </p:sp>
      <p:sp>
        <p:nvSpPr>
          <p:cNvPr id="57" name="Subtitle 2">
            <a:extLst>
              <a:ext uri="{FF2B5EF4-FFF2-40B4-BE49-F238E27FC236}">
                <a16:creationId xmlns:a16="http://schemas.microsoft.com/office/drawing/2014/main" id="{3BF27BF7-8DBB-E044-AFDE-03C73C0A0000}"/>
              </a:ext>
            </a:extLst>
          </p:cNvPr>
          <p:cNvSpPr txBox="1">
            <a:spLocks/>
          </p:cNvSpPr>
          <p:nvPr/>
        </p:nvSpPr>
        <p:spPr>
          <a:xfrm>
            <a:off x="5001755" y="4173916"/>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58" name="TextBox 57">
            <a:extLst>
              <a:ext uri="{FF2B5EF4-FFF2-40B4-BE49-F238E27FC236}">
                <a16:creationId xmlns:a16="http://schemas.microsoft.com/office/drawing/2014/main" id="{B2A477F0-669E-3943-945A-EE5EBAA934BC}"/>
              </a:ext>
            </a:extLst>
          </p:cNvPr>
          <p:cNvSpPr txBox="1"/>
          <p:nvPr/>
        </p:nvSpPr>
        <p:spPr>
          <a:xfrm>
            <a:off x="9195832" y="1238094"/>
            <a:ext cx="1478290"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ACTION ITEMS</a:t>
            </a:r>
          </a:p>
        </p:txBody>
      </p:sp>
      <p:sp>
        <p:nvSpPr>
          <p:cNvPr id="59" name="Subtitle 2">
            <a:extLst>
              <a:ext uri="{FF2B5EF4-FFF2-40B4-BE49-F238E27FC236}">
                <a16:creationId xmlns:a16="http://schemas.microsoft.com/office/drawing/2014/main" id="{7075AF77-C72C-D441-A2B5-6A14E2992368}"/>
              </a:ext>
            </a:extLst>
          </p:cNvPr>
          <p:cNvSpPr txBox="1">
            <a:spLocks/>
          </p:cNvSpPr>
          <p:nvPr/>
        </p:nvSpPr>
        <p:spPr>
          <a:xfrm>
            <a:off x="9184101" y="1463813"/>
            <a:ext cx="3079065"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60" name="TextBox 59">
            <a:extLst>
              <a:ext uri="{FF2B5EF4-FFF2-40B4-BE49-F238E27FC236}">
                <a16:creationId xmlns:a16="http://schemas.microsoft.com/office/drawing/2014/main" id="{8F980B10-0F56-B541-AFCA-998F6A2BDDAA}"/>
              </a:ext>
            </a:extLst>
          </p:cNvPr>
          <p:cNvSpPr txBox="1"/>
          <p:nvPr/>
        </p:nvSpPr>
        <p:spPr>
          <a:xfrm>
            <a:off x="9195832" y="2600206"/>
            <a:ext cx="1774845"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FUTURE PROJECTS</a:t>
            </a:r>
          </a:p>
        </p:txBody>
      </p:sp>
      <p:sp>
        <p:nvSpPr>
          <p:cNvPr id="61" name="Subtitle 2">
            <a:extLst>
              <a:ext uri="{FF2B5EF4-FFF2-40B4-BE49-F238E27FC236}">
                <a16:creationId xmlns:a16="http://schemas.microsoft.com/office/drawing/2014/main" id="{CC274E9E-9EF6-9E44-9129-3D2BC57EE3C0}"/>
              </a:ext>
            </a:extLst>
          </p:cNvPr>
          <p:cNvSpPr txBox="1">
            <a:spLocks/>
          </p:cNvSpPr>
          <p:nvPr/>
        </p:nvSpPr>
        <p:spPr>
          <a:xfrm>
            <a:off x="9184102" y="2824089"/>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62" name="TextBox 61">
            <a:hlinkClick r:id="rId9" action="ppaction://hlinksldjump"/>
            <a:extLst>
              <a:ext uri="{FF2B5EF4-FFF2-40B4-BE49-F238E27FC236}">
                <a16:creationId xmlns:a16="http://schemas.microsoft.com/office/drawing/2014/main" id="{407D5FF6-FA1D-034A-9C6B-71D78D1B7B27}"/>
              </a:ext>
            </a:extLst>
          </p:cNvPr>
          <p:cNvSpPr txBox="1"/>
          <p:nvPr/>
        </p:nvSpPr>
        <p:spPr>
          <a:xfrm>
            <a:off x="8349761" y="2327399"/>
            <a:ext cx="86754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10</a:t>
            </a:r>
          </a:p>
        </p:txBody>
      </p:sp>
      <p:sp>
        <p:nvSpPr>
          <p:cNvPr id="63" name="TextBox 62">
            <a:hlinkClick r:id="rId10" action="ppaction://hlinksldjump"/>
            <a:extLst>
              <a:ext uri="{FF2B5EF4-FFF2-40B4-BE49-F238E27FC236}">
                <a16:creationId xmlns:a16="http://schemas.microsoft.com/office/drawing/2014/main" id="{DA45F0AE-A633-4643-A14D-2E4A2D685D07}"/>
              </a:ext>
            </a:extLst>
          </p:cNvPr>
          <p:cNvSpPr txBox="1"/>
          <p:nvPr/>
        </p:nvSpPr>
        <p:spPr>
          <a:xfrm>
            <a:off x="8564022"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9</a:t>
            </a:r>
          </a:p>
        </p:txBody>
      </p:sp>
      <p:sp>
        <p:nvSpPr>
          <p:cNvPr id="64" name="TextBox 63">
            <a:hlinkClick r:id="rId11" action="ppaction://hlinksldjump"/>
            <a:extLst>
              <a:ext uri="{FF2B5EF4-FFF2-40B4-BE49-F238E27FC236}">
                <a16:creationId xmlns:a16="http://schemas.microsoft.com/office/drawing/2014/main" id="{D29DD01A-13BF-744A-9B64-9D86AC88EDDE}"/>
              </a:ext>
            </a:extLst>
          </p:cNvPr>
          <p:cNvSpPr txBox="1"/>
          <p:nvPr/>
        </p:nvSpPr>
        <p:spPr>
          <a:xfrm>
            <a:off x="304278" y="4925907"/>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936088" y="5212776"/>
            <a:ext cx="2345514"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BUDGET PERFORMANCE</a:t>
            </a:r>
          </a:p>
        </p:txBody>
      </p:sp>
      <p:sp>
        <p:nvSpPr>
          <p:cNvPr id="66" name="Subtitle 2">
            <a:extLst>
              <a:ext uri="{FF2B5EF4-FFF2-40B4-BE49-F238E27FC236}">
                <a16:creationId xmlns:a16="http://schemas.microsoft.com/office/drawing/2014/main" id="{D42DA8C9-E793-F048-BAD0-741B6328DCFA}"/>
              </a:ext>
            </a:extLst>
          </p:cNvPr>
          <p:cNvSpPr txBox="1">
            <a:spLocks/>
          </p:cNvSpPr>
          <p:nvPr/>
        </p:nvSpPr>
        <p:spPr>
          <a:xfrm>
            <a:off x="924358" y="5436659"/>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67" name="TextBox 66">
            <a:hlinkClick r:id="rId12" action="ppaction://hlinksldjump"/>
            <a:extLst>
              <a:ext uri="{FF2B5EF4-FFF2-40B4-BE49-F238E27FC236}">
                <a16:creationId xmlns:a16="http://schemas.microsoft.com/office/drawing/2014/main" id="{07A33CE0-0E2E-9C43-9988-91D59DF94BE8}"/>
              </a:ext>
            </a:extLst>
          </p:cNvPr>
          <p:cNvSpPr txBox="1"/>
          <p:nvPr/>
        </p:nvSpPr>
        <p:spPr>
          <a:xfrm>
            <a:off x="4381675" y="4925907"/>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8</a:t>
            </a:r>
          </a:p>
        </p:txBody>
      </p:sp>
      <p:sp>
        <p:nvSpPr>
          <p:cNvPr id="68" name="TextBox 67">
            <a:extLst>
              <a:ext uri="{FF2B5EF4-FFF2-40B4-BE49-F238E27FC236}">
                <a16:creationId xmlns:a16="http://schemas.microsoft.com/office/drawing/2014/main" id="{7964616A-0797-9044-BBB4-5F99F23A13B5}"/>
              </a:ext>
            </a:extLst>
          </p:cNvPr>
          <p:cNvSpPr txBox="1"/>
          <p:nvPr/>
        </p:nvSpPr>
        <p:spPr>
          <a:xfrm>
            <a:off x="5013485" y="5212776"/>
            <a:ext cx="1693092"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KEY TAKEAWAYS</a:t>
            </a:r>
          </a:p>
        </p:txBody>
      </p:sp>
      <p:sp>
        <p:nvSpPr>
          <p:cNvPr id="69" name="Subtitle 2">
            <a:extLst>
              <a:ext uri="{FF2B5EF4-FFF2-40B4-BE49-F238E27FC236}">
                <a16:creationId xmlns:a16="http://schemas.microsoft.com/office/drawing/2014/main" id="{6384126D-C5CD-B74A-B0CB-06CD915ADEC5}"/>
              </a:ext>
            </a:extLst>
          </p:cNvPr>
          <p:cNvSpPr txBox="1">
            <a:spLocks/>
          </p:cNvSpPr>
          <p:nvPr/>
        </p:nvSpPr>
        <p:spPr>
          <a:xfrm>
            <a:off x="5001755" y="5436659"/>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 name="Table 40">
            <a:extLst>
              <a:ext uri="{FF2B5EF4-FFF2-40B4-BE49-F238E27FC236}">
                <a16:creationId xmlns:a16="http://schemas.microsoft.com/office/drawing/2014/main" id="{9806AF85-7FA6-3D4B-8D37-25374765C46E}"/>
              </a:ext>
            </a:extLst>
          </p:cNvPr>
          <p:cNvGraphicFramePr>
            <a:graphicFrameLocks noGrp="1"/>
          </p:cNvGraphicFramePr>
          <p:nvPr>
            <p:extLst>
              <p:ext uri="{D42A27DB-BD31-4B8C-83A1-F6EECF244321}">
                <p14:modId xmlns:p14="http://schemas.microsoft.com/office/powerpoint/2010/main" val="2490053364"/>
              </p:ext>
            </p:extLst>
          </p:nvPr>
        </p:nvGraphicFramePr>
        <p:xfrm>
          <a:off x="8175337" y="710064"/>
          <a:ext cx="3657600" cy="4342703"/>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3657600">
                  <a:extLst>
                    <a:ext uri="{9D8B030D-6E8A-4147-A177-3AD203B41FA5}">
                      <a16:colId xmlns:a16="http://schemas.microsoft.com/office/drawing/2014/main" val="155532388"/>
                    </a:ext>
                  </a:extLst>
                </a:gridCol>
              </a:tblGrid>
              <a:tr h="4342703">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2846645468"/>
                  </a:ext>
                </a:extLst>
              </a:tr>
            </a:tbl>
          </a:graphicData>
        </a:graphic>
      </p:graphicFrame>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2076475461"/>
              </p:ext>
            </p:extLst>
          </p:nvPr>
        </p:nvGraphicFramePr>
        <p:xfrm>
          <a:off x="473711" y="692786"/>
          <a:ext cx="7297830" cy="1377192"/>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7297830">
                  <a:extLst>
                    <a:ext uri="{9D8B030D-6E8A-4147-A177-3AD203B41FA5}">
                      <a16:colId xmlns:a16="http://schemas.microsoft.com/office/drawing/2014/main" val="155532388"/>
                    </a:ext>
                  </a:extLst>
                </a:gridCol>
              </a:tblGrid>
              <a:tr h="1377192">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052713"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ORIGINAL PROJECT GOAL</a:t>
            </a:r>
          </a:p>
        </p:txBody>
      </p:sp>
      <p:graphicFrame>
        <p:nvGraphicFramePr>
          <p:cNvPr id="39" name="Table 38">
            <a:extLst>
              <a:ext uri="{FF2B5EF4-FFF2-40B4-BE49-F238E27FC236}">
                <a16:creationId xmlns:a16="http://schemas.microsoft.com/office/drawing/2014/main" id="{4269030E-26EC-7041-ADE7-393E08D8CE96}"/>
              </a:ext>
            </a:extLst>
          </p:cNvPr>
          <p:cNvGraphicFramePr>
            <a:graphicFrameLocks noGrp="1"/>
          </p:cNvGraphicFramePr>
          <p:nvPr>
            <p:extLst>
              <p:ext uri="{D42A27DB-BD31-4B8C-83A1-F6EECF244321}">
                <p14:modId xmlns:p14="http://schemas.microsoft.com/office/powerpoint/2010/main" val="3598600171"/>
              </p:ext>
            </p:extLst>
          </p:nvPr>
        </p:nvGraphicFramePr>
        <p:xfrm>
          <a:off x="473711" y="2792228"/>
          <a:ext cx="7297830" cy="3372986"/>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7297830">
                  <a:extLst>
                    <a:ext uri="{9D8B030D-6E8A-4147-A177-3AD203B41FA5}">
                      <a16:colId xmlns:a16="http://schemas.microsoft.com/office/drawing/2014/main" val="155532388"/>
                    </a:ext>
                  </a:extLst>
                </a:gridCol>
              </a:tblGrid>
              <a:tr h="3372986">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846645468"/>
                  </a:ext>
                </a:extLst>
              </a:tr>
            </a:tbl>
          </a:graphicData>
        </a:graphic>
      </p:graphicFrame>
      <p:sp>
        <p:nvSpPr>
          <p:cNvPr id="40" name="TextBox 39">
            <a:extLst>
              <a:ext uri="{FF2B5EF4-FFF2-40B4-BE49-F238E27FC236}">
                <a16:creationId xmlns:a16="http://schemas.microsoft.com/office/drawing/2014/main" id="{7063ADAE-B0F4-E64B-97DB-EC7528DF6197}"/>
              </a:ext>
            </a:extLst>
          </p:cNvPr>
          <p:cNvSpPr txBox="1"/>
          <p:nvPr/>
        </p:nvSpPr>
        <p:spPr>
          <a:xfrm>
            <a:off x="367748" y="2347843"/>
            <a:ext cx="4495141"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KPIs for MEASURING SUCCESS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EVALUATING PERFORMANCES: GOALS</a:t>
            </a:r>
            <a:endParaRPr lang="en-US" dirty="0">
              <a:solidFill>
                <a:schemeClr val="bg1"/>
              </a:solidFill>
              <a:latin typeface="Century Gothic" panose="020B0502020202020204" pitchFamily="34" charset="0"/>
              <a:ea typeface="Arial" charset="0"/>
              <a:cs typeface="Arial" charset="0"/>
            </a:endParaRPr>
          </a:p>
        </p:txBody>
      </p:sp>
      <p:sp>
        <p:nvSpPr>
          <p:cNvPr id="42" name="TextBox 41">
            <a:extLst>
              <a:ext uri="{FF2B5EF4-FFF2-40B4-BE49-F238E27FC236}">
                <a16:creationId xmlns:a16="http://schemas.microsoft.com/office/drawing/2014/main" id="{3AAAF995-C3A0-3949-B472-8C6060063BC0}"/>
              </a:ext>
            </a:extLst>
          </p:cNvPr>
          <p:cNvSpPr txBox="1"/>
          <p:nvPr/>
        </p:nvSpPr>
        <p:spPr>
          <a:xfrm>
            <a:off x="8069374" y="265679"/>
            <a:ext cx="3017173"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ACTUAL OUTCOME</a:t>
            </a:r>
          </a:p>
        </p:txBody>
      </p:sp>
      <p:pic>
        <p:nvPicPr>
          <p:cNvPr id="43" name="Picture 42" descr="A picture containing candelabrum&#10;&#10;Description automatically generated">
            <a:extLst>
              <a:ext uri="{FF2B5EF4-FFF2-40B4-BE49-F238E27FC236}">
                <a16:creationId xmlns:a16="http://schemas.microsoft.com/office/drawing/2014/main" id="{9B65A2B5-035D-8E44-8941-BFDC5F06D5E3}"/>
              </a:ext>
            </a:extLst>
          </p:cNvPr>
          <p:cNvPicPr>
            <a:picLocks noChangeAspect="1"/>
          </p:cNvPicPr>
          <p:nvPr/>
        </p:nvPicPr>
        <p:blipFill>
          <a:blip r:embed="rId3"/>
          <a:stretch>
            <a:fillRect/>
          </a:stretch>
        </p:blipFill>
        <p:spPr>
          <a:xfrm>
            <a:off x="11108689" y="5563783"/>
            <a:ext cx="609600" cy="609600"/>
          </a:xfrm>
          <a:prstGeom prst="rect">
            <a:avLst/>
          </a:prstGeom>
        </p:spPr>
      </p:pic>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7F7D3B2-78B0-9B4C-8AAC-4C9D7C51B455}"/>
              </a:ext>
            </a:extLst>
          </p:cNvPr>
          <p:cNvSpPr/>
          <p:nvPr/>
        </p:nvSpPr>
        <p:spPr>
          <a:xfrm>
            <a:off x="0" y="3256547"/>
            <a:ext cx="12192000" cy="3220453"/>
          </a:xfrm>
          <a:prstGeom prst="rect">
            <a:avLst/>
          </a:prstGeom>
          <a:gradFill>
            <a:gsLst>
              <a:gs pos="0">
                <a:srgbClr val="F7F9FB">
                  <a:alpha val="40000"/>
                </a:srgbClr>
              </a:gs>
              <a:gs pos="100000">
                <a:schemeClr val="tx2">
                  <a:lumMod val="20000"/>
                  <a:lumOff val="8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TIMELINE</a:t>
            </a:r>
            <a:endParaRPr lang="en-US" dirty="0">
              <a:solidFill>
                <a:schemeClr val="bg1"/>
              </a:solidFill>
              <a:latin typeface="Century Gothic" panose="020B0502020202020204" pitchFamily="34" charset="0"/>
              <a:ea typeface="Arial" charset="0"/>
              <a:cs typeface="Arial" charset="0"/>
            </a:endParaRPr>
          </a:p>
        </p:txBody>
      </p:sp>
      <p:grpSp>
        <p:nvGrpSpPr>
          <p:cNvPr id="12" name="Group 11">
            <a:extLst>
              <a:ext uri="{FF2B5EF4-FFF2-40B4-BE49-F238E27FC236}">
                <a16:creationId xmlns:a16="http://schemas.microsoft.com/office/drawing/2014/main" id="{EBC1229A-CC1C-804B-964B-0E614EA29B7D}"/>
              </a:ext>
            </a:extLst>
          </p:cNvPr>
          <p:cNvGrpSpPr/>
          <p:nvPr/>
        </p:nvGrpSpPr>
        <p:grpSpPr>
          <a:xfrm>
            <a:off x="630865" y="451153"/>
            <a:ext cx="11980394" cy="2490166"/>
            <a:chOff x="0" y="-25300"/>
            <a:chExt cx="9732193" cy="2222108"/>
          </a:xfrm>
        </p:grpSpPr>
        <p:cxnSp>
          <p:nvCxnSpPr>
            <p:cNvPr id="13" name="Straight Connector 12">
              <a:extLst>
                <a:ext uri="{FF2B5EF4-FFF2-40B4-BE49-F238E27FC236}">
                  <a16:creationId xmlns:a16="http://schemas.microsoft.com/office/drawing/2014/main" id="{668EDB02-3E82-1346-8DE3-751E3AD77731}"/>
                </a:ext>
              </a:extLst>
            </p:cNvPr>
            <p:cNvCxnSpPr/>
            <p:nvPr/>
          </p:nvCxnSpPr>
          <p:spPr>
            <a:xfrm>
              <a:off x="69997" y="1098207"/>
              <a:ext cx="8807788" cy="0"/>
            </a:xfrm>
            <a:prstGeom prst="line">
              <a:avLst/>
            </a:prstGeom>
            <a:ln w="19050">
              <a:solidFill>
                <a:schemeClr val="bg1">
                  <a:lumMod val="75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BC0541E7-F4D2-5A41-A84D-F2AADE2CAC3D}"/>
                </a:ext>
              </a:extLst>
            </p:cNvPr>
            <p:cNvGrpSpPr/>
            <p:nvPr/>
          </p:nvGrpSpPr>
          <p:grpSpPr>
            <a:xfrm>
              <a:off x="0" y="-25300"/>
              <a:ext cx="9732193" cy="2222108"/>
              <a:chOff x="0" y="-210566"/>
              <a:chExt cx="9735665" cy="2223247"/>
            </a:xfrm>
          </p:grpSpPr>
          <p:sp>
            <p:nvSpPr>
              <p:cNvPr id="15" name="Text Box 23">
                <a:extLst>
                  <a:ext uri="{FF2B5EF4-FFF2-40B4-BE49-F238E27FC236}">
                    <a16:creationId xmlns:a16="http://schemas.microsoft.com/office/drawing/2014/main" id="{3E973B34-DEE3-D446-AE6C-67D3B784990C}"/>
                  </a:ext>
                </a:extLst>
              </p:cNvPr>
              <p:cNvSpPr txBox="1"/>
              <p:nvPr/>
            </p:nvSpPr>
            <p:spPr>
              <a:xfrm>
                <a:off x="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cxnSp>
            <p:nvCxnSpPr>
              <p:cNvPr id="16" name="Straight Connector 15">
                <a:extLst>
                  <a:ext uri="{FF2B5EF4-FFF2-40B4-BE49-F238E27FC236}">
                    <a16:creationId xmlns:a16="http://schemas.microsoft.com/office/drawing/2014/main" id="{3EF9F298-2BF8-2D4D-AAED-12ED4AE77357}"/>
                  </a:ext>
                </a:extLst>
              </p:cNvPr>
              <p:cNvCxnSpPr>
                <a:cxnSpLocks/>
              </p:cNvCxnSpPr>
              <p:nvPr/>
            </p:nvCxnSpPr>
            <p:spPr>
              <a:xfrm>
                <a:off x="246380"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17" name="Oval 16">
                <a:extLst>
                  <a:ext uri="{FF2B5EF4-FFF2-40B4-BE49-F238E27FC236}">
                    <a16:creationId xmlns:a16="http://schemas.microsoft.com/office/drawing/2014/main" id="{DD45D6F2-EC2E-4F49-BF78-03F40EEEF458}"/>
                  </a:ext>
                </a:extLst>
              </p:cNvPr>
              <p:cNvSpPr/>
              <p:nvPr/>
            </p:nvSpPr>
            <p:spPr>
              <a:xfrm>
                <a:off x="195580" y="864898"/>
                <a:ext cx="92702" cy="92702"/>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18" name="Straight Connector 17">
                <a:extLst>
                  <a:ext uri="{FF2B5EF4-FFF2-40B4-BE49-F238E27FC236}">
                    <a16:creationId xmlns:a16="http://schemas.microsoft.com/office/drawing/2014/main" id="{597BFD77-92C0-2B47-AC1C-D70C722B3981}"/>
                  </a:ext>
                </a:extLst>
              </p:cNvPr>
              <p:cNvCxnSpPr>
                <a:cxnSpLocks/>
              </p:cNvCxnSpPr>
              <p:nvPr/>
            </p:nvCxnSpPr>
            <p:spPr>
              <a:xfrm>
                <a:off x="1070097"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DE476201-E710-EC4E-9D8D-F69D5B7A2F1B}"/>
                  </a:ext>
                </a:extLst>
              </p:cNvPr>
              <p:cNvSpPr/>
              <p:nvPr/>
            </p:nvSpPr>
            <p:spPr>
              <a:xfrm>
                <a:off x="1020591"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20" name="Straight Connector 19">
                <a:extLst>
                  <a:ext uri="{FF2B5EF4-FFF2-40B4-BE49-F238E27FC236}">
                    <a16:creationId xmlns:a16="http://schemas.microsoft.com/office/drawing/2014/main" id="{2CDB6923-5E49-8D4A-9FB6-61DD0A0862DC}"/>
                  </a:ext>
                </a:extLst>
              </p:cNvPr>
              <p:cNvCxnSpPr>
                <a:cxnSpLocks/>
              </p:cNvCxnSpPr>
              <p:nvPr/>
            </p:nvCxnSpPr>
            <p:spPr>
              <a:xfrm>
                <a:off x="193413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F34AAF2-0A02-0B44-B99F-EE86AF4E365F}"/>
                  </a:ext>
                </a:extLst>
              </p:cNvPr>
              <p:cNvCxnSpPr>
                <a:cxnSpLocks/>
              </p:cNvCxnSpPr>
              <p:nvPr/>
            </p:nvCxnSpPr>
            <p:spPr>
              <a:xfrm>
                <a:off x="2757852"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D578F858-A931-564D-8633-B389BAB2BD97}"/>
                  </a:ext>
                </a:extLst>
              </p:cNvPr>
              <p:cNvCxnSpPr>
                <a:cxnSpLocks/>
              </p:cNvCxnSpPr>
              <p:nvPr/>
            </p:nvCxnSpPr>
            <p:spPr>
              <a:xfrm>
                <a:off x="358156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449758B6-8780-D84E-BC40-E3C3AB3A8207}"/>
                  </a:ext>
                </a:extLst>
              </p:cNvPr>
              <p:cNvCxnSpPr>
                <a:cxnSpLocks/>
              </p:cNvCxnSpPr>
              <p:nvPr/>
            </p:nvCxnSpPr>
            <p:spPr>
              <a:xfrm>
                <a:off x="4405284"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59BC0718-ED80-E94E-8A52-7D6DBE859C9B}"/>
                  </a:ext>
                </a:extLst>
              </p:cNvPr>
              <p:cNvCxnSpPr>
                <a:cxnSpLocks/>
              </p:cNvCxnSpPr>
              <p:nvPr/>
            </p:nvCxnSpPr>
            <p:spPr>
              <a:xfrm>
                <a:off x="5252035"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A83D8666-720C-884E-8B7D-EE9E09EE29C3}"/>
                  </a:ext>
                </a:extLst>
              </p:cNvPr>
              <p:cNvCxnSpPr>
                <a:cxnSpLocks/>
              </p:cNvCxnSpPr>
              <p:nvPr/>
            </p:nvCxnSpPr>
            <p:spPr>
              <a:xfrm>
                <a:off x="6075755"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64D4492D-5AAE-7841-A0A7-81244ABB7937}"/>
                  </a:ext>
                </a:extLst>
              </p:cNvPr>
              <p:cNvCxnSpPr>
                <a:cxnSpLocks/>
              </p:cNvCxnSpPr>
              <p:nvPr/>
            </p:nvCxnSpPr>
            <p:spPr>
              <a:xfrm>
                <a:off x="694554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0C1D6BC1-C069-6042-861A-04CB0C783929}"/>
                  </a:ext>
                </a:extLst>
              </p:cNvPr>
              <p:cNvCxnSpPr>
                <a:cxnSpLocks/>
              </p:cNvCxnSpPr>
              <p:nvPr/>
            </p:nvCxnSpPr>
            <p:spPr>
              <a:xfrm>
                <a:off x="7769268"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34DDE551-CBA7-564B-90E8-4DE386BFF8C7}"/>
                  </a:ext>
                </a:extLst>
              </p:cNvPr>
              <p:cNvCxnSpPr>
                <a:cxnSpLocks/>
              </p:cNvCxnSpPr>
              <p:nvPr/>
            </p:nvCxnSpPr>
            <p:spPr>
              <a:xfrm>
                <a:off x="857569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29" name="Text Box 23">
                <a:extLst>
                  <a:ext uri="{FF2B5EF4-FFF2-40B4-BE49-F238E27FC236}">
                    <a16:creationId xmlns:a16="http://schemas.microsoft.com/office/drawing/2014/main" id="{4EED2996-9339-4C4C-BA26-E5EE721BF76F}"/>
                  </a:ext>
                </a:extLst>
              </p:cNvPr>
              <p:cNvSpPr txBox="1"/>
              <p:nvPr/>
            </p:nvSpPr>
            <p:spPr>
              <a:xfrm>
                <a:off x="766113"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2</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30" name="Oval 29">
                <a:extLst>
                  <a:ext uri="{FF2B5EF4-FFF2-40B4-BE49-F238E27FC236}">
                    <a16:creationId xmlns:a16="http://schemas.microsoft.com/office/drawing/2014/main" id="{D87229B0-3ECD-9841-8DD2-328F5A5A885F}"/>
                  </a:ext>
                </a:extLst>
              </p:cNvPr>
              <p:cNvSpPr/>
              <p:nvPr/>
            </p:nvSpPr>
            <p:spPr>
              <a:xfrm>
                <a:off x="1884628"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31" name="Oval 30">
                <a:extLst>
                  <a:ext uri="{FF2B5EF4-FFF2-40B4-BE49-F238E27FC236}">
                    <a16:creationId xmlns:a16="http://schemas.microsoft.com/office/drawing/2014/main" id="{EED13844-4F8C-8141-89C4-87C8A9184C7B}"/>
                  </a:ext>
                </a:extLst>
              </p:cNvPr>
              <p:cNvSpPr/>
              <p:nvPr/>
            </p:nvSpPr>
            <p:spPr>
              <a:xfrm>
                <a:off x="270834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32" name="Oval 31">
                <a:extLst>
                  <a:ext uri="{FF2B5EF4-FFF2-40B4-BE49-F238E27FC236}">
                    <a16:creationId xmlns:a16="http://schemas.microsoft.com/office/drawing/2014/main" id="{67FE6930-0161-5F49-AA97-EAB666AF0394}"/>
                  </a:ext>
                </a:extLst>
              </p:cNvPr>
              <p:cNvSpPr/>
              <p:nvPr/>
            </p:nvSpPr>
            <p:spPr>
              <a:xfrm>
                <a:off x="354358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33" name="Oval 32">
                <a:extLst>
                  <a:ext uri="{FF2B5EF4-FFF2-40B4-BE49-F238E27FC236}">
                    <a16:creationId xmlns:a16="http://schemas.microsoft.com/office/drawing/2014/main" id="{92740638-B3D3-A84E-8C7C-2624F0A67B57}"/>
                  </a:ext>
                </a:extLst>
              </p:cNvPr>
              <p:cNvSpPr/>
              <p:nvPr/>
            </p:nvSpPr>
            <p:spPr>
              <a:xfrm>
                <a:off x="4361540"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34" name="Oval 33">
                <a:extLst>
                  <a:ext uri="{FF2B5EF4-FFF2-40B4-BE49-F238E27FC236}">
                    <a16:creationId xmlns:a16="http://schemas.microsoft.com/office/drawing/2014/main" id="{DFB3FBCD-0053-AD49-8ED8-DAC75BB96A4C}"/>
                  </a:ext>
                </a:extLst>
              </p:cNvPr>
              <p:cNvSpPr/>
              <p:nvPr/>
            </p:nvSpPr>
            <p:spPr>
              <a:xfrm>
                <a:off x="520829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35" name="Oval 34">
                <a:extLst>
                  <a:ext uri="{FF2B5EF4-FFF2-40B4-BE49-F238E27FC236}">
                    <a16:creationId xmlns:a16="http://schemas.microsoft.com/office/drawing/2014/main" id="{F2F8FEE8-9112-B541-8764-F214310D04B9}"/>
                  </a:ext>
                </a:extLst>
              </p:cNvPr>
              <p:cNvSpPr/>
              <p:nvPr/>
            </p:nvSpPr>
            <p:spPr>
              <a:xfrm>
                <a:off x="6032009"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36" name="Oval 35">
                <a:extLst>
                  <a:ext uri="{FF2B5EF4-FFF2-40B4-BE49-F238E27FC236}">
                    <a16:creationId xmlns:a16="http://schemas.microsoft.com/office/drawing/2014/main" id="{265ACFA0-9DAC-5A4E-8422-6297A71641CD}"/>
                  </a:ext>
                </a:extLst>
              </p:cNvPr>
              <p:cNvSpPr/>
              <p:nvPr/>
            </p:nvSpPr>
            <p:spPr>
              <a:xfrm>
                <a:off x="6896045"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37" name="Oval 36">
                <a:extLst>
                  <a:ext uri="{FF2B5EF4-FFF2-40B4-BE49-F238E27FC236}">
                    <a16:creationId xmlns:a16="http://schemas.microsoft.com/office/drawing/2014/main" id="{A8B9D087-E54B-6849-91B7-2BEB3BB12108}"/>
                  </a:ext>
                </a:extLst>
              </p:cNvPr>
              <p:cNvSpPr/>
              <p:nvPr/>
            </p:nvSpPr>
            <p:spPr>
              <a:xfrm>
                <a:off x="7725520"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43" name="Oval 42">
                <a:extLst>
                  <a:ext uri="{FF2B5EF4-FFF2-40B4-BE49-F238E27FC236}">
                    <a16:creationId xmlns:a16="http://schemas.microsoft.com/office/drawing/2014/main" id="{C0DEE005-1BC3-A94A-9DE1-B39BB83B70FA}"/>
                  </a:ext>
                </a:extLst>
              </p:cNvPr>
              <p:cNvSpPr/>
              <p:nvPr/>
            </p:nvSpPr>
            <p:spPr>
              <a:xfrm>
                <a:off x="8531955"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44" name="Text Box 23">
                <a:extLst>
                  <a:ext uri="{FF2B5EF4-FFF2-40B4-BE49-F238E27FC236}">
                    <a16:creationId xmlns:a16="http://schemas.microsoft.com/office/drawing/2014/main" id="{214DE716-C974-3648-A366-6BC7C0FDA504}"/>
                  </a:ext>
                </a:extLst>
              </p:cNvPr>
              <p:cNvSpPr txBox="1"/>
              <p:nvPr/>
            </p:nvSpPr>
            <p:spPr>
              <a:xfrm>
                <a:off x="168775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3</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45" name="Text Box 23">
                <a:extLst>
                  <a:ext uri="{FF2B5EF4-FFF2-40B4-BE49-F238E27FC236}">
                    <a16:creationId xmlns:a16="http://schemas.microsoft.com/office/drawing/2014/main" id="{F38277C1-F714-CB4C-B8E9-FBC0A7491300}"/>
                  </a:ext>
                </a:extLst>
              </p:cNvPr>
              <p:cNvSpPr txBox="1"/>
              <p:nvPr/>
            </p:nvSpPr>
            <p:spPr>
              <a:xfrm>
                <a:off x="3335181"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5</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46" name="Text Box 23">
                <a:extLst>
                  <a:ext uri="{FF2B5EF4-FFF2-40B4-BE49-F238E27FC236}">
                    <a16:creationId xmlns:a16="http://schemas.microsoft.com/office/drawing/2014/main" id="{CD08A181-A73D-2D4D-BC83-73E24255DEB7}"/>
                  </a:ext>
                </a:extLst>
              </p:cNvPr>
              <p:cNvSpPr txBox="1"/>
              <p:nvPr/>
            </p:nvSpPr>
            <p:spPr>
              <a:xfrm>
                <a:off x="5005652"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7</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47" name="Text Box 23">
                <a:extLst>
                  <a:ext uri="{FF2B5EF4-FFF2-40B4-BE49-F238E27FC236}">
                    <a16:creationId xmlns:a16="http://schemas.microsoft.com/office/drawing/2014/main" id="{3444A85E-1940-534A-8908-9950546E7078}"/>
                  </a:ext>
                </a:extLst>
              </p:cNvPr>
              <p:cNvSpPr txBox="1"/>
              <p:nvPr/>
            </p:nvSpPr>
            <p:spPr>
              <a:xfrm>
                <a:off x="669916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9</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48" name="Text Box 23">
                <a:extLst>
                  <a:ext uri="{FF2B5EF4-FFF2-40B4-BE49-F238E27FC236}">
                    <a16:creationId xmlns:a16="http://schemas.microsoft.com/office/drawing/2014/main" id="{D7E04576-7133-7644-88CB-52B68601CEB9}"/>
                  </a:ext>
                </a:extLst>
              </p:cNvPr>
              <p:cNvSpPr txBox="1"/>
              <p:nvPr/>
            </p:nvSpPr>
            <p:spPr>
              <a:xfrm>
                <a:off x="832355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latin typeface="Century Gothic" panose="020B0502020202020204" pitchFamily="34" charset="0"/>
                    <a:ea typeface="Calibri" panose="020F0502020204030204" pitchFamily="34" charset="0"/>
                    <a:cs typeface="Times New Roman" panose="02020603050405020304" pitchFamily="18" charset="0"/>
                  </a:rPr>
                  <a:t>Complete</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49" name="Text Box 23">
                <a:extLst>
                  <a:ext uri="{FF2B5EF4-FFF2-40B4-BE49-F238E27FC236}">
                    <a16:creationId xmlns:a16="http://schemas.microsoft.com/office/drawing/2014/main" id="{BFA9A522-9F78-6D4B-88BE-B322679C3EC5}"/>
                  </a:ext>
                </a:extLst>
              </p:cNvPr>
              <p:cNvSpPr txBox="1"/>
              <p:nvPr/>
            </p:nvSpPr>
            <p:spPr>
              <a:xfrm>
                <a:off x="244810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4</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50" name="Text Box 23">
                <a:extLst>
                  <a:ext uri="{FF2B5EF4-FFF2-40B4-BE49-F238E27FC236}">
                    <a16:creationId xmlns:a16="http://schemas.microsoft.com/office/drawing/2014/main" id="{76AA0CF1-6BAD-B141-B734-783AAEEFF490}"/>
                  </a:ext>
                </a:extLst>
              </p:cNvPr>
              <p:cNvSpPr txBox="1"/>
              <p:nvPr/>
            </p:nvSpPr>
            <p:spPr>
              <a:xfrm>
                <a:off x="409553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6</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51" name="Text Box 23">
                <a:extLst>
                  <a:ext uri="{FF2B5EF4-FFF2-40B4-BE49-F238E27FC236}">
                    <a16:creationId xmlns:a16="http://schemas.microsoft.com/office/drawing/2014/main" id="{1B980DAF-3677-9A4D-AC85-4CD379F7185B}"/>
                  </a:ext>
                </a:extLst>
              </p:cNvPr>
              <p:cNvSpPr txBox="1"/>
              <p:nvPr/>
            </p:nvSpPr>
            <p:spPr>
              <a:xfrm>
                <a:off x="5766007"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8</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52" name="Text Box 23">
                <a:extLst>
                  <a:ext uri="{FF2B5EF4-FFF2-40B4-BE49-F238E27FC236}">
                    <a16:creationId xmlns:a16="http://schemas.microsoft.com/office/drawing/2014/main" id="{06D1572F-0802-6249-AB40-2E2F1BFDF01B}"/>
                  </a:ext>
                </a:extLst>
              </p:cNvPr>
              <p:cNvSpPr txBox="1"/>
              <p:nvPr/>
            </p:nvSpPr>
            <p:spPr>
              <a:xfrm>
                <a:off x="7459519"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10</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grpSp>
      </p:grpSp>
      <p:sp>
        <p:nvSpPr>
          <p:cNvPr id="53" name="Subtitle 2">
            <a:extLst>
              <a:ext uri="{FF2B5EF4-FFF2-40B4-BE49-F238E27FC236}">
                <a16:creationId xmlns:a16="http://schemas.microsoft.com/office/drawing/2014/main" id="{E6F42E7F-BB88-0E47-97D8-55F501AF4D68}"/>
              </a:ext>
            </a:extLst>
          </p:cNvPr>
          <p:cNvSpPr txBox="1">
            <a:spLocks/>
          </p:cNvSpPr>
          <p:nvPr/>
        </p:nvSpPr>
        <p:spPr>
          <a:xfrm>
            <a:off x="70167" y="22945"/>
            <a:ext cx="4826000" cy="371739"/>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dirty="0">
                <a:solidFill>
                  <a:schemeClr val="tx1"/>
                </a:solidFill>
                <a:latin typeface="Century Gothic" panose="020B0502020202020204" pitchFamily="34" charset="0"/>
                <a:ea typeface="Montserrat Light" charset="0"/>
                <a:cs typeface="Montserrat Light" charset="0"/>
              </a:rPr>
              <a:t>ORIGINAL PROJECT SCHEDULE</a:t>
            </a:r>
          </a:p>
        </p:txBody>
      </p:sp>
      <p:grpSp>
        <p:nvGrpSpPr>
          <p:cNvPr id="54" name="Group 53">
            <a:extLst>
              <a:ext uri="{FF2B5EF4-FFF2-40B4-BE49-F238E27FC236}">
                <a16:creationId xmlns:a16="http://schemas.microsoft.com/office/drawing/2014/main" id="{9E9BA660-933F-D84E-9387-63D17DF4C9E2}"/>
              </a:ext>
            </a:extLst>
          </p:cNvPr>
          <p:cNvGrpSpPr/>
          <p:nvPr/>
        </p:nvGrpSpPr>
        <p:grpSpPr>
          <a:xfrm>
            <a:off x="630865" y="3745799"/>
            <a:ext cx="11980394" cy="2490166"/>
            <a:chOff x="0" y="-25300"/>
            <a:chExt cx="9732193" cy="2222108"/>
          </a:xfrm>
        </p:grpSpPr>
        <p:cxnSp>
          <p:nvCxnSpPr>
            <p:cNvPr id="55" name="Straight Connector 54">
              <a:extLst>
                <a:ext uri="{FF2B5EF4-FFF2-40B4-BE49-F238E27FC236}">
                  <a16:creationId xmlns:a16="http://schemas.microsoft.com/office/drawing/2014/main" id="{1B323CFE-5A0F-D04B-835A-E44DAB806B2E}"/>
                </a:ext>
              </a:extLst>
            </p:cNvPr>
            <p:cNvCxnSpPr/>
            <p:nvPr/>
          </p:nvCxnSpPr>
          <p:spPr>
            <a:xfrm>
              <a:off x="69997" y="1098207"/>
              <a:ext cx="8807788" cy="0"/>
            </a:xfrm>
            <a:prstGeom prst="line">
              <a:avLst/>
            </a:prstGeom>
            <a:ln w="19050">
              <a:solidFill>
                <a:schemeClr val="bg1">
                  <a:lumMod val="75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grpSp>
          <p:nvGrpSpPr>
            <p:cNvPr id="56" name="Group 55">
              <a:extLst>
                <a:ext uri="{FF2B5EF4-FFF2-40B4-BE49-F238E27FC236}">
                  <a16:creationId xmlns:a16="http://schemas.microsoft.com/office/drawing/2014/main" id="{50FF6D4E-2F10-C745-8F55-5B0C088D79AC}"/>
                </a:ext>
              </a:extLst>
            </p:cNvPr>
            <p:cNvGrpSpPr/>
            <p:nvPr/>
          </p:nvGrpSpPr>
          <p:grpSpPr>
            <a:xfrm>
              <a:off x="0" y="-25300"/>
              <a:ext cx="9732193" cy="2222108"/>
              <a:chOff x="0" y="-210566"/>
              <a:chExt cx="9735665" cy="2223247"/>
            </a:xfrm>
          </p:grpSpPr>
          <p:sp>
            <p:nvSpPr>
              <p:cNvPr id="57" name="Text Box 23">
                <a:extLst>
                  <a:ext uri="{FF2B5EF4-FFF2-40B4-BE49-F238E27FC236}">
                    <a16:creationId xmlns:a16="http://schemas.microsoft.com/office/drawing/2014/main" id="{5F2AA655-5480-F54F-8384-1C7EA6A83AFE}"/>
                  </a:ext>
                </a:extLst>
              </p:cNvPr>
              <p:cNvSpPr txBox="1"/>
              <p:nvPr/>
            </p:nvSpPr>
            <p:spPr>
              <a:xfrm>
                <a:off x="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cxnSp>
            <p:nvCxnSpPr>
              <p:cNvPr id="58" name="Straight Connector 57">
                <a:extLst>
                  <a:ext uri="{FF2B5EF4-FFF2-40B4-BE49-F238E27FC236}">
                    <a16:creationId xmlns:a16="http://schemas.microsoft.com/office/drawing/2014/main" id="{3B499F67-BBBA-0E41-814E-A3BF2E1502BE}"/>
                  </a:ext>
                </a:extLst>
              </p:cNvPr>
              <p:cNvCxnSpPr>
                <a:cxnSpLocks/>
              </p:cNvCxnSpPr>
              <p:nvPr/>
            </p:nvCxnSpPr>
            <p:spPr>
              <a:xfrm>
                <a:off x="246380"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59" name="Oval 58">
                <a:extLst>
                  <a:ext uri="{FF2B5EF4-FFF2-40B4-BE49-F238E27FC236}">
                    <a16:creationId xmlns:a16="http://schemas.microsoft.com/office/drawing/2014/main" id="{E322324C-EC37-284E-9551-4683A5D9B18F}"/>
                  </a:ext>
                </a:extLst>
              </p:cNvPr>
              <p:cNvSpPr/>
              <p:nvPr/>
            </p:nvSpPr>
            <p:spPr>
              <a:xfrm>
                <a:off x="195580" y="864898"/>
                <a:ext cx="92702" cy="92702"/>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60" name="Straight Connector 59">
                <a:extLst>
                  <a:ext uri="{FF2B5EF4-FFF2-40B4-BE49-F238E27FC236}">
                    <a16:creationId xmlns:a16="http://schemas.microsoft.com/office/drawing/2014/main" id="{A21FDFD1-5619-BB4A-B82B-7D9A1A826D76}"/>
                  </a:ext>
                </a:extLst>
              </p:cNvPr>
              <p:cNvCxnSpPr>
                <a:cxnSpLocks/>
              </p:cNvCxnSpPr>
              <p:nvPr/>
            </p:nvCxnSpPr>
            <p:spPr>
              <a:xfrm>
                <a:off x="1070097"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61" name="Oval 60">
                <a:extLst>
                  <a:ext uri="{FF2B5EF4-FFF2-40B4-BE49-F238E27FC236}">
                    <a16:creationId xmlns:a16="http://schemas.microsoft.com/office/drawing/2014/main" id="{132B7F4C-581E-4C47-B341-78D7D5A29B14}"/>
                  </a:ext>
                </a:extLst>
              </p:cNvPr>
              <p:cNvSpPr/>
              <p:nvPr/>
            </p:nvSpPr>
            <p:spPr>
              <a:xfrm>
                <a:off x="1020591"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62" name="Straight Connector 61">
                <a:extLst>
                  <a:ext uri="{FF2B5EF4-FFF2-40B4-BE49-F238E27FC236}">
                    <a16:creationId xmlns:a16="http://schemas.microsoft.com/office/drawing/2014/main" id="{C990F9B6-844E-B647-8C42-0FAC5B374AA8}"/>
                  </a:ext>
                </a:extLst>
              </p:cNvPr>
              <p:cNvCxnSpPr>
                <a:cxnSpLocks/>
              </p:cNvCxnSpPr>
              <p:nvPr/>
            </p:nvCxnSpPr>
            <p:spPr>
              <a:xfrm>
                <a:off x="193413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3A42042A-4243-F946-BDD8-F2765486310F}"/>
                  </a:ext>
                </a:extLst>
              </p:cNvPr>
              <p:cNvCxnSpPr>
                <a:cxnSpLocks/>
              </p:cNvCxnSpPr>
              <p:nvPr/>
            </p:nvCxnSpPr>
            <p:spPr>
              <a:xfrm>
                <a:off x="2757852"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A41224ED-73BA-FB4C-98B1-76A8992F277F}"/>
                  </a:ext>
                </a:extLst>
              </p:cNvPr>
              <p:cNvCxnSpPr>
                <a:cxnSpLocks/>
              </p:cNvCxnSpPr>
              <p:nvPr/>
            </p:nvCxnSpPr>
            <p:spPr>
              <a:xfrm>
                <a:off x="358156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6111AA03-DFE3-AD4A-AE51-B6C0D10378DA}"/>
                  </a:ext>
                </a:extLst>
              </p:cNvPr>
              <p:cNvCxnSpPr>
                <a:cxnSpLocks/>
              </p:cNvCxnSpPr>
              <p:nvPr/>
            </p:nvCxnSpPr>
            <p:spPr>
              <a:xfrm>
                <a:off x="4405284"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1208C42C-5313-D844-9898-01BAD86914D3}"/>
                  </a:ext>
                </a:extLst>
              </p:cNvPr>
              <p:cNvCxnSpPr>
                <a:cxnSpLocks/>
              </p:cNvCxnSpPr>
              <p:nvPr/>
            </p:nvCxnSpPr>
            <p:spPr>
              <a:xfrm>
                <a:off x="5252035"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2E74AF3B-1B01-BE47-A6D8-1769D954662F}"/>
                  </a:ext>
                </a:extLst>
              </p:cNvPr>
              <p:cNvCxnSpPr>
                <a:cxnSpLocks/>
              </p:cNvCxnSpPr>
              <p:nvPr/>
            </p:nvCxnSpPr>
            <p:spPr>
              <a:xfrm>
                <a:off x="6075755"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DCBF7213-2A52-0440-A981-C432E96C7D9E}"/>
                  </a:ext>
                </a:extLst>
              </p:cNvPr>
              <p:cNvCxnSpPr>
                <a:cxnSpLocks/>
              </p:cNvCxnSpPr>
              <p:nvPr/>
            </p:nvCxnSpPr>
            <p:spPr>
              <a:xfrm>
                <a:off x="694554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D9055534-7C5B-DA4B-945F-B7848384EF8B}"/>
                  </a:ext>
                </a:extLst>
              </p:cNvPr>
              <p:cNvCxnSpPr>
                <a:cxnSpLocks/>
              </p:cNvCxnSpPr>
              <p:nvPr/>
            </p:nvCxnSpPr>
            <p:spPr>
              <a:xfrm>
                <a:off x="7769268"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E1818313-726C-2343-BBB4-ECF5A7C9165E}"/>
                  </a:ext>
                </a:extLst>
              </p:cNvPr>
              <p:cNvCxnSpPr>
                <a:cxnSpLocks/>
              </p:cNvCxnSpPr>
              <p:nvPr/>
            </p:nvCxnSpPr>
            <p:spPr>
              <a:xfrm>
                <a:off x="857569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71" name="Text Box 23">
                <a:extLst>
                  <a:ext uri="{FF2B5EF4-FFF2-40B4-BE49-F238E27FC236}">
                    <a16:creationId xmlns:a16="http://schemas.microsoft.com/office/drawing/2014/main" id="{F4AB5376-E515-654A-9C0D-B3FFDA605CF1}"/>
                  </a:ext>
                </a:extLst>
              </p:cNvPr>
              <p:cNvSpPr txBox="1"/>
              <p:nvPr/>
            </p:nvSpPr>
            <p:spPr>
              <a:xfrm>
                <a:off x="766113"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2</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72" name="Oval 71">
                <a:extLst>
                  <a:ext uri="{FF2B5EF4-FFF2-40B4-BE49-F238E27FC236}">
                    <a16:creationId xmlns:a16="http://schemas.microsoft.com/office/drawing/2014/main" id="{38731DCA-DF93-ED42-B647-85828F7A2454}"/>
                  </a:ext>
                </a:extLst>
              </p:cNvPr>
              <p:cNvSpPr/>
              <p:nvPr/>
            </p:nvSpPr>
            <p:spPr>
              <a:xfrm>
                <a:off x="1884628"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3" name="Oval 72">
                <a:extLst>
                  <a:ext uri="{FF2B5EF4-FFF2-40B4-BE49-F238E27FC236}">
                    <a16:creationId xmlns:a16="http://schemas.microsoft.com/office/drawing/2014/main" id="{D7B0B384-6D77-A645-9011-95D765E245B0}"/>
                  </a:ext>
                </a:extLst>
              </p:cNvPr>
              <p:cNvSpPr/>
              <p:nvPr/>
            </p:nvSpPr>
            <p:spPr>
              <a:xfrm>
                <a:off x="270834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4" name="Oval 73">
                <a:extLst>
                  <a:ext uri="{FF2B5EF4-FFF2-40B4-BE49-F238E27FC236}">
                    <a16:creationId xmlns:a16="http://schemas.microsoft.com/office/drawing/2014/main" id="{D853DC5C-614F-A14E-97B2-0BF9CDB3F36E}"/>
                  </a:ext>
                </a:extLst>
              </p:cNvPr>
              <p:cNvSpPr/>
              <p:nvPr/>
            </p:nvSpPr>
            <p:spPr>
              <a:xfrm>
                <a:off x="354358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5" name="Oval 74">
                <a:extLst>
                  <a:ext uri="{FF2B5EF4-FFF2-40B4-BE49-F238E27FC236}">
                    <a16:creationId xmlns:a16="http://schemas.microsoft.com/office/drawing/2014/main" id="{BE8B640E-5A00-9E4E-8B74-ADF2656C870B}"/>
                  </a:ext>
                </a:extLst>
              </p:cNvPr>
              <p:cNvSpPr/>
              <p:nvPr/>
            </p:nvSpPr>
            <p:spPr>
              <a:xfrm>
                <a:off x="4361540"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6" name="Oval 75">
                <a:extLst>
                  <a:ext uri="{FF2B5EF4-FFF2-40B4-BE49-F238E27FC236}">
                    <a16:creationId xmlns:a16="http://schemas.microsoft.com/office/drawing/2014/main" id="{95764B35-5CF8-E646-9859-75FA1C727A2B}"/>
                  </a:ext>
                </a:extLst>
              </p:cNvPr>
              <p:cNvSpPr/>
              <p:nvPr/>
            </p:nvSpPr>
            <p:spPr>
              <a:xfrm>
                <a:off x="520829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7" name="Oval 76">
                <a:extLst>
                  <a:ext uri="{FF2B5EF4-FFF2-40B4-BE49-F238E27FC236}">
                    <a16:creationId xmlns:a16="http://schemas.microsoft.com/office/drawing/2014/main" id="{B57BFE00-9695-B74B-8239-063BF5C091B8}"/>
                  </a:ext>
                </a:extLst>
              </p:cNvPr>
              <p:cNvSpPr/>
              <p:nvPr/>
            </p:nvSpPr>
            <p:spPr>
              <a:xfrm>
                <a:off x="6032009"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8" name="Oval 77">
                <a:extLst>
                  <a:ext uri="{FF2B5EF4-FFF2-40B4-BE49-F238E27FC236}">
                    <a16:creationId xmlns:a16="http://schemas.microsoft.com/office/drawing/2014/main" id="{5DF62BD1-52C2-7542-B1A4-F06E0B012760}"/>
                  </a:ext>
                </a:extLst>
              </p:cNvPr>
              <p:cNvSpPr/>
              <p:nvPr/>
            </p:nvSpPr>
            <p:spPr>
              <a:xfrm>
                <a:off x="6896045"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9" name="Oval 78">
                <a:extLst>
                  <a:ext uri="{FF2B5EF4-FFF2-40B4-BE49-F238E27FC236}">
                    <a16:creationId xmlns:a16="http://schemas.microsoft.com/office/drawing/2014/main" id="{D98B626F-93D8-104A-BCFB-B1BA7FEAABB0}"/>
                  </a:ext>
                </a:extLst>
              </p:cNvPr>
              <p:cNvSpPr/>
              <p:nvPr/>
            </p:nvSpPr>
            <p:spPr>
              <a:xfrm>
                <a:off x="7725520"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80" name="Oval 79">
                <a:extLst>
                  <a:ext uri="{FF2B5EF4-FFF2-40B4-BE49-F238E27FC236}">
                    <a16:creationId xmlns:a16="http://schemas.microsoft.com/office/drawing/2014/main" id="{9CA9E3C5-A005-7847-83CE-4C640945F828}"/>
                  </a:ext>
                </a:extLst>
              </p:cNvPr>
              <p:cNvSpPr/>
              <p:nvPr/>
            </p:nvSpPr>
            <p:spPr>
              <a:xfrm>
                <a:off x="8531955"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81" name="Text Box 23">
                <a:extLst>
                  <a:ext uri="{FF2B5EF4-FFF2-40B4-BE49-F238E27FC236}">
                    <a16:creationId xmlns:a16="http://schemas.microsoft.com/office/drawing/2014/main" id="{315F4301-0C95-9B4C-A981-CDEAA47068BC}"/>
                  </a:ext>
                </a:extLst>
              </p:cNvPr>
              <p:cNvSpPr txBox="1"/>
              <p:nvPr/>
            </p:nvSpPr>
            <p:spPr>
              <a:xfrm>
                <a:off x="168775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3</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2" name="Text Box 23">
                <a:extLst>
                  <a:ext uri="{FF2B5EF4-FFF2-40B4-BE49-F238E27FC236}">
                    <a16:creationId xmlns:a16="http://schemas.microsoft.com/office/drawing/2014/main" id="{D4201108-BC1B-044A-8725-DF04F1708ADC}"/>
                  </a:ext>
                </a:extLst>
              </p:cNvPr>
              <p:cNvSpPr txBox="1"/>
              <p:nvPr/>
            </p:nvSpPr>
            <p:spPr>
              <a:xfrm>
                <a:off x="3335181"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5</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3" name="Text Box 23">
                <a:extLst>
                  <a:ext uri="{FF2B5EF4-FFF2-40B4-BE49-F238E27FC236}">
                    <a16:creationId xmlns:a16="http://schemas.microsoft.com/office/drawing/2014/main" id="{6CBEAF72-D4D9-3444-8387-CFD63FC1431E}"/>
                  </a:ext>
                </a:extLst>
              </p:cNvPr>
              <p:cNvSpPr txBox="1"/>
              <p:nvPr/>
            </p:nvSpPr>
            <p:spPr>
              <a:xfrm>
                <a:off x="5005652"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7</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4" name="Text Box 23">
                <a:extLst>
                  <a:ext uri="{FF2B5EF4-FFF2-40B4-BE49-F238E27FC236}">
                    <a16:creationId xmlns:a16="http://schemas.microsoft.com/office/drawing/2014/main" id="{FE95A916-6A8C-8146-B0FE-CEC17596FA31}"/>
                  </a:ext>
                </a:extLst>
              </p:cNvPr>
              <p:cNvSpPr txBox="1"/>
              <p:nvPr/>
            </p:nvSpPr>
            <p:spPr>
              <a:xfrm>
                <a:off x="669916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9</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5" name="Text Box 23">
                <a:extLst>
                  <a:ext uri="{FF2B5EF4-FFF2-40B4-BE49-F238E27FC236}">
                    <a16:creationId xmlns:a16="http://schemas.microsoft.com/office/drawing/2014/main" id="{27E37D23-ADAE-4C4F-9163-4C6173BE6E5C}"/>
                  </a:ext>
                </a:extLst>
              </p:cNvPr>
              <p:cNvSpPr txBox="1"/>
              <p:nvPr/>
            </p:nvSpPr>
            <p:spPr>
              <a:xfrm>
                <a:off x="832355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latin typeface="Century Gothic" panose="020B0502020202020204" pitchFamily="34" charset="0"/>
                    <a:ea typeface="Calibri" panose="020F0502020204030204" pitchFamily="34" charset="0"/>
                    <a:cs typeface="Times New Roman" panose="02020603050405020304" pitchFamily="18" charset="0"/>
                  </a:rPr>
                  <a:t>Complete</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6" name="Text Box 23">
                <a:extLst>
                  <a:ext uri="{FF2B5EF4-FFF2-40B4-BE49-F238E27FC236}">
                    <a16:creationId xmlns:a16="http://schemas.microsoft.com/office/drawing/2014/main" id="{CF531F73-8621-9844-BBC4-7DB18940BD6E}"/>
                  </a:ext>
                </a:extLst>
              </p:cNvPr>
              <p:cNvSpPr txBox="1"/>
              <p:nvPr/>
            </p:nvSpPr>
            <p:spPr>
              <a:xfrm>
                <a:off x="244810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4</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7" name="Text Box 23">
                <a:extLst>
                  <a:ext uri="{FF2B5EF4-FFF2-40B4-BE49-F238E27FC236}">
                    <a16:creationId xmlns:a16="http://schemas.microsoft.com/office/drawing/2014/main" id="{B40C95C6-011E-6542-8D92-DE98069DE2CF}"/>
                  </a:ext>
                </a:extLst>
              </p:cNvPr>
              <p:cNvSpPr txBox="1"/>
              <p:nvPr/>
            </p:nvSpPr>
            <p:spPr>
              <a:xfrm>
                <a:off x="409553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6</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8" name="Text Box 23">
                <a:extLst>
                  <a:ext uri="{FF2B5EF4-FFF2-40B4-BE49-F238E27FC236}">
                    <a16:creationId xmlns:a16="http://schemas.microsoft.com/office/drawing/2014/main" id="{0B9C40BE-5CFE-EA48-B2F6-2E3B16CBA749}"/>
                  </a:ext>
                </a:extLst>
              </p:cNvPr>
              <p:cNvSpPr txBox="1"/>
              <p:nvPr/>
            </p:nvSpPr>
            <p:spPr>
              <a:xfrm>
                <a:off x="5766007"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8</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9" name="Text Box 23">
                <a:extLst>
                  <a:ext uri="{FF2B5EF4-FFF2-40B4-BE49-F238E27FC236}">
                    <a16:creationId xmlns:a16="http://schemas.microsoft.com/office/drawing/2014/main" id="{16F24012-F5EB-494C-8DC1-4487E1D0E9DE}"/>
                  </a:ext>
                </a:extLst>
              </p:cNvPr>
              <p:cNvSpPr txBox="1"/>
              <p:nvPr/>
            </p:nvSpPr>
            <p:spPr>
              <a:xfrm>
                <a:off x="7459519"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10</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grpSp>
      </p:grpSp>
      <p:sp>
        <p:nvSpPr>
          <p:cNvPr id="90" name="Subtitle 2">
            <a:extLst>
              <a:ext uri="{FF2B5EF4-FFF2-40B4-BE49-F238E27FC236}">
                <a16:creationId xmlns:a16="http://schemas.microsoft.com/office/drawing/2014/main" id="{00062C86-8227-5741-B03C-4424A78320FB}"/>
              </a:ext>
            </a:extLst>
          </p:cNvPr>
          <p:cNvSpPr txBox="1">
            <a:spLocks/>
          </p:cNvSpPr>
          <p:nvPr/>
        </p:nvSpPr>
        <p:spPr>
          <a:xfrm>
            <a:off x="35760" y="3294855"/>
            <a:ext cx="4826000" cy="371739"/>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dirty="0">
                <a:solidFill>
                  <a:schemeClr val="tx1"/>
                </a:solidFill>
                <a:latin typeface="Century Gothic" panose="020B0502020202020204" pitchFamily="34" charset="0"/>
                <a:ea typeface="Montserrat Light" charset="0"/>
                <a:cs typeface="Montserrat Light" charset="0"/>
              </a:rPr>
              <a:t>ACTUAL PROJECT TIMELINE</a:t>
            </a:r>
          </a:p>
        </p:txBody>
      </p:sp>
      <p:cxnSp>
        <p:nvCxnSpPr>
          <p:cNvPr id="91" name="Straight Connector 90">
            <a:extLst>
              <a:ext uri="{FF2B5EF4-FFF2-40B4-BE49-F238E27FC236}">
                <a16:creationId xmlns:a16="http://schemas.microsoft.com/office/drawing/2014/main" id="{6D8EF39E-64A2-864C-AF72-5F5B8770542F}"/>
              </a:ext>
            </a:extLst>
          </p:cNvPr>
          <p:cNvCxnSpPr/>
          <p:nvPr/>
        </p:nvCxnSpPr>
        <p:spPr>
          <a:xfrm>
            <a:off x="0" y="3215451"/>
            <a:ext cx="12192000" cy="0"/>
          </a:xfrm>
          <a:prstGeom prst="line">
            <a:avLst/>
          </a:prstGeom>
          <a:ln w="28575">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0679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 name="Table 40">
            <a:extLst>
              <a:ext uri="{FF2B5EF4-FFF2-40B4-BE49-F238E27FC236}">
                <a16:creationId xmlns:a16="http://schemas.microsoft.com/office/drawing/2014/main" id="{9806AF85-7FA6-3D4B-8D37-25374765C46E}"/>
              </a:ext>
            </a:extLst>
          </p:cNvPr>
          <p:cNvGraphicFramePr>
            <a:graphicFrameLocks noGrp="1"/>
          </p:cNvGraphicFramePr>
          <p:nvPr>
            <p:extLst>
              <p:ext uri="{D42A27DB-BD31-4B8C-83A1-F6EECF244321}">
                <p14:modId xmlns:p14="http://schemas.microsoft.com/office/powerpoint/2010/main" val="3473705257"/>
              </p:ext>
            </p:extLst>
          </p:nvPr>
        </p:nvGraphicFramePr>
        <p:xfrm>
          <a:off x="8175337" y="710064"/>
          <a:ext cx="3657600" cy="4173021"/>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3657600">
                  <a:extLst>
                    <a:ext uri="{9D8B030D-6E8A-4147-A177-3AD203B41FA5}">
                      <a16:colId xmlns:a16="http://schemas.microsoft.com/office/drawing/2014/main" val="155532388"/>
                    </a:ext>
                  </a:extLst>
                </a:gridCol>
              </a:tblGrid>
              <a:tr h="4173021">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AEEF3"/>
                    </a:solidFill>
                  </a:tcPr>
                </a:tc>
                <a:extLst>
                  <a:ext uri="{0D108BD9-81ED-4DB2-BD59-A6C34878D82A}">
                    <a16:rowId xmlns:a16="http://schemas.microsoft.com/office/drawing/2014/main" val="2846645468"/>
                  </a:ext>
                </a:extLst>
              </a:tr>
            </a:tbl>
          </a:graphicData>
        </a:graphic>
      </p:graphicFrame>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nvGraphicFramePr>
        <p:xfrm>
          <a:off x="473711" y="692786"/>
          <a:ext cx="7297830" cy="1377192"/>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7297830">
                  <a:extLst>
                    <a:ext uri="{9D8B030D-6E8A-4147-A177-3AD203B41FA5}">
                      <a16:colId xmlns:a16="http://schemas.microsoft.com/office/drawing/2014/main" val="155532388"/>
                    </a:ext>
                  </a:extLst>
                </a:gridCol>
              </a:tblGrid>
              <a:tr h="1377192">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5961888"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INITIAL GOAL FOR QUALITY STANDARDS</a:t>
            </a:r>
          </a:p>
        </p:txBody>
      </p:sp>
      <p:graphicFrame>
        <p:nvGraphicFramePr>
          <p:cNvPr id="39" name="Table 38">
            <a:extLst>
              <a:ext uri="{FF2B5EF4-FFF2-40B4-BE49-F238E27FC236}">
                <a16:creationId xmlns:a16="http://schemas.microsoft.com/office/drawing/2014/main" id="{4269030E-26EC-7041-ADE7-393E08D8CE96}"/>
              </a:ext>
            </a:extLst>
          </p:cNvPr>
          <p:cNvGraphicFramePr>
            <a:graphicFrameLocks noGrp="1"/>
          </p:cNvGraphicFramePr>
          <p:nvPr>
            <p:extLst>
              <p:ext uri="{D42A27DB-BD31-4B8C-83A1-F6EECF244321}">
                <p14:modId xmlns:p14="http://schemas.microsoft.com/office/powerpoint/2010/main" val="2026600293"/>
              </p:ext>
            </p:extLst>
          </p:nvPr>
        </p:nvGraphicFramePr>
        <p:xfrm>
          <a:off x="473711" y="2792228"/>
          <a:ext cx="7297830" cy="3372986"/>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7297830">
                  <a:extLst>
                    <a:ext uri="{9D8B030D-6E8A-4147-A177-3AD203B41FA5}">
                      <a16:colId xmlns:a16="http://schemas.microsoft.com/office/drawing/2014/main" val="155532388"/>
                    </a:ext>
                  </a:extLst>
                </a:gridCol>
              </a:tblGrid>
              <a:tr h="3372986">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2846645468"/>
                  </a:ext>
                </a:extLst>
              </a:tr>
            </a:tbl>
          </a:graphicData>
        </a:graphic>
      </p:graphicFrame>
      <p:sp>
        <p:nvSpPr>
          <p:cNvPr id="40" name="TextBox 39">
            <a:extLst>
              <a:ext uri="{FF2B5EF4-FFF2-40B4-BE49-F238E27FC236}">
                <a16:creationId xmlns:a16="http://schemas.microsoft.com/office/drawing/2014/main" id="{7063ADAE-B0F4-E64B-97DB-EC7528DF6197}"/>
              </a:ext>
            </a:extLst>
          </p:cNvPr>
          <p:cNvSpPr txBox="1"/>
          <p:nvPr/>
        </p:nvSpPr>
        <p:spPr>
          <a:xfrm>
            <a:off x="367748" y="2347843"/>
            <a:ext cx="4495141"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KPIs for MEASURING SUCCESS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QUALITY</a:t>
            </a:r>
            <a:endParaRPr lang="en-US" dirty="0">
              <a:solidFill>
                <a:schemeClr val="bg1"/>
              </a:solidFill>
              <a:latin typeface="Century Gothic" panose="020B0502020202020204" pitchFamily="34" charset="0"/>
              <a:ea typeface="Arial" charset="0"/>
              <a:cs typeface="Arial" charset="0"/>
            </a:endParaRPr>
          </a:p>
        </p:txBody>
      </p:sp>
      <p:sp>
        <p:nvSpPr>
          <p:cNvPr id="42" name="TextBox 41">
            <a:extLst>
              <a:ext uri="{FF2B5EF4-FFF2-40B4-BE49-F238E27FC236}">
                <a16:creationId xmlns:a16="http://schemas.microsoft.com/office/drawing/2014/main" id="{3AAAF995-C3A0-3949-B472-8C6060063BC0}"/>
              </a:ext>
            </a:extLst>
          </p:cNvPr>
          <p:cNvSpPr txBox="1"/>
          <p:nvPr/>
        </p:nvSpPr>
        <p:spPr>
          <a:xfrm>
            <a:off x="8069374" y="265679"/>
            <a:ext cx="3017173"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ACTUAL OUTCOME</a:t>
            </a:r>
          </a:p>
        </p:txBody>
      </p:sp>
      <p:pic>
        <p:nvPicPr>
          <p:cNvPr id="16" name="Picture 15" descr="Icon&#10;&#10;Description automatically generated">
            <a:extLst>
              <a:ext uri="{FF2B5EF4-FFF2-40B4-BE49-F238E27FC236}">
                <a16:creationId xmlns:a16="http://schemas.microsoft.com/office/drawing/2014/main" id="{3213B28F-7319-8B4E-8E71-E06FE71565E7}"/>
              </a:ext>
            </a:extLst>
          </p:cNvPr>
          <p:cNvPicPr>
            <a:picLocks noChangeAspect="1"/>
          </p:cNvPicPr>
          <p:nvPr/>
        </p:nvPicPr>
        <p:blipFill>
          <a:blip r:embed="rId3"/>
          <a:stretch>
            <a:fillRect/>
          </a:stretch>
        </p:blipFill>
        <p:spPr>
          <a:xfrm>
            <a:off x="11184377" y="5563783"/>
            <a:ext cx="609600" cy="609600"/>
          </a:xfrm>
          <a:prstGeom prst="rect">
            <a:avLst/>
          </a:prstGeom>
        </p:spPr>
      </p:pic>
    </p:spTree>
    <p:extLst>
      <p:ext uri="{BB962C8B-B14F-4D97-AF65-F5344CB8AC3E}">
        <p14:creationId xmlns:p14="http://schemas.microsoft.com/office/powerpoint/2010/main" val="378137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BUDGET</a:t>
            </a:r>
            <a:endParaRPr lang="en-US" dirty="0">
              <a:solidFill>
                <a:schemeClr val="bg1"/>
              </a:solidFill>
              <a:latin typeface="Century Gothic" panose="020B0502020202020204" pitchFamily="34" charset="0"/>
              <a:ea typeface="Arial" charset="0"/>
              <a:cs typeface="Arial" charset="0"/>
            </a:endParaRPr>
          </a:p>
        </p:txBody>
      </p:sp>
      <p:sp>
        <p:nvSpPr>
          <p:cNvPr id="38" name="Subtitle 2">
            <a:extLst>
              <a:ext uri="{FF2B5EF4-FFF2-40B4-BE49-F238E27FC236}">
                <a16:creationId xmlns:a16="http://schemas.microsoft.com/office/drawing/2014/main" id="{77F60DB5-B702-BD43-B099-8F1D37ADB6EA}"/>
              </a:ext>
            </a:extLst>
          </p:cNvPr>
          <p:cNvSpPr txBox="1">
            <a:spLocks/>
          </p:cNvSpPr>
          <p:nvPr/>
        </p:nvSpPr>
        <p:spPr>
          <a:xfrm>
            <a:off x="237798" y="286807"/>
            <a:ext cx="5101389" cy="391936"/>
          </a:xfrm>
          <a:prstGeom prst="rect">
            <a:avLst/>
          </a:prstGeom>
        </p:spPr>
        <p:txBody>
          <a:bodyPr vert="horz" wrap="square" lIns="0"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solidFill>
                  <a:schemeClr val="tx2">
                    <a:lumMod val="75000"/>
                  </a:schemeClr>
                </a:solidFill>
                <a:latin typeface="Century Gothic" panose="020B0502020202020204" pitchFamily="34" charset="0"/>
                <a:ea typeface="Montserrat Light" charset="0"/>
                <a:cs typeface="Montserrat Light" charset="0"/>
              </a:rPr>
              <a:t>ORIGINAL COST GOALS</a:t>
            </a:r>
          </a:p>
        </p:txBody>
      </p:sp>
      <p:sp>
        <p:nvSpPr>
          <p:cNvPr id="42" name="Subtitle 2">
            <a:extLst>
              <a:ext uri="{FF2B5EF4-FFF2-40B4-BE49-F238E27FC236}">
                <a16:creationId xmlns:a16="http://schemas.microsoft.com/office/drawing/2014/main" id="{FDD7361D-3048-D94C-9227-876A245A17EB}"/>
              </a:ext>
            </a:extLst>
          </p:cNvPr>
          <p:cNvSpPr txBox="1">
            <a:spLocks/>
          </p:cNvSpPr>
          <p:nvPr/>
        </p:nvSpPr>
        <p:spPr>
          <a:xfrm>
            <a:off x="6427691" y="286807"/>
            <a:ext cx="5101389" cy="391936"/>
          </a:xfrm>
          <a:prstGeom prst="rect">
            <a:avLst/>
          </a:prstGeom>
        </p:spPr>
        <p:txBody>
          <a:bodyPr vert="horz" wrap="square" lIns="0"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solidFill>
                  <a:schemeClr val="tx2">
                    <a:lumMod val="75000"/>
                  </a:schemeClr>
                </a:solidFill>
                <a:latin typeface="Century Gothic" panose="020B0502020202020204" pitchFamily="34" charset="0"/>
                <a:ea typeface="Montserrat Light" charset="0"/>
                <a:cs typeface="Montserrat Light" charset="0"/>
              </a:rPr>
              <a:t>ACTUAL BUDGET EXPENDITURES</a:t>
            </a:r>
          </a:p>
        </p:txBody>
      </p:sp>
      <p:graphicFrame>
        <p:nvGraphicFramePr>
          <p:cNvPr id="43" name="Table 42">
            <a:extLst>
              <a:ext uri="{FF2B5EF4-FFF2-40B4-BE49-F238E27FC236}">
                <a16:creationId xmlns:a16="http://schemas.microsoft.com/office/drawing/2014/main" id="{D2A06E49-B947-924E-872B-5EC4D18F492F}"/>
              </a:ext>
            </a:extLst>
          </p:cNvPr>
          <p:cNvGraphicFramePr>
            <a:graphicFrameLocks noGrp="1"/>
          </p:cNvGraphicFramePr>
          <p:nvPr>
            <p:extLst>
              <p:ext uri="{D42A27DB-BD31-4B8C-83A1-F6EECF244321}">
                <p14:modId xmlns:p14="http://schemas.microsoft.com/office/powerpoint/2010/main" val="2455312889"/>
              </p:ext>
            </p:extLst>
          </p:nvPr>
        </p:nvGraphicFramePr>
        <p:xfrm>
          <a:off x="237798" y="703241"/>
          <a:ext cx="5369626" cy="5552658"/>
        </p:xfrm>
        <a:graphic>
          <a:graphicData uri="http://schemas.openxmlformats.org/drawingml/2006/table">
            <a:tbl>
              <a:tblPr firstRow="1" firstCol="1" bandRow="1">
                <a:tableStyleId>{5C22544A-7EE6-4342-B048-85BDC9FD1C3A}</a:tableStyleId>
              </a:tblPr>
              <a:tblGrid>
                <a:gridCol w="3487037">
                  <a:extLst>
                    <a:ext uri="{9D8B030D-6E8A-4147-A177-3AD203B41FA5}">
                      <a16:colId xmlns:a16="http://schemas.microsoft.com/office/drawing/2014/main" val="519892843"/>
                    </a:ext>
                  </a:extLst>
                </a:gridCol>
                <a:gridCol w="1882589">
                  <a:extLst>
                    <a:ext uri="{9D8B030D-6E8A-4147-A177-3AD203B41FA5}">
                      <a16:colId xmlns:a16="http://schemas.microsoft.com/office/drawing/2014/main" val="991320638"/>
                    </a:ext>
                  </a:extLst>
                </a:gridCol>
              </a:tblGrid>
              <a:tr h="286995">
                <a:tc>
                  <a:txBody>
                    <a:bodyPr/>
                    <a:lstStyle/>
                    <a:p>
                      <a:pPr marL="0" marR="0">
                        <a:lnSpc>
                          <a:spcPct val="107000"/>
                        </a:lnSpc>
                        <a:spcBef>
                          <a:spcPts val="0"/>
                        </a:spcBef>
                        <a:spcAft>
                          <a:spcPts val="0"/>
                        </a:spcAft>
                      </a:pPr>
                      <a:r>
                        <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BUDGETARY ITEM</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lnSpc>
                          <a:spcPct val="107000"/>
                        </a:lnSpc>
                        <a:spcBef>
                          <a:spcPts val="0"/>
                        </a:spcBef>
                        <a:spcAft>
                          <a:spcPts val="0"/>
                        </a:spcAft>
                      </a:pPr>
                      <a:r>
                        <a:rPr lang="en-US" sz="1100" b="0" dirty="0">
                          <a:solidFill>
                            <a:schemeClr val="tx1"/>
                          </a:solidFill>
                          <a:effectLst/>
                          <a:latin typeface="Century Gothic" panose="020B0502020202020204" pitchFamily="34" charset="0"/>
                        </a:rPr>
                        <a:t>COSTS</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4274784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114022059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03224791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88802931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84997206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17217395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99151941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09550782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02113070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145345235"/>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68950045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46361817"/>
                  </a:ext>
                </a:extLst>
              </a:tr>
              <a:tr h="405051">
                <a:tc>
                  <a:txBody>
                    <a:bodyPr/>
                    <a:lstStyle/>
                    <a:p>
                      <a:pPr marL="0" marR="0" algn="r">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TOTAL</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r">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29204705"/>
                  </a:ext>
                </a:extLst>
              </a:tr>
            </a:tbl>
          </a:graphicData>
        </a:graphic>
      </p:graphicFrame>
      <p:graphicFrame>
        <p:nvGraphicFramePr>
          <p:cNvPr id="44" name="Table 43">
            <a:extLst>
              <a:ext uri="{FF2B5EF4-FFF2-40B4-BE49-F238E27FC236}">
                <a16:creationId xmlns:a16="http://schemas.microsoft.com/office/drawing/2014/main" id="{C31B731F-F842-154A-AE94-C9F3A7C7768A}"/>
              </a:ext>
            </a:extLst>
          </p:cNvPr>
          <p:cNvGraphicFramePr>
            <a:graphicFrameLocks noGrp="1"/>
          </p:cNvGraphicFramePr>
          <p:nvPr>
            <p:extLst>
              <p:ext uri="{D42A27DB-BD31-4B8C-83A1-F6EECF244321}">
                <p14:modId xmlns:p14="http://schemas.microsoft.com/office/powerpoint/2010/main" val="2760673958"/>
              </p:ext>
            </p:extLst>
          </p:nvPr>
        </p:nvGraphicFramePr>
        <p:xfrm>
          <a:off x="6463785" y="703241"/>
          <a:ext cx="5369626" cy="5552658"/>
        </p:xfrm>
        <a:graphic>
          <a:graphicData uri="http://schemas.openxmlformats.org/drawingml/2006/table">
            <a:tbl>
              <a:tblPr firstRow="1" firstCol="1" bandRow="1">
                <a:tableStyleId>{5C22544A-7EE6-4342-B048-85BDC9FD1C3A}</a:tableStyleId>
              </a:tblPr>
              <a:tblGrid>
                <a:gridCol w="3487037">
                  <a:extLst>
                    <a:ext uri="{9D8B030D-6E8A-4147-A177-3AD203B41FA5}">
                      <a16:colId xmlns:a16="http://schemas.microsoft.com/office/drawing/2014/main" val="519892843"/>
                    </a:ext>
                  </a:extLst>
                </a:gridCol>
                <a:gridCol w="1882589">
                  <a:extLst>
                    <a:ext uri="{9D8B030D-6E8A-4147-A177-3AD203B41FA5}">
                      <a16:colId xmlns:a16="http://schemas.microsoft.com/office/drawing/2014/main" val="991320638"/>
                    </a:ext>
                  </a:extLst>
                </a:gridCol>
              </a:tblGrid>
              <a:tr h="286995">
                <a:tc>
                  <a:txBody>
                    <a:bodyPr/>
                    <a:lstStyle/>
                    <a:p>
                      <a:pPr marL="0" marR="0">
                        <a:lnSpc>
                          <a:spcPct val="107000"/>
                        </a:lnSpc>
                        <a:spcBef>
                          <a:spcPts val="0"/>
                        </a:spcBef>
                        <a:spcAft>
                          <a:spcPts val="0"/>
                        </a:spcAft>
                      </a:pPr>
                      <a:r>
                        <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BUDGETARY ITEM</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lnSpc>
                          <a:spcPct val="107000"/>
                        </a:lnSpc>
                        <a:spcBef>
                          <a:spcPts val="0"/>
                        </a:spcBef>
                        <a:spcAft>
                          <a:spcPts val="0"/>
                        </a:spcAft>
                      </a:pPr>
                      <a:r>
                        <a:rPr lang="en-US" sz="1100" b="0" dirty="0">
                          <a:solidFill>
                            <a:schemeClr val="tx1"/>
                          </a:solidFill>
                          <a:effectLst/>
                          <a:latin typeface="Century Gothic" panose="020B0502020202020204" pitchFamily="34" charset="0"/>
                        </a:rPr>
                        <a:t>COSTS</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4274784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114022059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03224791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88802931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84997206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17217395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99151941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09550782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02113070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145345235"/>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68950045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46361817"/>
                  </a:ext>
                </a:extLst>
              </a:tr>
              <a:tr h="405051">
                <a:tc>
                  <a:txBody>
                    <a:bodyPr/>
                    <a:lstStyle/>
                    <a:p>
                      <a:pPr marL="0" marR="0" algn="r">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TOTAL</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r">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29204705"/>
                  </a:ext>
                </a:extLst>
              </a:tr>
            </a:tbl>
          </a:graphicData>
        </a:graphic>
      </p:graphicFrame>
      <p:pic>
        <p:nvPicPr>
          <p:cNvPr id="4" name="Picture 3" descr="Icon&#10;&#10;Description automatically generated">
            <a:extLst>
              <a:ext uri="{FF2B5EF4-FFF2-40B4-BE49-F238E27FC236}">
                <a16:creationId xmlns:a16="http://schemas.microsoft.com/office/drawing/2014/main" id="{3BA0641A-13A7-7E49-961D-A36E1067BEDA}"/>
              </a:ext>
            </a:extLst>
          </p:cNvPr>
          <p:cNvPicPr>
            <a:picLocks noChangeAspect="1"/>
          </p:cNvPicPr>
          <p:nvPr/>
        </p:nvPicPr>
        <p:blipFill>
          <a:blip r:embed="rId3"/>
          <a:stretch>
            <a:fillRect/>
          </a:stretch>
        </p:blipFill>
        <p:spPr>
          <a:xfrm>
            <a:off x="5718655" y="5595413"/>
            <a:ext cx="609600" cy="609600"/>
          </a:xfrm>
          <a:prstGeom prst="rect">
            <a:avLst/>
          </a:prstGeom>
        </p:spPr>
      </p:pic>
    </p:spTree>
    <p:extLst>
      <p:ext uri="{BB962C8B-B14F-4D97-AF65-F5344CB8AC3E}">
        <p14:creationId xmlns:p14="http://schemas.microsoft.com/office/powerpoint/2010/main" val="334486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descr="Shape&#10;&#10;Description automatically generated">
            <a:extLst>
              <a:ext uri="{FF2B5EF4-FFF2-40B4-BE49-F238E27FC236}">
                <a16:creationId xmlns:a16="http://schemas.microsoft.com/office/drawing/2014/main" id="{1D0B2554-03BF-E44C-99F3-C52BA0737C20}"/>
              </a:ext>
            </a:extLst>
          </p:cNvPr>
          <p:cNvPicPr>
            <a:picLocks noChangeAspect="1"/>
          </p:cNvPicPr>
          <p:nvPr/>
        </p:nvPicPr>
        <p:blipFill>
          <a:blip r:embed="rId3">
            <a:alphaModFix amt="60000"/>
          </a:blip>
          <a:stretch>
            <a:fillRect/>
          </a:stretch>
        </p:blipFill>
        <p:spPr>
          <a:xfrm>
            <a:off x="7923313" y="125618"/>
            <a:ext cx="4997547" cy="6042008"/>
          </a:xfrm>
          <a:prstGeom prst="rect">
            <a:avLst/>
          </a:prstGeom>
        </p:spPr>
      </p:pic>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1866695974"/>
              </p:ext>
            </p:extLst>
          </p:nvPr>
        </p:nvGraphicFramePr>
        <p:xfrm>
          <a:off x="473711" y="656968"/>
          <a:ext cx="9604764" cy="146228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9604764">
                  <a:extLst>
                    <a:ext uri="{9D8B030D-6E8A-4147-A177-3AD203B41FA5}">
                      <a16:colId xmlns:a16="http://schemas.microsoft.com/office/drawing/2014/main" val="155532388"/>
                    </a:ext>
                  </a:extLst>
                </a:gridCol>
              </a:tblGrid>
              <a:tr h="1462280">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9" name="TextBox 38">
            <a:extLst>
              <a:ext uri="{FF2B5EF4-FFF2-40B4-BE49-F238E27FC236}">
                <a16:creationId xmlns:a16="http://schemas.microsoft.com/office/drawing/2014/main" id="{482C33ED-C7D9-E645-A20E-9315B33340B8}"/>
              </a:ext>
            </a:extLst>
          </p:cNvPr>
          <p:cNvSpPr txBox="1"/>
          <p:nvPr/>
        </p:nvSpPr>
        <p:spPr>
          <a:xfrm>
            <a:off x="391518" y="273435"/>
            <a:ext cx="6579045" cy="400110"/>
          </a:xfrm>
          <a:prstGeom prst="rect">
            <a:avLst/>
          </a:prstGeom>
          <a:noFill/>
        </p:spPr>
        <p:txBody>
          <a:bodyPr wrap="none" rtlCol="0">
            <a:spAutoFit/>
          </a:bodyPr>
          <a:lstStyle/>
          <a:p>
            <a:r>
              <a:rPr lang="en-US" sz="2000" dirty="0">
                <a:latin typeface="Century Gothic" panose="020B0502020202020204" pitchFamily="34" charset="0"/>
              </a:rPr>
              <a:t>Was the plan clearly defined and communicated? </a:t>
            </a:r>
          </a:p>
        </p:txBody>
      </p:sp>
      <p:graphicFrame>
        <p:nvGraphicFramePr>
          <p:cNvPr id="42" name="Table 41">
            <a:extLst>
              <a:ext uri="{FF2B5EF4-FFF2-40B4-BE49-F238E27FC236}">
                <a16:creationId xmlns:a16="http://schemas.microsoft.com/office/drawing/2014/main" id="{D9AC9050-108B-6942-A889-EA930E08329F}"/>
              </a:ext>
            </a:extLst>
          </p:cNvPr>
          <p:cNvGraphicFramePr>
            <a:graphicFrameLocks noGrp="1"/>
          </p:cNvGraphicFramePr>
          <p:nvPr>
            <p:extLst>
              <p:ext uri="{D42A27DB-BD31-4B8C-83A1-F6EECF244321}">
                <p14:modId xmlns:p14="http://schemas.microsoft.com/office/powerpoint/2010/main" val="1249756818"/>
              </p:ext>
            </p:extLst>
          </p:nvPr>
        </p:nvGraphicFramePr>
        <p:xfrm>
          <a:off x="473712" y="2801917"/>
          <a:ext cx="8283456" cy="146228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8283456">
                  <a:extLst>
                    <a:ext uri="{9D8B030D-6E8A-4147-A177-3AD203B41FA5}">
                      <a16:colId xmlns:a16="http://schemas.microsoft.com/office/drawing/2014/main" val="155532388"/>
                    </a:ext>
                  </a:extLst>
                </a:gridCol>
              </a:tblGrid>
              <a:tr h="1462280">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43" name="TextBox 42">
            <a:extLst>
              <a:ext uri="{FF2B5EF4-FFF2-40B4-BE49-F238E27FC236}">
                <a16:creationId xmlns:a16="http://schemas.microsoft.com/office/drawing/2014/main" id="{AF784F08-FF18-9045-814C-C35997944C09}"/>
              </a:ext>
            </a:extLst>
          </p:cNvPr>
          <p:cNvSpPr txBox="1"/>
          <p:nvPr/>
        </p:nvSpPr>
        <p:spPr>
          <a:xfrm>
            <a:off x="391518" y="2418384"/>
            <a:ext cx="4685898" cy="400110"/>
          </a:xfrm>
          <a:prstGeom prst="rect">
            <a:avLst/>
          </a:prstGeom>
          <a:noFill/>
        </p:spPr>
        <p:txBody>
          <a:bodyPr wrap="none" rtlCol="0">
            <a:spAutoFit/>
          </a:bodyPr>
          <a:lstStyle/>
          <a:p>
            <a:r>
              <a:rPr lang="en-US" sz="2000" dirty="0">
                <a:latin typeface="Century Gothic" panose="020B0502020202020204" pitchFamily="34" charset="0"/>
              </a:rPr>
              <a:t>Was it the right plan for this project? </a:t>
            </a:r>
          </a:p>
        </p:txBody>
      </p:sp>
      <p:graphicFrame>
        <p:nvGraphicFramePr>
          <p:cNvPr id="44" name="Table 43">
            <a:extLst>
              <a:ext uri="{FF2B5EF4-FFF2-40B4-BE49-F238E27FC236}">
                <a16:creationId xmlns:a16="http://schemas.microsoft.com/office/drawing/2014/main" id="{442DEEAA-9E51-5643-927C-309B32204C56}"/>
              </a:ext>
            </a:extLst>
          </p:cNvPr>
          <p:cNvGraphicFramePr>
            <a:graphicFrameLocks noGrp="1"/>
          </p:cNvGraphicFramePr>
          <p:nvPr>
            <p:extLst>
              <p:ext uri="{D42A27DB-BD31-4B8C-83A1-F6EECF244321}">
                <p14:modId xmlns:p14="http://schemas.microsoft.com/office/powerpoint/2010/main" val="1015971077"/>
              </p:ext>
            </p:extLst>
          </p:nvPr>
        </p:nvGraphicFramePr>
        <p:xfrm>
          <a:off x="473711" y="4864160"/>
          <a:ext cx="7539073" cy="146228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7539073">
                  <a:extLst>
                    <a:ext uri="{9D8B030D-6E8A-4147-A177-3AD203B41FA5}">
                      <a16:colId xmlns:a16="http://schemas.microsoft.com/office/drawing/2014/main" val="155532388"/>
                    </a:ext>
                  </a:extLst>
                </a:gridCol>
              </a:tblGrid>
              <a:tr h="1462280">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45" name="TextBox 44">
            <a:extLst>
              <a:ext uri="{FF2B5EF4-FFF2-40B4-BE49-F238E27FC236}">
                <a16:creationId xmlns:a16="http://schemas.microsoft.com/office/drawing/2014/main" id="{76226218-C798-D74E-8EB7-249CD4F5B206}"/>
              </a:ext>
            </a:extLst>
          </p:cNvPr>
          <p:cNvSpPr txBox="1"/>
          <p:nvPr/>
        </p:nvSpPr>
        <p:spPr>
          <a:xfrm>
            <a:off x="391518" y="4480627"/>
            <a:ext cx="4506362" cy="400110"/>
          </a:xfrm>
          <a:prstGeom prst="rect">
            <a:avLst/>
          </a:prstGeom>
          <a:noFill/>
        </p:spPr>
        <p:txBody>
          <a:bodyPr wrap="none" rtlCol="0">
            <a:spAutoFit/>
          </a:bodyPr>
          <a:lstStyle/>
          <a:p>
            <a:r>
              <a:rPr lang="en-US" sz="2000" dirty="0">
                <a:latin typeface="Century Gothic" panose="020B0502020202020204" pitchFamily="34" charset="0"/>
              </a:rPr>
              <a:t>What could have been improved?</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PLAN</a:t>
            </a:r>
          </a:p>
        </p:txBody>
      </p:sp>
      <p:pic>
        <p:nvPicPr>
          <p:cNvPr id="4" name="Picture 3" descr="Icon&#10;&#10;Description automatically generated">
            <a:extLst>
              <a:ext uri="{FF2B5EF4-FFF2-40B4-BE49-F238E27FC236}">
                <a16:creationId xmlns:a16="http://schemas.microsoft.com/office/drawing/2014/main" id="{5959BD49-CC74-C54D-843F-1A3110BE3475}"/>
              </a:ext>
            </a:extLst>
          </p:cNvPr>
          <p:cNvPicPr>
            <a:picLocks noChangeAspect="1"/>
          </p:cNvPicPr>
          <p:nvPr/>
        </p:nvPicPr>
        <p:blipFill>
          <a:blip r:embed="rId4"/>
          <a:stretch>
            <a:fillRect/>
          </a:stretch>
        </p:blipFill>
        <p:spPr>
          <a:xfrm>
            <a:off x="8187359" y="5558026"/>
            <a:ext cx="609600" cy="609600"/>
          </a:xfrm>
          <a:prstGeom prst="rect">
            <a:avLst/>
          </a:prstGeom>
        </p:spPr>
      </p:pic>
    </p:spTree>
    <p:extLst>
      <p:ext uri="{BB962C8B-B14F-4D97-AF65-F5344CB8AC3E}">
        <p14:creationId xmlns:p14="http://schemas.microsoft.com/office/powerpoint/2010/main" val="3973852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97008AE8-8EF0-D44D-B341-A7F5F51B383F}"/>
              </a:ext>
            </a:extLst>
          </p:cNvPr>
          <p:cNvSpPr txBox="1"/>
          <p:nvPr/>
        </p:nvSpPr>
        <p:spPr>
          <a:xfrm>
            <a:off x="367748" y="2066797"/>
            <a:ext cx="7307918" cy="3046988"/>
          </a:xfrm>
          <a:prstGeom prst="rect">
            <a:avLst/>
          </a:prstGeom>
          <a:noFill/>
        </p:spPr>
        <p:txBody>
          <a:bodyPr wrap="square" rtlCol="0">
            <a:spAutoFit/>
          </a:bodyPr>
          <a:lstStyle/>
          <a:p>
            <a:pPr algn="ctr"/>
            <a:r>
              <a:rPr lang="en-US" sz="9600" dirty="0">
                <a:solidFill>
                  <a:schemeClr val="tx2"/>
                </a:solidFill>
                <a:latin typeface="Century Gothic" panose="020B0502020202020204" pitchFamily="34" charset="0"/>
              </a:rPr>
              <a:t>WHAT WENT WELL?</a:t>
            </a:r>
          </a:p>
        </p:txBody>
      </p:sp>
    </p:spTree>
    <p:extLst>
      <p:ext uri="{BB962C8B-B14F-4D97-AF65-F5344CB8AC3E}">
        <p14:creationId xmlns:p14="http://schemas.microsoft.com/office/powerpoint/2010/main" val="57605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891F09F4-BCA4-2749-A181-95FCAD9912CC}"/>
              </a:ext>
            </a:extLst>
          </p:cNvPr>
          <p:cNvGraphicFramePr>
            <a:graphicFrameLocks noGrp="1"/>
          </p:cNvGraphicFramePr>
          <p:nvPr>
            <p:extLst>
              <p:ext uri="{D42A27DB-BD31-4B8C-83A1-F6EECF244321}">
                <p14:modId xmlns:p14="http://schemas.microsoft.com/office/powerpoint/2010/main" val="914234345"/>
              </p:ext>
            </p:extLst>
          </p:nvPr>
        </p:nvGraphicFramePr>
        <p:xfrm>
          <a:off x="367748" y="841402"/>
          <a:ext cx="11379492" cy="5042562"/>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3793164">
                  <a:extLst>
                    <a:ext uri="{9D8B030D-6E8A-4147-A177-3AD203B41FA5}">
                      <a16:colId xmlns:a16="http://schemas.microsoft.com/office/drawing/2014/main" val="4136967170"/>
                    </a:ext>
                  </a:extLst>
                </a:gridCol>
                <a:gridCol w="3793164">
                  <a:extLst>
                    <a:ext uri="{9D8B030D-6E8A-4147-A177-3AD203B41FA5}">
                      <a16:colId xmlns:a16="http://schemas.microsoft.com/office/drawing/2014/main" val="4155828514"/>
                    </a:ext>
                  </a:extLst>
                </a:gridCol>
                <a:gridCol w="3793164">
                  <a:extLst>
                    <a:ext uri="{9D8B030D-6E8A-4147-A177-3AD203B41FA5}">
                      <a16:colId xmlns:a16="http://schemas.microsoft.com/office/drawing/2014/main" val="3816280040"/>
                    </a:ext>
                  </a:extLst>
                </a:gridCol>
              </a:tblGrid>
              <a:tr h="351294">
                <a:tc>
                  <a:txBody>
                    <a:bodyPr/>
                    <a:lstStyle/>
                    <a:p>
                      <a:pPr marL="0" marR="0">
                        <a:spcBef>
                          <a:spcPts val="0"/>
                        </a:spcBef>
                        <a:spcAft>
                          <a:spcPts val="0"/>
                        </a:spcAft>
                      </a:pPr>
                      <a:r>
                        <a:rPr lang="en-US" sz="1400" b="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STRENGTHS OF PROJECT TEAM:</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400" b="0" i="0" u="none" strike="noStrike" dirty="0">
                          <a:solidFill>
                            <a:srgbClr val="000000"/>
                          </a:solidFill>
                          <a:effectLst/>
                          <a:latin typeface="Century Gothic" panose="020B0502020202020204" pitchFamily="34" charset="0"/>
                        </a:rPr>
                        <a:t>CLIENT RELATIONSHIP:</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l" fontAlgn="ctr"/>
                      <a:r>
                        <a:rPr lang="en-US" sz="1400" b="0" i="0" u="none" strike="noStrike" dirty="0">
                          <a:solidFill>
                            <a:srgbClr val="000000"/>
                          </a:solidFill>
                          <a:effectLst/>
                          <a:latin typeface="Century Gothic" panose="020B0502020202020204" pitchFamily="34" charset="0"/>
                        </a:rPr>
                        <a:t>PROCESSES THAT WORKED WELL:</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64072260"/>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64206045"/>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75362401"/>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768940471"/>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8903567"/>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33955738"/>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94709104"/>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WHAT WENT WELL</a:t>
            </a:r>
            <a:endParaRPr lang="en-US" dirty="0">
              <a:solidFill>
                <a:schemeClr val="bg1"/>
              </a:solidFill>
              <a:latin typeface="Century Gothic" panose="020B0502020202020204" pitchFamily="34" charset="0"/>
              <a:ea typeface="Arial" charset="0"/>
              <a:cs typeface="Arial" charset="0"/>
            </a:endParaRPr>
          </a:p>
        </p:txBody>
      </p:sp>
      <p:pic>
        <p:nvPicPr>
          <p:cNvPr id="8" name="Picture 7" descr="Icon&#10;&#10;Description automatically generated">
            <a:extLst>
              <a:ext uri="{FF2B5EF4-FFF2-40B4-BE49-F238E27FC236}">
                <a16:creationId xmlns:a16="http://schemas.microsoft.com/office/drawing/2014/main" id="{20B82252-FE3E-0C42-9AFA-393EF36D3CA2}"/>
              </a:ext>
            </a:extLst>
          </p:cNvPr>
          <p:cNvPicPr>
            <a:picLocks noChangeAspect="1"/>
          </p:cNvPicPr>
          <p:nvPr/>
        </p:nvPicPr>
        <p:blipFill>
          <a:blip r:embed="rId3"/>
          <a:stretch>
            <a:fillRect/>
          </a:stretch>
        </p:blipFill>
        <p:spPr>
          <a:xfrm>
            <a:off x="589089" y="5187779"/>
            <a:ext cx="548640" cy="548640"/>
          </a:xfrm>
          <a:prstGeom prst="rect">
            <a:avLst/>
          </a:prstGeom>
          <a:noFill/>
        </p:spPr>
      </p:pic>
    </p:spTree>
    <p:extLst>
      <p:ext uri="{BB962C8B-B14F-4D97-AF65-F5344CB8AC3E}">
        <p14:creationId xmlns:p14="http://schemas.microsoft.com/office/powerpoint/2010/main" val="76597660"/>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Closure-Presentation-Template_PowerPoint" id="{0A1CA484-0BCC-284B-A4FA-E5FB050EC74C}" vid="{E1FCE250-49C2-F248-A30D-3495939958F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IC-Project-Closure-Presentation-Template_PowerPoint</Template>
  <TotalTime>0</TotalTime>
  <Words>475</Words>
  <Application>Microsoft Office PowerPoint</Application>
  <PresentationFormat>Широкоэкранный</PresentationFormat>
  <Paragraphs>203</Paragraphs>
  <Slides>15</Slides>
  <Notes>14</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15</vt:i4>
      </vt:variant>
    </vt:vector>
  </HeadingPairs>
  <TitlesOfParts>
    <vt:vector size="20" baseType="lpstr">
      <vt:lpstr>Arial</vt:lpstr>
      <vt:lpstr>Calibri</vt:lpstr>
      <vt:lpstr>Calibri Light</vt:lpstr>
      <vt:lpstr>Century Gothic</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2021-04-27T20:00:36Z</dcterms:created>
  <dcterms:modified xsi:type="dcterms:W3CDTF">2021-04-27T20:01:26Z</dcterms:modified>
</cp:coreProperties>
</file>