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6447"/>
  </p:normalViewPr>
  <p:slideViewPr>
    <p:cSldViewPr snapToGrid="0" snapToObjects="1">
      <p:cViewPr>
        <p:scale>
          <a:sx n="166" d="100"/>
          <a:sy n="166" d="100"/>
        </p:scale>
        <p:origin x="80" y="20"/>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8332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AiLR7t"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616101"/>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years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a:p>
            <a:pPr>
              <a:spcAft>
                <a:spcPts val="600"/>
              </a:spcAft>
            </a:pPr>
            <a:endParaRPr lang="en-US" sz="1600"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3-YEAR PROJECT ROADMAP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PROJECT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953444532"/>
              </p:ext>
            </p:extLst>
          </p:nvPr>
        </p:nvGraphicFramePr>
        <p:xfrm>
          <a:off x="327121" y="425489"/>
          <a:ext cx="11550140"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2739887">
                  <a:extLst>
                    <a:ext uri="{9D8B030D-6E8A-4147-A177-3AD203B41FA5}">
                      <a16:colId xmlns:a16="http://schemas.microsoft.com/office/drawing/2014/main" val="745651107"/>
                    </a:ext>
                  </a:extLst>
                </a:gridCol>
                <a:gridCol w="2739887">
                  <a:extLst>
                    <a:ext uri="{9D8B030D-6E8A-4147-A177-3AD203B41FA5}">
                      <a16:colId xmlns:a16="http://schemas.microsoft.com/office/drawing/2014/main" val="3839570682"/>
                    </a:ext>
                  </a:extLst>
                </a:gridCol>
                <a:gridCol w="2739887">
                  <a:extLst>
                    <a:ext uri="{9D8B030D-6E8A-4147-A177-3AD203B41FA5}">
                      <a16:colId xmlns:a16="http://schemas.microsoft.com/office/drawing/2014/main" val="3893106002"/>
                    </a:ext>
                  </a:extLst>
                </a:gridCol>
              </a:tblGrid>
              <a:tr h="335256">
                <a:tc>
                  <a:txBody>
                    <a:bodyPr/>
                    <a:lstStyle/>
                    <a:p>
                      <a:pPr>
                        <a:lnSpc>
                          <a:spcPct val="100000"/>
                        </a:lnSpc>
                      </a:pPr>
                      <a:r>
                        <a:rPr lang="en-US" sz="1000" dirty="0">
                          <a:solidFill>
                            <a:schemeClr val="tx1"/>
                          </a:solidFill>
                          <a:latin typeface="Century Gothic" panose="020B0502020202020204" pitchFamily="34" charset="0"/>
                        </a:rPr>
                        <a:t>STREAMS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STREAM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0" dirty="0">
                          <a:solidFill>
                            <a:schemeClr val="tx1"/>
                          </a:solidFill>
                          <a:latin typeface="Century Gothic" panose="020B0502020202020204" pitchFamily="34" charset="0"/>
                        </a:rPr>
                        <a:t>STREAM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0" dirty="0">
                          <a:solidFill>
                            <a:schemeClr val="tx1"/>
                          </a:solidFill>
                          <a:latin typeface="Century Gothic" panose="020B0502020202020204" pitchFamily="34" charset="0"/>
                        </a:rPr>
                        <a:t>STREAM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783529" y="808878"/>
            <a:ext cx="1753154"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9" y="1134486"/>
            <a:ext cx="71006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998886" y="1449720"/>
            <a:ext cx="955015"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PROJECT GANTT CHART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68466170"/>
              </p:ext>
            </p:extLst>
          </p:nvPr>
        </p:nvGraphicFramePr>
        <p:xfrm>
          <a:off x="327121" y="425489"/>
          <a:ext cx="11550138" cy="5210829"/>
        </p:xfrm>
        <a:graphic>
          <a:graphicData uri="http://schemas.openxmlformats.org/drawingml/2006/table">
            <a:tbl>
              <a:tblPr firstRow="1" bandRow="1">
                <a:tableStyleId>{5C22544A-7EE6-4342-B048-85BDC9FD1C3A}</a:tableStyleId>
              </a:tblPr>
              <a:tblGrid>
                <a:gridCol w="478422">
                  <a:extLst>
                    <a:ext uri="{9D8B030D-6E8A-4147-A177-3AD203B41FA5}">
                      <a16:colId xmlns:a16="http://schemas.microsoft.com/office/drawing/2014/main" val="602210714"/>
                    </a:ext>
                  </a:extLst>
                </a:gridCol>
                <a:gridCol w="922643">
                  <a:extLst>
                    <a:ext uri="{9D8B030D-6E8A-4147-A177-3AD203B41FA5}">
                      <a16:colId xmlns:a16="http://schemas.microsoft.com/office/drawing/2014/main" val="745651107"/>
                    </a:ext>
                  </a:extLst>
                </a:gridCol>
                <a:gridCol w="922643">
                  <a:extLst>
                    <a:ext uri="{9D8B030D-6E8A-4147-A177-3AD203B41FA5}">
                      <a16:colId xmlns:a16="http://schemas.microsoft.com/office/drawing/2014/main" val="474673571"/>
                    </a:ext>
                  </a:extLst>
                </a:gridCol>
                <a:gridCol w="922643">
                  <a:extLst>
                    <a:ext uri="{9D8B030D-6E8A-4147-A177-3AD203B41FA5}">
                      <a16:colId xmlns:a16="http://schemas.microsoft.com/office/drawing/2014/main" val="3612957570"/>
                    </a:ext>
                  </a:extLst>
                </a:gridCol>
                <a:gridCol w="922643">
                  <a:extLst>
                    <a:ext uri="{9D8B030D-6E8A-4147-A177-3AD203B41FA5}">
                      <a16:colId xmlns:a16="http://schemas.microsoft.com/office/drawing/2014/main" val="885299156"/>
                    </a:ext>
                  </a:extLst>
                </a:gridCol>
                <a:gridCol w="922643">
                  <a:extLst>
                    <a:ext uri="{9D8B030D-6E8A-4147-A177-3AD203B41FA5}">
                      <a16:colId xmlns:a16="http://schemas.microsoft.com/office/drawing/2014/main" val="327342628"/>
                    </a:ext>
                  </a:extLst>
                </a:gridCol>
                <a:gridCol w="922643">
                  <a:extLst>
                    <a:ext uri="{9D8B030D-6E8A-4147-A177-3AD203B41FA5}">
                      <a16:colId xmlns:a16="http://schemas.microsoft.com/office/drawing/2014/main" val="666090158"/>
                    </a:ext>
                  </a:extLst>
                </a:gridCol>
                <a:gridCol w="922643">
                  <a:extLst>
                    <a:ext uri="{9D8B030D-6E8A-4147-A177-3AD203B41FA5}">
                      <a16:colId xmlns:a16="http://schemas.microsoft.com/office/drawing/2014/main" val="1490855625"/>
                    </a:ext>
                  </a:extLst>
                </a:gridCol>
                <a:gridCol w="922643">
                  <a:extLst>
                    <a:ext uri="{9D8B030D-6E8A-4147-A177-3AD203B41FA5}">
                      <a16:colId xmlns:a16="http://schemas.microsoft.com/office/drawing/2014/main" val="69743083"/>
                    </a:ext>
                  </a:extLst>
                </a:gridCol>
                <a:gridCol w="922643">
                  <a:extLst>
                    <a:ext uri="{9D8B030D-6E8A-4147-A177-3AD203B41FA5}">
                      <a16:colId xmlns:a16="http://schemas.microsoft.com/office/drawing/2014/main" val="773272773"/>
                    </a:ext>
                  </a:extLst>
                </a:gridCol>
                <a:gridCol w="922643">
                  <a:extLst>
                    <a:ext uri="{9D8B030D-6E8A-4147-A177-3AD203B41FA5}">
                      <a16:colId xmlns:a16="http://schemas.microsoft.com/office/drawing/2014/main" val="2090035612"/>
                    </a:ext>
                  </a:extLst>
                </a:gridCol>
                <a:gridCol w="922643">
                  <a:extLst>
                    <a:ext uri="{9D8B030D-6E8A-4147-A177-3AD203B41FA5}">
                      <a16:colId xmlns:a16="http://schemas.microsoft.com/office/drawing/2014/main" val="3839570682"/>
                    </a:ext>
                  </a:extLst>
                </a:gridCol>
                <a:gridCol w="922643">
                  <a:extLst>
                    <a:ext uri="{9D8B030D-6E8A-4147-A177-3AD203B41FA5}">
                      <a16:colId xmlns:a16="http://schemas.microsoft.com/office/drawing/2014/main" val="3893106002"/>
                    </a:ext>
                  </a:extLst>
                </a:gridCol>
              </a:tblGrid>
              <a:tr h="332145">
                <a:tc>
                  <a:txBody>
                    <a:bodyPr/>
                    <a:lstStyle/>
                    <a:p>
                      <a:pPr>
                        <a:lnSpc>
                          <a:spcPct val="100000"/>
                        </a:lnSpc>
                      </a:pPr>
                      <a:endParaRPr lang="en-US" sz="8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600" b="0" dirty="0">
                          <a:solidFill>
                            <a:schemeClr val="bg1"/>
                          </a:solidFill>
                          <a:latin typeface="Century Gothic" panose="020B0502020202020204" pitchFamily="34" charset="0"/>
                        </a:rPr>
                        <a:t>JAN</a:t>
                      </a:r>
                    </a:p>
                  </a:txBody>
                  <a:tcPr anchor="ctr">
                    <a:lnL w="635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FEB</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APR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JUL</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AUG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SEP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OCT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NOV</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DEC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extLst>
                  <a:ext uri="{0D108BD9-81ED-4DB2-BD59-A6C34878D82A}">
                    <a16:rowId xmlns:a16="http://schemas.microsoft.com/office/drawing/2014/main" val="350915962"/>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1</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2</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3</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833500" y="808878"/>
            <a:ext cx="4663440" cy="228600"/>
          </a:xfrm>
          <a:prstGeom prst="rect">
            <a:avLst/>
          </a:prstGeom>
          <a:solidFill>
            <a:srgbClr val="D14C36"/>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8" y="1134486"/>
            <a:ext cx="1280160" cy="228600"/>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12" name="Rectangle 11">
            <a:extLst>
              <a:ext uri="{FF2B5EF4-FFF2-40B4-BE49-F238E27FC236}">
                <a16:creationId xmlns:a16="http://schemas.microsoft.com/office/drawing/2014/main" id="{4DA04FFA-D9F8-5249-A153-D5EAF58B72FE}"/>
              </a:ext>
            </a:extLst>
          </p:cNvPr>
          <p:cNvSpPr/>
          <p:nvPr/>
        </p:nvSpPr>
        <p:spPr>
          <a:xfrm>
            <a:off x="4447044" y="1459418"/>
            <a:ext cx="955015" cy="228600"/>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43" name="Rectangle 42">
            <a:extLst>
              <a:ext uri="{FF2B5EF4-FFF2-40B4-BE49-F238E27FC236}">
                <a16:creationId xmlns:a16="http://schemas.microsoft.com/office/drawing/2014/main" id="{BDF46762-DE84-6D48-99D5-CB3DE0793AB2}"/>
              </a:ext>
            </a:extLst>
          </p:cNvPr>
          <p:cNvSpPr/>
          <p:nvPr/>
        </p:nvSpPr>
        <p:spPr>
          <a:xfrm>
            <a:off x="6727519" y="810737"/>
            <a:ext cx="2068536" cy="934494"/>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44" name="Rectangle 43">
            <a:extLst>
              <a:ext uri="{FF2B5EF4-FFF2-40B4-BE49-F238E27FC236}">
                <a16:creationId xmlns:a16="http://schemas.microsoft.com/office/drawing/2014/main" id="{BC327E30-6FC2-774C-84E7-84122B7DDF00}"/>
              </a:ext>
            </a:extLst>
          </p:cNvPr>
          <p:cNvSpPr/>
          <p:nvPr/>
        </p:nvSpPr>
        <p:spPr>
          <a:xfrm>
            <a:off x="843380" y="2466199"/>
            <a:ext cx="5443508" cy="755971"/>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45" name="Rectangle 44">
            <a:extLst>
              <a:ext uri="{FF2B5EF4-FFF2-40B4-BE49-F238E27FC236}">
                <a16:creationId xmlns:a16="http://schemas.microsoft.com/office/drawing/2014/main" id="{C6B6796C-A823-9B45-9C7B-E649DE201818}"/>
              </a:ext>
            </a:extLst>
          </p:cNvPr>
          <p:cNvSpPr/>
          <p:nvPr/>
        </p:nvSpPr>
        <p:spPr>
          <a:xfrm>
            <a:off x="7928615" y="1824618"/>
            <a:ext cx="2933640" cy="502862"/>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6362548" y="3235333"/>
            <a:ext cx="5488023" cy="700041"/>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55" name="Rectangle 54">
            <a:extLst>
              <a:ext uri="{FF2B5EF4-FFF2-40B4-BE49-F238E27FC236}">
                <a16:creationId xmlns:a16="http://schemas.microsoft.com/office/drawing/2014/main" id="{90D21B74-0D4D-1541-A69C-58D3FB0DFCCE}"/>
              </a:ext>
            </a:extLst>
          </p:cNvPr>
          <p:cNvSpPr/>
          <p:nvPr/>
        </p:nvSpPr>
        <p:spPr>
          <a:xfrm>
            <a:off x="851472" y="4564085"/>
            <a:ext cx="5023336" cy="683841"/>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56" name="Rectangle 55">
            <a:extLst>
              <a:ext uri="{FF2B5EF4-FFF2-40B4-BE49-F238E27FC236}">
                <a16:creationId xmlns:a16="http://schemas.microsoft.com/office/drawing/2014/main" id="{3C344501-51EB-984F-922D-D3BA95AEB638}"/>
              </a:ext>
            </a:extLst>
          </p:cNvPr>
          <p:cNvSpPr/>
          <p:nvPr/>
        </p:nvSpPr>
        <p:spPr>
          <a:xfrm>
            <a:off x="5424134" y="4127115"/>
            <a:ext cx="1005840" cy="228600"/>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57" name="Rectangle 56">
            <a:extLst>
              <a:ext uri="{FF2B5EF4-FFF2-40B4-BE49-F238E27FC236}">
                <a16:creationId xmlns:a16="http://schemas.microsoft.com/office/drawing/2014/main" id="{A92B052D-A5ED-B742-AF74-35D3E59F4421}"/>
              </a:ext>
            </a:extLst>
          </p:cNvPr>
          <p:cNvSpPr/>
          <p:nvPr/>
        </p:nvSpPr>
        <p:spPr>
          <a:xfrm>
            <a:off x="5919337" y="5182635"/>
            <a:ext cx="5931233" cy="327987"/>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0" name="Rectangle 59">
            <a:extLst>
              <a:ext uri="{FF2B5EF4-FFF2-40B4-BE49-F238E27FC236}">
                <a16:creationId xmlns:a16="http://schemas.microsoft.com/office/drawing/2014/main" id="{B8A9222A-8FD5-5048-8CE9-35F0231BABFF}"/>
              </a:ext>
            </a:extLst>
          </p:cNvPr>
          <p:cNvSpPr/>
          <p:nvPr/>
        </p:nvSpPr>
        <p:spPr>
          <a:xfrm>
            <a:off x="5932934" y="4570339"/>
            <a:ext cx="2932329" cy="228600"/>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2090872"/>
            <a:ext cx="799919" cy="228600"/>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449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2100039"/>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3249807" y="3301557"/>
            <a:ext cx="3885875" cy="327776"/>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71" name="Rectangle 70">
            <a:extLst>
              <a:ext uri="{FF2B5EF4-FFF2-40B4-BE49-F238E27FC236}">
                <a16:creationId xmlns:a16="http://schemas.microsoft.com/office/drawing/2014/main" id="{942AC41D-644D-7E46-A97A-C63326464FB0}"/>
              </a:ext>
            </a:extLst>
          </p:cNvPr>
          <p:cNvSpPr/>
          <p:nvPr/>
        </p:nvSpPr>
        <p:spPr>
          <a:xfrm>
            <a:off x="2071568" y="4142691"/>
            <a:ext cx="2933640" cy="228600"/>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Tree>
    <p:extLst>
      <p:ext uri="{BB962C8B-B14F-4D97-AF65-F5344CB8AC3E}">
        <p14:creationId xmlns:p14="http://schemas.microsoft.com/office/powerpoint/2010/main" val="82363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3-Year-Project-Roadmap-Template_PowerPoint" id="{FE2CAD20-10E8-B94D-AA35-9684174C14E5}" vid="{43D5563E-D81A-F048-9822-7F7FAABC46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IC-3-Year-Project-Roadmap-Template_PowerPoint</Template>
  <TotalTime>0</TotalTime>
  <Words>315</Words>
  <Application>Microsoft Office PowerPoint</Application>
  <PresentationFormat>Widescreen</PresentationFormat>
  <Paragraphs>78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2021-07-01T18:02:38Z</dcterms:created>
  <dcterms:modified xsi:type="dcterms:W3CDTF">2021-07-01T18:03:24Z</dcterms:modified>
</cp:coreProperties>
</file>