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6" autoAdjust="0"/>
    <p:restoredTop sz="86447"/>
  </p:normalViewPr>
  <p:slideViewPr>
    <p:cSldViewPr snapToGrid="0" snapToObjects="1">
      <p:cViewPr>
        <p:scale>
          <a:sx n="166" d="100"/>
          <a:sy n="166" d="100"/>
        </p:scale>
        <p:origin x="84" y="7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hLQQ8o"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682434" y="222632"/>
            <a:ext cx="3283610" cy="4556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MULTIPLE PROJECT ROADMAP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a:t>
            </a:r>
            <a:endParaRPr lang="en-US" dirty="0">
              <a:solidFill>
                <a:schemeClr val="bg1"/>
              </a:solidFill>
              <a:latin typeface="Century Gothic" panose="020B0502020202020204" pitchFamily="34" charset="0"/>
              <a:ea typeface="Arial" charset="0"/>
              <a:cs typeface="Arial" charset="0"/>
            </a:endParaRPr>
          </a:p>
        </p:txBody>
      </p:sp>
      <p:sp>
        <p:nvSpPr>
          <p:cNvPr id="66" name="Rounded Rectangle 65">
            <a:extLst>
              <a:ext uri="{FF2B5EF4-FFF2-40B4-BE49-F238E27FC236}">
                <a16:creationId xmlns:a16="http://schemas.microsoft.com/office/drawing/2014/main" id="{31F90DC4-34A3-A145-AB1A-C09C97CCC7B2}"/>
              </a:ext>
            </a:extLst>
          </p:cNvPr>
          <p:cNvSpPr/>
          <p:nvPr/>
        </p:nvSpPr>
        <p:spPr>
          <a:xfrm>
            <a:off x="6969201" y="833894"/>
            <a:ext cx="457200" cy="32004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0" name="Rounded Rectangle 69">
            <a:extLst>
              <a:ext uri="{FF2B5EF4-FFF2-40B4-BE49-F238E27FC236}">
                <a16:creationId xmlns:a16="http://schemas.microsoft.com/office/drawing/2014/main" id="{9828DEEB-9DEC-BC41-BB04-0F725319529E}"/>
              </a:ext>
            </a:extLst>
          </p:cNvPr>
          <p:cNvSpPr/>
          <p:nvPr/>
        </p:nvSpPr>
        <p:spPr>
          <a:xfrm>
            <a:off x="3276035" y="833894"/>
            <a:ext cx="457200" cy="320040"/>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1" name="Rounded Rectangle 70">
            <a:extLst>
              <a:ext uri="{FF2B5EF4-FFF2-40B4-BE49-F238E27FC236}">
                <a16:creationId xmlns:a16="http://schemas.microsoft.com/office/drawing/2014/main" id="{B0D3FA7E-94BF-1A4D-AC12-93C78043AA9A}"/>
              </a:ext>
            </a:extLst>
          </p:cNvPr>
          <p:cNvSpPr/>
          <p:nvPr/>
        </p:nvSpPr>
        <p:spPr>
          <a:xfrm>
            <a:off x="8682434" y="833894"/>
            <a:ext cx="457200" cy="32004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2" name="Rounded Rectangle 71">
            <a:extLst>
              <a:ext uri="{FF2B5EF4-FFF2-40B4-BE49-F238E27FC236}">
                <a16:creationId xmlns:a16="http://schemas.microsoft.com/office/drawing/2014/main" id="{A31AC433-9D00-2748-BB51-6C55D9A45895}"/>
              </a:ext>
            </a:extLst>
          </p:cNvPr>
          <p:cNvSpPr/>
          <p:nvPr/>
        </p:nvSpPr>
        <p:spPr>
          <a:xfrm>
            <a:off x="10395667" y="833894"/>
            <a:ext cx="457200" cy="32004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73" name="Rounded Rectangle 72">
            <a:extLst>
              <a:ext uri="{FF2B5EF4-FFF2-40B4-BE49-F238E27FC236}">
                <a16:creationId xmlns:a16="http://schemas.microsoft.com/office/drawing/2014/main" id="{6400F283-9CAE-C843-A704-B795FC8E055A}"/>
              </a:ext>
            </a:extLst>
          </p:cNvPr>
          <p:cNvSpPr/>
          <p:nvPr/>
        </p:nvSpPr>
        <p:spPr>
          <a:xfrm>
            <a:off x="4989268" y="833894"/>
            <a:ext cx="457200" cy="32004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74" name="Rounded Rectangle 73">
            <a:extLst>
              <a:ext uri="{FF2B5EF4-FFF2-40B4-BE49-F238E27FC236}">
                <a16:creationId xmlns:a16="http://schemas.microsoft.com/office/drawing/2014/main" id="{87DAD5A4-0BA0-1442-83D7-B152C5CF51A7}"/>
              </a:ext>
            </a:extLst>
          </p:cNvPr>
          <p:cNvSpPr/>
          <p:nvPr/>
        </p:nvSpPr>
        <p:spPr>
          <a:xfrm>
            <a:off x="1562802" y="833894"/>
            <a:ext cx="457200" cy="320040"/>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5" name="TextBox 1">
            <a:extLst>
              <a:ext uri="{FF2B5EF4-FFF2-40B4-BE49-F238E27FC236}">
                <a16:creationId xmlns:a16="http://schemas.microsoft.com/office/drawing/2014/main" id="{FAB1ADFC-3521-9047-BEDB-1EFAA9534DFB}"/>
              </a:ext>
            </a:extLst>
          </p:cNvPr>
          <p:cNvSpPr txBox="1"/>
          <p:nvPr/>
        </p:nvSpPr>
        <p:spPr>
          <a:xfrm>
            <a:off x="2045402" y="859546"/>
            <a:ext cx="905504"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PLANNING</a:t>
            </a:r>
          </a:p>
        </p:txBody>
      </p:sp>
      <p:sp>
        <p:nvSpPr>
          <p:cNvPr id="76" name="TextBox 40">
            <a:extLst>
              <a:ext uri="{FF2B5EF4-FFF2-40B4-BE49-F238E27FC236}">
                <a16:creationId xmlns:a16="http://schemas.microsoft.com/office/drawing/2014/main" id="{B7B4AAB0-CEFF-8142-803B-B719C87FA0B7}"/>
              </a:ext>
            </a:extLst>
          </p:cNvPr>
          <p:cNvSpPr txBox="1"/>
          <p:nvPr/>
        </p:nvSpPr>
        <p:spPr>
          <a:xfrm>
            <a:off x="7472570" y="859546"/>
            <a:ext cx="942502"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LAUNCHED</a:t>
            </a:r>
          </a:p>
        </p:txBody>
      </p:sp>
      <p:sp>
        <p:nvSpPr>
          <p:cNvPr id="77" name="TextBox 41">
            <a:extLst>
              <a:ext uri="{FF2B5EF4-FFF2-40B4-BE49-F238E27FC236}">
                <a16:creationId xmlns:a16="http://schemas.microsoft.com/office/drawing/2014/main" id="{7559C27F-7953-2C40-A6F0-B45DFEEFDAFB}"/>
              </a:ext>
            </a:extLst>
          </p:cNvPr>
          <p:cNvSpPr txBox="1"/>
          <p:nvPr/>
        </p:nvSpPr>
        <p:spPr>
          <a:xfrm>
            <a:off x="3749904" y="859546"/>
            <a:ext cx="94378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APPROVED</a:t>
            </a:r>
          </a:p>
        </p:txBody>
      </p:sp>
      <p:sp>
        <p:nvSpPr>
          <p:cNvPr id="78" name="TextBox 42">
            <a:extLst>
              <a:ext uri="{FF2B5EF4-FFF2-40B4-BE49-F238E27FC236}">
                <a16:creationId xmlns:a16="http://schemas.microsoft.com/office/drawing/2014/main" id="{56BCA16C-8833-F14E-8BA0-E4BD774D6714}"/>
              </a:ext>
            </a:extLst>
          </p:cNvPr>
          <p:cNvSpPr txBox="1"/>
          <p:nvPr/>
        </p:nvSpPr>
        <p:spPr>
          <a:xfrm>
            <a:off x="9189510" y="859546"/>
            <a:ext cx="62491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OTHER</a:t>
            </a:r>
          </a:p>
        </p:txBody>
      </p:sp>
      <p:sp>
        <p:nvSpPr>
          <p:cNvPr id="79" name="TextBox 43">
            <a:extLst>
              <a:ext uri="{FF2B5EF4-FFF2-40B4-BE49-F238E27FC236}">
                <a16:creationId xmlns:a16="http://schemas.microsoft.com/office/drawing/2014/main" id="{64C944A2-3290-0341-90F8-2EC6ADD61718}"/>
              </a:ext>
            </a:extLst>
          </p:cNvPr>
          <p:cNvSpPr txBox="1"/>
          <p:nvPr/>
        </p:nvSpPr>
        <p:spPr>
          <a:xfrm>
            <a:off x="5460729" y="859546"/>
            <a:ext cx="1180772"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DEVELOPMENT</a:t>
            </a:r>
          </a:p>
        </p:txBody>
      </p:sp>
      <p:sp>
        <p:nvSpPr>
          <p:cNvPr id="80" name="TextBox 44">
            <a:extLst>
              <a:ext uri="{FF2B5EF4-FFF2-40B4-BE49-F238E27FC236}">
                <a16:creationId xmlns:a16="http://schemas.microsoft.com/office/drawing/2014/main" id="{19E3D139-683E-6646-81A5-A387343AE53F}"/>
              </a:ext>
            </a:extLst>
          </p:cNvPr>
          <p:cNvSpPr txBox="1"/>
          <p:nvPr/>
        </p:nvSpPr>
        <p:spPr>
          <a:xfrm>
            <a:off x="10903667" y="859546"/>
            <a:ext cx="62491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OTHER</a:t>
            </a:r>
          </a:p>
        </p:txBody>
      </p:sp>
      <p:sp>
        <p:nvSpPr>
          <p:cNvPr id="81" name="TextBox 1">
            <a:extLst>
              <a:ext uri="{FF2B5EF4-FFF2-40B4-BE49-F238E27FC236}">
                <a16:creationId xmlns:a16="http://schemas.microsoft.com/office/drawing/2014/main" id="{5F273484-6F9F-024E-8D68-4F18E4FF79DE}"/>
              </a:ext>
            </a:extLst>
          </p:cNvPr>
          <p:cNvSpPr txBox="1"/>
          <p:nvPr/>
        </p:nvSpPr>
        <p:spPr>
          <a:xfrm>
            <a:off x="296858" y="839668"/>
            <a:ext cx="1125629"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STATUS KEY</a:t>
            </a:r>
          </a:p>
        </p:txBody>
      </p:sp>
      <p:graphicFrame>
        <p:nvGraphicFramePr>
          <p:cNvPr id="2" name="Table 1">
            <a:extLst>
              <a:ext uri="{FF2B5EF4-FFF2-40B4-BE49-F238E27FC236}">
                <a16:creationId xmlns:a16="http://schemas.microsoft.com/office/drawing/2014/main" id="{8D9C78FF-819B-EE4B-8272-5ADDFD77BEA3}"/>
              </a:ext>
            </a:extLst>
          </p:cNvPr>
          <p:cNvGraphicFramePr>
            <a:graphicFrameLocks noGrp="1"/>
          </p:cNvGraphicFramePr>
          <p:nvPr>
            <p:extLst>
              <p:ext uri="{D42A27DB-BD31-4B8C-83A1-F6EECF244321}">
                <p14:modId xmlns:p14="http://schemas.microsoft.com/office/powerpoint/2010/main" val="2251620441"/>
              </p:ext>
            </p:extLst>
          </p:nvPr>
        </p:nvGraphicFramePr>
        <p:xfrm>
          <a:off x="337266" y="1665642"/>
          <a:ext cx="11628780" cy="4602822"/>
        </p:xfrm>
        <a:graphic>
          <a:graphicData uri="http://schemas.openxmlformats.org/drawingml/2006/table">
            <a:tbl>
              <a:tblPr>
                <a:tableStyleId>{5C22544A-7EE6-4342-B048-85BDC9FD1C3A}</a:tableStyleId>
              </a:tblPr>
              <a:tblGrid>
                <a:gridCol w="969065">
                  <a:extLst>
                    <a:ext uri="{9D8B030D-6E8A-4147-A177-3AD203B41FA5}">
                      <a16:colId xmlns:a16="http://schemas.microsoft.com/office/drawing/2014/main" val="2404621714"/>
                    </a:ext>
                  </a:extLst>
                </a:gridCol>
                <a:gridCol w="969065">
                  <a:extLst>
                    <a:ext uri="{9D8B030D-6E8A-4147-A177-3AD203B41FA5}">
                      <a16:colId xmlns:a16="http://schemas.microsoft.com/office/drawing/2014/main" val="2361054429"/>
                    </a:ext>
                  </a:extLst>
                </a:gridCol>
                <a:gridCol w="969065">
                  <a:extLst>
                    <a:ext uri="{9D8B030D-6E8A-4147-A177-3AD203B41FA5}">
                      <a16:colId xmlns:a16="http://schemas.microsoft.com/office/drawing/2014/main" val="2400231173"/>
                    </a:ext>
                  </a:extLst>
                </a:gridCol>
                <a:gridCol w="969065">
                  <a:extLst>
                    <a:ext uri="{9D8B030D-6E8A-4147-A177-3AD203B41FA5}">
                      <a16:colId xmlns:a16="http://schemas.microsoft.com/office/drawing/2014/main" val="1935576720"/>
                    </a:ext>
                  </a:extLst>
                </a:gridCol>
                <a:gridCol w="969065">
                  <a:extLst>
                    <a:ext uri="{9D8B030D-6E8A-4147-A177-3AD203B41FA5}">
                      <a16:colId xmlns:a16="http://schemas.microsoft.com/office/drawing/2014/main" val="913473643"/>
                    </a:ext>
                  </a:extLst>
                </a:gridCol>
                <a:gridCol w="969065">
                  <a:extLst>
                    <a:ext uri="{9D8B030D-6E8A-4147-A177-3AD203B41FA5}">
                      <a16:colId xmlns:a16="http://schemas.microsoft.com/office/drawing/2014/main" val="2468762496"/>
                    </a:ext>
                  </a:extLst>
                </a:gridCol>
                <a:gridCol w="969065">
                  <a:extLst>
                    <a:ext uri="{9D8B030D-6E8A-4147-A177-3AD203B41FA5}">
                      <a16:colId xmlns:a16="http://schemas.microsoft.com/office/drawing/2014/main" val="4254186043"/>
                    </a:ext>
                  </a:extLst>
                </a:gridCol>
                <a:gridCol w="969065">
                  <a:extLst>
                    <a:ext uri="{9D8B030D-6E8A-4147-A177-3AD203B41FA5}">
                      <a16:colId xmlns:a16="http://schemas.microsoft.com/office/drawing/2014/main" val="3472160227"/>
                    </a:ext>
                  </a:extLst>
                </a:gridCol>
                <a:gridCol w="969065">
                  <a:extLst>
                    <a:ext uri="{9D8B030D-6E8A-4147-A177-3AD203B41FA5}">
                      <a16:colId xmlns:a16="http://schemas.microsoft.com/office/drawing/2014/main" val="1485371530"/>
                    </a:ext>
                  </a:extLst>
                </a:gridCol>
                <a:gridCol w="969065">
                  <a:extLst>
                    <a:ext uri="{9D8B030D-6E8A-4147-A177-3AD203B41FA5}">
                      <a16:colId xmlns:a16="http://schemas.microsoft.com/office/drawing/2014/main" val="1593893161"/>
                    </a:ext>
                  </a:extLst>
                </a:gridCol>
                <a:gridCol w="969065">
                  <a:extLst>
                    <a:ext uri="{9D8B030D-6E8A-4147-A177-3AD203B41FA5}">
                      <a16:colId xmlns:a16="http://schemas.microsoft.com/office/drawing/2014/main" val="3588804114"/>
                    </a:ext>
                  </a:extLst>
                </a:gridCol>
                <a:gridCol w="969065">
                  <a:extLst>
                    <a:ext uri="{9D8B030D-6E8A-4147-A177-3AD203B41FA5}">
                      <a16:colId xmlns:a16="http://schemas.microsoft.com/office/drawing/2014/main" val="1222452822"/>
                    </a:ext>
                  </a:extLst>
                </a:gridCol>
              </a:tblGrid>
              <a:tr h="287801">
                <a:tc gridSpan="3">
                  <a:txBody>
                    <a:bodyPr/>
                    <a:lstStyle/>
                    <a:p>
                      <a:pPr algn="l" fontAlgn="ctr"/>
                      <a:r>
                        <a:rPr lang="en-US" sz="1100" u="none" strike="noStrike" dirty="0">
                          <a:effectLst/>
                          <a:latin typeface="Century Gothic" panose="020B0502020202020204" pitchFamily="34" charset="0"/>
                        </a:rPr>
                        <a:t>20XX - Q3</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a:effectLst/>
                          <a:latin typeface="Century Gothic" panose="020B0502020202020204" pitchFamily="34" charset="0"/>
                        </a:rPr>
                        <a:t>20XX - Q4</a:t>
                      </a:r>
                      <a:endParaRPr lang="en-US" sz="1100" b="0" i="0" u="none" strike="noStrike">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dirty="0">
                          <a:effectLst/>
                          <a:latin typeface="Century Gothic" panose="020B0502020202020204" pitchFamily="34" charset="0"/>
                        </a:rPr>
                        <a:t>20XX - Q1</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dirty="0">
                          <a:effectLst/>
                          <a:latin typeface="Century Gothic" panose="020B0502020202020204" pitchFamily="34" charset="0"/>
                        </a:rPr>
                        <a:t>20XX - Q2</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63609"/>
                  </a:ext>
                </a:extLst>
              </a:tr>
              <a:tr h="327048">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40333463"/>
                  </a:ext>
                </a:extLst>
              </a:tr>
              <a:tr h="235474">
                <a:tc gridSpan="12">
                  <a:txBody>
                    <a:bodyPr/>
                    <a:lstStyle/>
                    <a:p>
                      <a:pPr algn="l" fontAlgn="ctr"/>
                      <a:r>
                        <a:rPr lang="en-US" sz="1200" u="none" strike="noStrike" dirty="0">
                          <a:effectLst/>
                          <a:latin typeface="Century Gothic" panose="020B0502020202020204" pitchFamily="34" charset="0"/>
                        </a:rPr>
                        <a:t>PROJECT 1</a:t>
                      </a:r>
                      <a:endParaRPr lang="en-US" sz="1100" b="1"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extLst>
                  <a:ext uri="{0D108BD9-81ED-4DB2-BD59-A6C34878D82A}">
                    <a16:rowId xmlns:a16="http://schemas.microsoft.com/office/drawing/2014/main" val="1306491921"/>
                  </a:ext>
                </a:extLst>
              </a:tr>
              <a:tr h="1719163">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159575"/>
                  </a:ext>
                </a:extLst>
              </a:tr>
              <a:tr h="235474">
                <a:tc gridSpan="12">
                  <a:txBody>
                    <a:bodyPr/>
                    <a:lstStyle/>
                    <a:p>
                      <a:pPr algn="l" fontAlgn="ctr"/>
                      <a:r>
                        <a:rPr lang="en-US" sz="1100" u="none" strike="noStrike" dirty="0">
                          <a:effectLst/>
                          <a:latin typeface="Century Gothic" panose="020B0502020202020204" pitchFamily="34" charset="0"/>
                        </a:rPr>
                        <a:t>PROJECT 2</a:t>
                      </a:r>
                    </a:p>
                  </a:txBody>
                  <a:tcPr marL="8535" marR="8535" marT="853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extLst>
                  <a:ext uri="{0D108BD9-81ED-4DB2-BD59-A6C34878D82A}">
                    <a16:rowId xmlns:a16="http://schemas.microsoft.com/office/drawing/2014/main" val="1741764734"/>
                  </a:ext>
                </a:extLst>
              </a:tr>
              <a:tr h="1797862">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683356442"/>
                  </a:ext>
                </a:extLst>
              </a:tr>
            </a:tbl>
          </a:graphicData>
        </a:graphic>
      </p:graphicFrame>
      <p:sp>
        <p:nvSpPr>
          <p:cNvPr id="83" name="Rounded Rectangle 82">
            <a:extLst>
              <a:ext uri="{FF2B5EF4-FFF2-40B4-BE49-F238E27FC236}">
                <a16:creationId xmlns:a16="http://schemas.microsoft.com/office/drawing/2014/main" id="{6769D3F1-B7C6-9D4B-8AA1-88D83569F980}"/>
              </a:ext>
            </a:extLst>
          </p:cNvPr>
          <p:cNvSpPr/>
          <p:nvPr/>
        </p:nvSpPr>
        <p:spPr>
          <a:xfrm>
            <a:off x="668020" y="2794755"/>
            <a:ext cx="1790700" cy="301752"/>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84" name="Rounded Rectangle 83">
            <a:extLst>
              <a:ext uri="{FF2B5EF4-FFF2-40B4-BE49-F238E27FC236}">
                <a16:creationId xmlns:a16="http://schemas.microsoft.com/office/drawing/2014/main" id="{FC8CF580-20B1-194B-BDEC-541CC2B3EC4C}"/>
              </a:ext>
            </a:extLst>
          </p:cNvPr>
          <p:cNvSpPr/>
          <p:nvPr/>
        </p:nvSpPr>
        <p:spPr>
          <a:xfrm>
            <a:off x="2631440" y="2794755"/>
            <a:ext cx="980440" cy="301752"/>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chemeClr val="bg1"/>
                </a:solidFill>
                <a:latin typeface="Century Gothic" panose="020B0502020202020204" pitchFamily="34" charset="0"/>
                <a:ea typeface="Arial" charset="0"/>
                <a:cs typeface="Arial" charset="0"/>
              </a:rPr>
              <a:t>TEXT</a:t>
            </a:r>
          </a:p>
        </p:txBody>
      </p:sp>
      <p:sp>
        <p:nvSpPr>
          <p:cNvPr id="85" name="Rounded Rectangle 84">
            <a:extLst>
              <a:ext uri="{FF2B5EF4-FFF2-40B4-BE49-F238E27FC236}">
                <a16:creationId xmlns:a16="http://schemas.microsoft.com/office/drawing/2014/main" id="{87769A52-A447-3040-9FEA-C7D29C72699C}"/>
              </a:ext>
            </a:extLst>
          </p:cNvPr>
          <p:cNvSpPr/>
          <p:nvPr/>
        </p:nvSpPr>
        <p:spPr>
          <a:xfrm>
            <a:off x="3954780" y="3293006"/>
            <a:ext cx="194818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chemeClr val="bg1"/>
                </a:solidFill>
                <a:latin typeface="Century Gothic" panose="020B0502020202020204" pitchFamily="34" charset="0"/>
                <a:ea typeface="Arial" charset="0"/>
                <a:cs typeface="Arial" charset="0"/>
              </a:rPr>
              <a:t>TEXT</a:t>
            </a:r>
          </a:p>
        </p:txBody>
      </p:sp>
      <p:sp>
        <p:nvSpPr>
          <p:cNvPr id="86" name="Rounded Rectangle 85">
            <a:extLst>
              <a:ext uri="{FF2B5EF4-FFF2-40B4-BE49-F238E27FC236}">
                <a16:creationId xmlns:a16="http://schemas.microsoft.com/office/drawing/2014/main" id="{60572C2C-A51A-864F-876E-FABD7E3805F7}"/>
              </a:ext>
            </a:extLst>
          </p:cNvPr>
          <p:cNvSpPr/>
          <p:nvPr/>
        </p:nvSpPr>
        <p:spPr>
          <a:xfrm>
            <a:off x="7625080" y="2794755"/>
            <a:ext cx="104394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87" name="Rounded Rectangle 86">
            <a:extLst>
              <a:ext uri="{FF2B5EF4-FFF2-40B4-BE49-F238E27FC236}">
                <a16:creationId xmlns:a16="http://schemas.microsoft.com/office/drawing/2014/main" id="{C1DBF682-1086-E84E-BF26-B95DE492FD62}"/>
              </a:ext>
            </a:extLst>
          </p:cNvPr>
          <p:cNvSpPr/>
          <p:nvPr/>
        </p:nvSpPr>
        <p:spPr>
          <a:xfrm>
            <a:off x="2976880" y="4685771"/>
            <a:ext cx="634746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88" name="Rounded Rectangle 87">
            <a:extLst>
              <a:ext uri="{FF2B5EF4-FFF2-40B4-BE49-F238E27FC236}">
                <a16:creationId xmlns:a16="http://schemas.microsoft.com/office/drawing/2014/main" id="{79664B62-5A0F-7E44-BF2B-CA4A67CE97F4}"/>
              </a:ext>
            </a:extLst>
          </p:cNvPr>
          <p:cNvSpPr/>
          <p:nvPr/>
        </p:nvSpPr>
        <p:spPr>
          <a:xfrm>
            <a:off x="4137660" y="5325851"/>
            <a:ext cx="1562100"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89" name="Rounded Rectangle 88">
            <a:extLst>
              <a:ext uri="{FF2B5EF4-FFF2-40B4-BE49-F238E27FC236}">
                <a16:creationId xmlns:a16="http://schemas.microsoft.com/office/drawing/2014/main" id="{6ACB3173-54E7-2249-BC2A-97F1438999D3}"/>
              </a:ext>
            </a:extLst>
          </p:cNvPr>
          <p:cNvSpPr/>
          <p:nvPr/>
        </p:nvSpPr>
        <p:spPr>
          <a:xfrm>
            <a:off x="807720" y="5315691"/>
            <a:ext cx="3159760" cy="301752"/>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90" name="Rounded Rectangle 89">
            <a:extLst>
              <a:ext uri="{FF2B5EF4-FFF2-40B4-BE49-F238E27FC236}">
                <a16:creationId xmlns:a16="http://schemas.microsoft.com/office/drawing/2014/main" id="{067ABB2B-6423-5249-8CEB-B20258D1A8E0}"/>
              </a:ext>
            </a:extLst>
          </p:cNvPr>
          <p:cNvSpPr/>
          <p:nvPr/>
        </p:nvSpPr>
        <p:spPr>
          <a:xfrm>
            <a:off x="3670300" y="2794345"/>
            <a:ext cx="3843134" cy="302573"/>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91" name="Rounded Rectangle 90">
            <a:extLst>
              <a:ext uri="{FF2B5EF4-FFF2-40B4-BE49-F238E27FC236}">
                <a16:creationId xmlns:a16="http://schemas.microsoft.com/office/drawing/2014/main" id="{64A22C00-C32F-6545-B7D3-A1D4C083B8A7}"/>
              </a:ext>
            </a:extLst>
          </p:cNvPr>
          <p:cNvSpPr/>
          <p:nvPr/>
        </p:nvSpPr>
        <p:spPr>
          <a:xfrm>
            <a:off x="8006080" y="3752746"/>
            <a:ext cx="194818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93" name="Rounded Rectangle 92">
            <a:extLst>
              <a:ext uri="{FF2B5EF4-FFF2-40B4-BE49-F238E27FC236}">
                <a16:creationId xmlns:a16="http://schemas.microsoft.com/office/drawing/2014/main" id="{0B7B20AC-F97A-084D-B612-F9C7DE74F8A2}"/>
              </a:ext>
            </a:extLst>
          </p:cNvPr>
          <p:cNvSpPr/>
          <p:nvPr/>
        </p:nvSpPr>
        <p:spPr>
          <a:xfrm>
            <a:off x="8188960" y="5785591"/>
            <a:ext cx="156210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95" name="Rounded Rectangle 94">
            <a:extLst>
              <a:ext uri="{FF2B5EF4-FFF2-40B4-BE49-F238E27FC236}">
                <a16:creationId xmlns:a16="http://schemas.microsoft.com/office/drawing/2014/main" id="{1FB2EA0C-093E-FC40-B2BA-C04A7973FAAB}"/>
              </a:ext>
            </a:extLst>
          </p:cNvPr>
          <p:cNvSpPr/>
          <p:nvPr/>
        </p:nvSpPr>
        <p:spPr>
          <a:xfrm>
            <a:off x="7721600" y="3254906"/>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38" name="Left-Right Arrow 37">
            <a:extLst>
              <a:ext uri="{FF2B5EF4-FFF2-40B4-BE49-F238E27FC236}">
                <a16:creationId xmlns:a16="http://schemas.microsoft.com/office/drawing/2014/main" id="{D057D81B-1962-4243-A112-F1B138DB4200}"/>
              </a:ext>
            </a:extLst>
          </p:cNvPr>
          <p:cNvSpPr/>
          <p:nvPr/>
        </p:nvSpPr>
        <p:spPr>
          <a:xfrm>
            <a:off x="3347976" y="1312007"/>
            <a:ext cx="274320" cy="274320"/>
          </a:xfrm>
          <a:prstGeom prst="leftRightArrow">
            <a:avLst/>
          </a:prstGeom>
          <a:solidFill>
            <a:srgbClr val="A799D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Down Arrow 38">
            <a:extLst>
              <a:ext uri="{FF2B5EF4-FFF2-40B4-BE49-F238E27FC236}">
                <a16:creationId xmlns:a16="http://schemas.microsoft.com/office/drawing/2014/main" id="{9BDC0FB2-D9FC-804E-8FC9-92737EC82749}"/>
              </a:ext>
            </a:extLst>
          </p:cNvPr>
          <p:cNvSpPr/>
          <p:nvPr/>
        </p:nvSpPr>
        <p:spPr>
          <a:xfrm>
            <a:off x="5061209" y="1312007"/>
            <a:ext cx="274320" cy="274320"/>
          </a:xfrm>
          <a:prstGeom prst="downArrow">
            <a:avLst/>
          </a:prstGeom>
          <a:solidFill>
            <a:srgbClr val="6CD5FC"/>
          </a:solidFill>
          <a:ln>
            <a:solidFill>
              <a:schemeClr val="bg1"/>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40" name="Up Arrow 39">
            <a:extLst>
              <a:ext uri="{FF2B5EF4-FFF2-40B4-BE49-F238E27FC236}">
                <a16:creationId xmlns:a16="http://schemas.microsoft.com/office/drawing/2014/main" id="{6D0BB97E-5051-774F-9549-B8FA60773B3C}"/>
              </a:ext>
            </a:extLst>
          </p:cNvPr>
          <p:cNvSpPr/>
          <p:nvPr/>
        </p:nvSpPr>
        <p:spPr>
          <a:xfrm>
            <a:off x="1634743" y="1312007"/>
            <a:ext cx="274320" cy="274320"/>
          </a:xfrm>
          <a:prstGeom prst="upArrow">
            <a:avLst/>
          </a:prstGeom>
          <a:solidFill>
            <a:srgbClr val="FF000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41" name="TextBox 45">
            <a:extLst>
              <a:ext uri="{FF2B5EF4-FFF2-40B4-BE49-F238E27FC236}">
                <a16:creationId xmlns:a16="http://schemas.microsoft.com/office/drawing/2014/main" id="{70179B2B-22F5-3849-ACAD-3B90D7D7D617}"/>
              </a:ext>
            </a:extLst>
          </p:cNvPr>
          <p:cNvSpPr txBox="1"/>
          <p:nvPr/>
        </p:nvSpPr>
        <p:spPr>
          <a:xfrm>
            <a:off x="2015743" y="1312259"/>
            <a:ext cx="53232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HIGH</a:t>
            </a:r>
          </a:p>
        </p:txBody>
      </p:sp>
      <p:sp>
        <p:nvSpPr>
          <p:cNvPr id="42" name="TextBox 46">
            <a:extLst>
              <a:ext uri="{FF2B5EF4-FFF2-40B4-BE49-F238E27FC236}">
                <a16:creationId xmlns:a16="http://schemas.microsoft.com/office/drawing/2014/main" id="{FF27281E-E365-CF4F-B443-A1393D93D1F0}"/>
              </a:ext>
            </a:extLst>
          </p:cNvPr>
          <p:cNvSpPr txBox="1"/>
          <p:nvPr/>
        </p:nvSpPr>
        <p:spPr>
          <a:xfrm>
            <a:off x="3720245" y="1312259"/>
            <a:ext cx="74879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MEDIUM</a:t>
            </a:r>
          </a:p>
        </p:txBody>
      </p:sp>
      <p:sp>
        <p:nvSpPr>
          <p:cNvPr id="43" name="TextBox 47">
            <a:extLst>
              <a:ext uri="{FF2B5EF4-FFF2-40B4-BE49-F238E27FC236}">
                <a16:creationId xmlns:a16="http://schemas.microsoft.com/office/drawing/2014/main" id="{932C7841-FD64-174C-90A4-91FEB82D1D7B}"/>
              </a:ext>
            </a:extLst>
          </p:cNvPr>
          <p:cNvSpPr txBox="1"/>
          <p:nvPr/>
        </p:nvSpPr>
        <p:spPr>
          <a:xfrm>
            <a:off x="5431070" y="1312259"/>
            <a:ext cx="507831"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LOW</a:t>
            </a:r>
          </a:p>
        </p:txBody>
      </p:sp>
      <p:sp>
        <p:nvSpPr>
          <p:cNvPr id="44" name="TextBox 48">
            <a:extLst>
              <a:ext uri="{FF2B5EF4-FFF2-40B4-BE49-F238E27FC236}">
                <a16:creationId xmlns:a16="http://schemas.microsoft.com/office/drawing/2014/main" id="{9220F1C4-8047-CF43-A8F5-20AB6A57E24B}"/>
              </a:ext>
            </a:extLst>
          </p:cNvPr>
          <p:cNvSpPr txBox="1"/>
          <p:nvPr/>
        </p:nvSpPr>
        <p:spPr>
          <a:xfrm>
            <a:off x="275843" y="1299559"/>
            <a:ext cx="1063753" cy="31239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a:solidFill>
                  <a:schemeClr val="tx1">
                    <a:lumMod val="65000"/>
                    <a:lumOff val="35000"/>
                  </a:schemeClr>
                </a:solidFill>
                <a:latin typeface="Century Gothic" panose="020B0502020202020204" pitchFamily="34" charset="0"/>
              </a:rPr>
              <a:t>RISK LEVEL</a:t>
            </a:r>
          </a:p>
        </p:txBody>
      </p:sp>
      <p:sp>
        <p:nvSpPr>
          <p:cNvPr id="45" name="Left-Right Arrow 44">
            <a:extLst>
              <a:ext uri="{FF2B5EF4-FFF2-40B4-BE49-F238E27FC236}">
                <a16:creationId xmlns:a16="http://schemas.microsoft.com/office/drawing/2014/main" id="{C2A61C26-4588-D743-BEAF-9BD00E9B61F4}"/>
              </a:ext>
            </a:extLst>
          </p:cNvPr>
          <p:cNvSpPr/>
          <p:nvPr/>
        </p:nvSpPr>
        <p:spPr>
          <a:xfrm>
            <a:off x="7152081" y="2794345"/>
            <a:ext cx="274320" cy="274320"/>
          </a:xfrm>
          <a:prstGeom prst="leftRightArrow">
            <a:avLst/>
          </a:prstGeom>
          <a:solidFill>
            <a:srgbClr val="A799D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Down Arrow 45">
            <a:extLst>
              <a:ext uri="{FF2B5EF4-FFF2-40B4-BE49-F238E27FC236}">
                <a16:creationId xmlns:a16="http://schemas.microsoft.com/office/drawing/2014/main" id="{21EA8A3A-AFC5-474F-962A-F5A33829A442}"/>
              </a:ext>
            </a:extLst>
          </p:cNvPr>
          <p:cNvSpPr/>
          <p:nvPr/>
        </p:nvSpPr>
        <p:spPr>
          <a:xfrm>
            <a:off x="5586053" y="3305043"/>
            <a:ext cx="274320" cy="274320"/>
          </a:xfrm>
          <a:prstGeom prst="downArrow">
            <a:avLst/>
          </a:prstGeom>
          <a:solidFill>
            <a:srgbClr val="6CD5FC"/>
          </a:solidFill>
          <a:ln>
            <a:solidFill>
              <a:schemeClr val="bg1"/>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47" name="Up Arrow 46">
            <a:extLst>
              <a:ext uri="{FF2B5EF4-FFF2-40B4-BE49-F238E27FC236}">
                <a16:creationId xmlns:a16="http://schemas.microsoft.com/office/drawing/2014/main" id="{CD83E682-2D1E-C041-81AB-4F8C23B9A461}"/>
              </a:ext>
            </a:extLst>
          </p:cNvPr>
          <p:cNvSpPr/>
          <p:nvPr/>
        </p:nvSpPr>
        <p:spPr>
          <a:xfrm>
            <a:off x="2150244" y="2795395"/>
            <a:ext cx="274320" cy="274320"/>
          </a:xfrm>
          <a:prstGeom prst="upArrow">
            <a:avLst/>
          </a:prstGeom>
          <a:solidFill>
            <a:srgbClr val="FF000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MULTIPLE PROJECT ROADMAP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a:t>
            </a:r>
            <a:endParaRPr lang="en-US" dirty="0">
              <a:solidFill>
                <a:schemeClr val="bg1"/>
              </a:solidFill>
              <a:latin typeface="Century Gothic" panose="020B0502020202020204" pitchFamily="34" charset="0"/>
              <a:ea typeface="Arial" charset="0"/>
              <a:cs typeface="Arial" charset="0"/>
            </a:endParaRPr>
          </a:p>
        </p:txBody>
      </p:sp>
      <p:sp>
        <p:nvSpPr>
          <p:cNvPr id="66" name="Rounded Rectangle 65">
            <a:extLst>
              <a:ext uri="{FF2B5EF4-FFF2-40B4-BE49-F238E27FC236}">
                <a16:creationId xmlns:a16="http://schemas.microsoft.com/office/drawing/2014/main" id="{31F90DC4-34A3-A145-AB1A-C09C97CCC7B2}"/>
              </a:ext>
            </a:extLst>
          </p:cNvPr>
          <p:cNvSpPr/>
          <p:nvPr/>
        </p:nvSpPr>
        <p:spPr>
          <a:xfrm>
            <a:off x="6969201" y="833894"/>
            <a:ext cx="457200" cy="320040"/>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0" name="Rounded Rectangle 69">
            <a:extLst>
              <a:ext uri="{FF2B5EF4-FFF2-40B4-BE49-F238E27FC236}">
                <a16:creationId xmlns:a16="http://schemas.microsoft.com/office/drawing/2014/main" id="{9828DEEB-9DEC-BC41-BB04-0F725319529E}"/>
              </a:ext>
            </a:extLst>
          </p:cNvPr>
          <p:cNvSpPr/>
          <p:nvPr/>
        </p:nvSpPr>
        <p:spPr>
          <a:xfrm>
            <a:off x="3276035" y="833894"/>
            <a:ext cx="457200" cy="320040"/>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1" name="Rounded Rectangle 70">
            <a:extLst>
              <a:ext uri="{FF2B5EF4-FFF2-40B4-BE49-F238E27FC236}">
                <a16:creationId xmlns:a16="http://schemas.microsoft.com/office/drawing/2014/main" id="{B0D3FA7E-94BF-1A4D-AC12-93C78043AA9A}"/>
              </a:ext>
            </a:extLst>
          </p:cNvPr>
          <p:cNvSpPr/>
          <p:nvPr/>
        </p:nvSpPr>
        <p:spPr>
          <a:xfrm>
            <a:off x="8682434" y="833894"/>
            <a:ext cx="457200" cy="320040"/>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2" name="Rounded Rectangle 71">
            <a:extLst>
              <a:ext uri="{FF2B5EF4-FFF2-40B4-BE49-F238E27FC236}">
                <a16:creationId xmlns:a16="http://schemas.microsoft.com/office/drawing/2014/main" id="{A31AC433-9D00-2748-BB51-6C55D9A45895}"/>
              </a:ext>
            </a:extLst>
          </p:cNvPr>
          <p:cNvSpPr/>
          <p:nvPr/>
        </p:nvSpPr>
        <p:spPr>
          <a:xfrm>
            <a:off x="10395667" y="833894"/>
            <a:ext cx="457200" cy="320040"/>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bg1"/>
              </a:solidFill>
            </a:endParaRPr>
          </a:p>
        </p:txBody>
      </p:sp>
      <p:sp>
        <p:nvSpPr>
          <p:cNvPr id="73" name="Rounded Rectangle 72">
            <a:extLst>
              <a:ext uri="{FF2B5EF4-FFF2-40B4-BE49-F238E27FC236}">
                <a16:creationId xmlns:a16="http://schemas.microsoft.com/office/drawing/2014/main" id="{6400F283-9CAE-C843-A704-B795FC8E055A}"/>
              </a:ext>
            </a:extLst>
          </p:cNvPr>
          <p:cNvSpPr/>
          <p:nvPr/>
        </p:nvSpPr>
        <p:spPr>
          <a:xfrm>
            <a:off x="4989268" y="833894"/>
            <a:ext cx="457200" cy="320040"/>
          </a:xfrm>
          <a:prstGeom prst="roundRect">
            <a:avLst/>
          </a:prstGeom>
          <a:solidFill>
            <a:srgbClr val="A1F4EF"/>
          </a:solidFill>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74" name="Rounded Rectangle 73">
            <a:extLst>
              <a:ext uri="{FF2B5EF4-FFF2-40B4-BE49-F238E27FC236}">
                <a16:creationId xmlns:a16="http://schemas.microsoft.com/office/drawing/2014/main" id="{87DAD5A4-0BA0-1442-83D7-B152C5CF51A7}"/>
              </a:ext>
            </a:extLst>
          </p:cNvPr>
          <p:cNvSpPr/>
          <p:nvPr/>
        </p:nvSpPr>
        <p:spPr>
          <a:xfrm>
            <a:off x="1562802" y="833894"/>
            <a:ext cx="457200" cy="320040"/>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75" name="TextBox 1">
            <a:extLst>
              <a:ext uri="{FF2B5EF4-FFF2-40B4-BE49-F238E27FC236}">
                <a16:creationId xmlns:a16="http://schemas.microsoft.com/office/drawing/2014/main" id="{FAB1ADFC-3521-9047-BEDB-1EFAA9534DFB}"/>
              </a:ext>
            </a:extLst>
          </p:cNvPr>
          <p:cNvSpPr txBox="1"/>
          <p:nvPr/>
        </p:nvSpPr>
        <p:spPr>
          <a:xfrm>
            <a:off x="2045402" y="859546"/>
            <a:ext cx="905504"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PLANNING</a:t>
            </a:r>
          </a:p>
        </p:txBody>
      </p:sp>
      <p:sp>
        <p:nvSpPr>
          <p:cNvPr id="76" name="TextBox 40">
            <a:extLst>
              <a:ext uri="{FF2B5EF4-FFF2-40B4-BE49-F238E27FC236}">
                <a16:creationId xmlns:a16="http://schemas.microsoft.com/office/drawing/2014/main" id="{B7B4AAB0-CEFF-8142-803B-B719C87FA0B7}"/>
              </a:ext>
            </a:extLst>
          </p:cNvPr>
          <p:cNvSpPr txBox="1"/>
          <p:nvPr/>
        </p:nvSpPr>
        <p:spPr>
          <a:xfrm>
            <a:off x="7472570" y="859546"/>
            <a:ext cx="942502"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LAUNCHED</a:t>
            </a:r>
          </a:p>
        </p:txBody>
      </p:sp>
      <p:sp>
        <p:nvSpPr>
          <p:cNvPr id="77" name="TextBox 41">
            <a:extLst>
              <a:ext uri="{FF2B5EF4-FFF2-40B4-BE49-F238E27FC236}">
                <a16:creationId xmlns:a16="http://schemas.microsoft.com/office/drawing/2014/main" id="{7559C27F-7953-2C40-A6F0-B45DFEEFDAFB}"/>
              </a:ext>
            </a:extLst>
          </p:cNvPr>
          <p:cNvSpPr txBox="1"/>
          <p:nvPr/>
        </p:nvSpPr>
        <p:spPr>
          <a:xfrm>
            <a:off x="3749904" y="859546"/>
            <a:ext cx="94378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APPROVED</a:t>
            </a:r>
          </a:p>
        </p:txBody>
      </p:sp>
      <p:sp>
        <p:nvSpPr>
          <p:cNvPr id="78" name="TextBox 42">
            <a:extLst>
              <a:ext uri="{FF2B5EF4-FFF2-40B4-BE49-F238E27FC236}">
                <a16:creationId xmlns:a16="http://schemas.microsoft.com/office/drawing/2014/main" id="{56BCA16C-8833-F14E-8BA0-E4BD774D6714}"/>
              </a:ext>
            </a:extLst>
          </p:cNvPr>
          <p:cNvSpPr txBox="1"/>
          <p:nvPr/>
        </p:nvSpPr>
        <p:spPr>
          <a:xfrm>
            <a:off x="9189510" y="859546"/>
            <a:ext cx="62491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OTHER</a:t>
            </a:r>
          </a:p>
        </p:txBody>
      </p:sp>
      <p:sp>
        <p:nvSpPr>
          <p:cNvPr id="79" name="TextBox 43">
            <a:extLst>
              <a:ext uri="{FF2B5EF4-FFF2-40B4-BE49-F238E27FC236}">
                <a16:creationId xmlns:a16="http://schemas.microsoft.com/office/drawing/2014/main" id="{64C944A2-3290-0341-90F8-2EC6ADD61718}"/>
              </a:ext>
            </a:extLst>
          </p:cNvPr>
          <p:cNvSpPr txBox="1"/>
          <p:nvPr/>
        </p:nvSpPr>
        <p:spPr>
          <a:xfrm>
            <a:off x="5460729" y="859546"/>
            <a:ext cx="1180772"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DEVELOPMENT</a:t>
            </a:r>
          </a:p>
        </p:txBody>
      </p:sp>
      <p:sp>
        <p:nvSpPr>
          <p:cNvPr id="80" name="TextBox 44">
            <a:extLst>
              <a:ext uri="{FF2B5EF4-FFF2-40B4-BE49-F238E27FC236}">
                <a16:creationId xmlns:a16="http://schemas.microsoft.com/office/drawing/2014/main" id="{19E3D139-683E-6646-81A5-A387343AE53F}"/>
              </a:ext>
            </a:extLst>
          </p:cNvPr>
          <p:cNvSpPr txBox="1"/>
          <p:nvPr/>
        </p:nvSpPr>
        <p:spPr>
          <a:xfrm>
            <a:off x="10903667" y="859546"/>
            <a:ext cx="62491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OTHER</a:t>
            </a:r>
          </a:p>
        </p:txBody>
      </p:sp>
      <p:sp>
        <p:nvSpPr>
          <p:cNvPr id="81" name="TextBox 1">
            <a:extLst>
              <a:ext uri="{FF2B5EF4-FFF2-40B4-BE49-F238E27FC236}">
                <a16:creationId xmlns:a16="http://schemas.microsoft.com/office/drawing/2014/main" id="{5F273484-6F9F-024E-8D68-4F18E4FF79DE}"/>
              </a:ext>
            </a:extLst>
          </p:cNvPr>
          <p:cNvSpPr txBox="1"/>
          <p:nvPr/>
        </p:nvSpPr>
        <p:spPr>
          <a:xfrm>
            <a:off x="296858" y="839668"/>
            <a:ext cx="1125629" cy="30777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STATUS KEY</a:t>
            </a:r>
          </a:p>
        </p:txBody>
      </p:sp>
      <p:graphicFrame>
        <p:nvGraphicFramePr>
          <p:cNvPr id="2" name="Table 1">
            <a:extLst>
              <a:ext uri="{FF2B5EF4-FFF2-40B4-BE49-F238E27FC236}">
                <a16:creationId xmlns:a16="http://schemas.microsoft.com/office/drawing/2014/main" id="{8D9C78FF-819B-EE4B-8272-5ADDFD77BEA3}"/>
              </a:ext>
            </a:extLst>
          </p:cNvPr>
          <p:cNvGraphicFramePr>
            <a:graphicFrameLocks noGrp="1"/>
          </p:cNvGraphicFramePr>
          <p:nvPr>
            <p:extLst>
              <p:ext uri="{D42A27DB-BD31-4B8C-83A1-F6EECF244321}">
                <p14:modId xmlns:p14="http://schemas.microsoft.com/office/powerpoint/2010/main" val="2329363810"/>
              </p:ext>
            </p:extLst>
          </p:nvPr>
        </p:nvGraphicFramePr>
        <p:xfrm>
          <a:off x="337266" y="1665642"/>
          <a:ext cx="11628780" cy="4602822"/>
        </p:xfrm>
        <a:graphic>
          <a:graphicData uri="http://schemas.openxmlformats.org/drawingml/2006/table">
            <a:tbl>
              <a:tblPr>
                <a:tableStyleId>{5C22544A-7EE6-4342-B048-85BDC9FD1C3A}</a:tableStyleId>
              </a:tblPr>
              <a:tblGrid>
                <a:gridCol w="969065">
                  <a:extLst>
                    <a:ext uri="{9D8B030D-6E8A-4147-A177-3AD203B41FA5}">
                      <a16:colId xmlns:a16="http://schemas.microsoft.com/office/drawing/2014/main" val="2404621714"/>
                    </a:ext>
                  </a:extLst>
                </a:gridCol>
                <a:gridCol w="969065">
                  <a:extLst>
                    <a:ext uri="{9D8B030D-6E8A-4147-A177-3AD203B41FA5}">
                      <a16:colId xmlns:a16="http://schemas.microsoft.com/office/drawing/2014/main" val="2361054429"/>
                    </a:ext>
                  </a:extLst>
                </a:gridCol>
                <a:gridCol w="969065">
                  <a:extLst>
                    <a:ext uri="{9D8B030D-6E8A-4147-A177-3AD203B41FA5}">
                      <a16:colId xmlns:a16="http://schemas.microsoft.com/office/drawing/2014/main" val="2400231173"/>
                    </a:ext>
                  </a:extLst>
                </a:gridCol>
                <a:gridCol w="969065">
                  <a:extLst>
                    <a:ext uri="{9D8B030D-6E8A-4147-A177-3AD203B41FA5}">
                      <a16:colId xmlns:a16="http://schemas.microsoft.com/office/drawing/2014/main" val="1935576720"/>
                    </a:ext>
                  </a:extLst>
                </a:gridCol>
                <a:gridCol w="969065">
                  <a:extLst>
                    <a:ext uri="{9D8B030D-6E8A-4147-A177-3AD203B41FA5}">
                      <a16:colId xmlns:a16="http://schemas.microsoft.com/office/drawing/2014/main" val="913473643"/>
                    </a:ext>
                  </a:extLst>
                </a:gridCol>
                <a:gridCol w="969065">
                  <a:extLst>
                    <a:ext uri="{9D8B030D-6E8A-4147-A177-3AD203B41FA5}">
                      <a16:colId xmlns:a16="http://schemas.microsoft.com/office/drawing/2014/main" val="2468762496"/>
                    </a:ext>
                  </a:extLst>
                </a:gridCol>
                <a:gridCol w="969065">
                  <a:extLst>
                    <a:ext uri="{9D8B030D-6E8A-4147-A177-3AD203B41FA5}">
                      <a16:colId xmlns:a16="http://schemas.microsoft.com/office/drawing/2014/main" val="4254186043"/>
                    </a:ext>
                  </a:extLst>
                </a:gridCol>
                <a:gridCol w="969065">
                  <a:extLst>
                    <a:ext uri="{9D8B030D-6E8A-4147-A177-3AD203B41FA5}">
                      <a16:colId xmlns:a16="http://schemas.microsoft.com/office/drawing/2014/main" val="3472160227"/>
                    </a:ext>
                  </a:extLst>
                </a:gridCol>
                <a:gridCol w="969065">
                  <a:extLst>
                    <a:ext uri="{9D8B030D-6E8A-4147-A177-3AD203B41FA5}">
                      <a16:colId xmlns:a16="http://schemas.microsoft.com/office/drawing/2014/main" val="1485371530"/>
                    </a:ext>
                  </a:extLst>
                </a:gridCol>
                <a:gridCol w="969065">
                  <a:extLst>
                    <a:ext uri="{9D8B030D-6E8A-4147-A177-3AD203B41FA5}">
                      <a16:colId xmlns:a16="http://schemas.microsoft.com/office/drawing/2014/main" val="1593893161"/>
                    </a:ext>
                  </a:extLst>
                </a:gridCol>
                <a:gridCol w="969065">
                  <a:extLst>
                    <a:ext uri="{9D8B030D-6E8A-4147-A177-3AD203B41FA5}">
                      <a16:colId xmlns:a16="http://schemas.microsoft.com/office/drawing/2014/main" val="3588804114"/>
                    </a:ext>
                  </a:extLst>
                </a:gridCol>
                <a:gridCol w="969065">
                  <a:extLst>
                    <a:ext uri="{9D8B030D-6E8A-4147-A177-3AD203B41FA5}">
                      <a16:colId xmlns:a16="http://schemas.microsoft.com/office/drawing/2014/main" val="1222452822"/>
                    </a:ext>
                  </a:extLst>
                </a:gridCol>
              </a:tblGrid>
              <a:tr h="287801">
                <a:tc gridSpan="3">
                  <a:txBody>
                    <a:bodyPr/>
                    <a:lstStyle/>
                    <a:p>
                      <a:pPr algn="l" fontAlgn="ctr"/>
                      <a:r>
                        <a:rPr lang="en-US" sz="1100" u="none" strike="noStrike" dirty="0">
                          <a:effectLst/>
                          <a:latin typeface="Century Gothic" panose="020B0502020202020204" pitchFamily="34" charset="0"/>
                        </a:rPr>
                        <a:t>20XX - Q3</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a:effectLst/>
                          <a:latin typeface="Century Gothic" panose="020B0502020202020204" pitchFamily="34" charset="0"/>
                        </a:rPr>
                        <a:t>20XX - Q4</a:t>
                      </a:r>
                      <a:endParaRPr lang="en-US" sz="1100" b="0" i="0" u="none" strike="noStrike">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dirty="0">
                          <a:effectLst/>
                          <a:latin typeface="Century Gothic" panose="020B0502020202020204" pitchFamily="34" charset="0"/>
                        </a:rPr>
                        <a:t>20XX - Q1</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gridSpan="3">
                  <a:txBody>
                    <a:bodyPr/>
                    <a:lstStyle/>
                    <a:p>
                      <a:pPr algn="l" fontAlgn="ctr"/>
                      <a:r>
                        <a:rPr lang="en-US" sz="1100" u="none" strike="noStrike" dirty="0">
                          <a:effectLst/>
                          <a:latin typeface="Century Gothic" panose="020B0502020202020204" pitchFamily="34" charset="0"/>
                        </a:rPr>
                        <a:t>20XX - Q2</a:t>
                      </a:r>
                      <a:endParaRPr lang="en-US" sz="1100" b="0"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263609"/>
                  </a:ext>
                </a:extLst>
              </a:tr>
              <a:tr h="327048">
                <a:tc>
                  <a:txBody>
                    <a:bodyPr/>
                    <a:lstStyle/>
                    <a:p>
                      <a:pPr algn="ctr" fontAlgn="ctr"/>
                      <a:r>
                        <a:rPr lang="en-US" sz="900" u="none" strike="noStrike" dirty="0">
                          <a:effectLst/>
                          <a:latin typeface="Century Gothic" panose="020B0502020202020204" pitchFamily="34" charset="0"/>
                        </a:rPr>
                        <a:t>JUL</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AUG</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SEPT</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OCT</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NOV</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DEC</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JAN</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FEB</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MAR</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sz="900" u="none" strike="noStrike" dirty="0">
                          <a:effectLst/>
                          <a:latin typeface="Century Gothic" panose="020B0502020202020204" pitchFamily="34" charset="0"/>
                        </a:rPr>
                        <a:t>APR</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MAY</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900" u="none" strike="noStrike" dirty="0">
                          <a:effectLst/>
                          <a:latin typeface="Century Gothic" panose="020B0502020202020204" pitchFamily="34" charset="0"/>
                        </a:rPr>
                        <a:t>JUN</a:t>
                      </a:r>
                      <a:endParaRPr lang="en-US" sz="900" b="1"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40333463"/>
                  </a:ext>
                </a:extLst>
              </a:tr>
              <a:tr h="235474">
                <a:tc gridSpan="12">
                  <a:txBody>
                    <a:bodyPr/>
                    <a:lstStyle/>
                    <a:p>
                      <a:pPr algn="l" fontAlgn="ctr"/>
                      <a:r>
                        <a:rPr lang="en-US" sz="1200" u="none" strike="noStrike" dirty="0">
                          <a:effectLst/>
                          <a:latin typeface="Century Gothic" panose="020B0502020202020204" pitchFamily="34" charset="0"/>
                        </a:rPr>
                        <a:t>PROJECT 3</a:t>
                      </a:r>
                      <a:endParaRPr lang="en-US" sz="1100" b="1" i="0" u="none" strike="noStrike" dirty="0">
                        <a:solidFill>
                          <a:srgbClr val="000000"/>
                        </a:solidFill>
                        <a:effectLst/>
                        <a:latin typeface="Century Gothic" panose="020B0502020202020204" pitchFamily="34" charset="0"/>
                      </a:endParaRPr>
                    </a:p>
                  </a:txBody>
                  <a:tcPr marL="8535" marR="8535" marT="853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extLst>
                  <a:ext uri="{0D108BD9-81ED-4DB2-BD59-A6C34878D82A}">
                    <a16:rowId xmlns:a16="http://schemas.microsoft.com/office/drawing/2014/main" val="1306491921"/>
                  </a:ext>
                </a:extLst>
              </a:tr>
              <a:tr h="1719163">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2159575"/>
                  </a:ext>
                </a:extLst>
              </a:tr>
              <a:tr h="235474">
                <a:tc gridSpan="12">
                  <a:txBody>
                    <a:bodyPr/>
                    <a:lstStyle/>
                    <a:p>
                      <a:pPr algn="l" fontAlgn="ctr"/>
                      <a:r>
                        <a:rPr lang="en-US" sz="1100" u="none" strike="noStrike" dirty="0">
                          <a:effectLst/>
                          <a:latin typeface="Century Gothic" panose="020B0502020202020204" pitchFamily="34" charset="0"/>
                        </a:rPr>
                        <a:t>PROJECT 4</a:t>
                      </a:r>
                    </a:p>
                  </a:txBody>
                  <a:tcPr marL="8535" marR="8535" marT="853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tc hMerge="1">
                  <a:txBody>
                    <a:bodyPr/>
                    <a:lstStyle/>
                    <a:p>
                      <a:pPr algn="l" fontAlgn="ctr"/>
                      <a:r>
                        <a:rPr lang="en-US" sz="900" u="none" strike="noStrike" dirty="0">
                          <a:effectLst/>
                          <a:latin typeface="Century Gothic" panose="020B0502020202020204" pitchFamily="34" charset="0"/>
                        </a:rPr>
                        <a:t> </a:t>
                      </a:r>
                      <a:endParaRPr lang="en-US" sz="900" b="1" i="0" u="none" strike="noStrike" dirty="0">
                        <a:solidFill>
                          <a:srgbClr val="000000"/>
                        </a:solidFill>
                        <a:effectLst/>
                        <a:latin typeface="Century Gothic" panose="020B0502020202020204" pitchFamily="34" charset="0"/>
                      </a:endParaRPr>
                    </a:p>
                  </a:txBody>
                  <a:tcPr marL="76819" marR="8535" marT="8535" marB="0" anchor="ctr"/>
                </a:tc>
                <a:extLst>
                  <a:ext uri="{0D108BD9-81ED-4DB2-BD59-A6C34878D82A}">
                    <a16:rowId xmlns:a16="http://schemas.microsoft.com/office/drawing/2014/main" val="1741764734"/>
                  </a:ext>
                </a:extLst>
              </a:tr>
              <a:tr h="1797862">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r>
                        <a:rPr lang="en-US" sz="900" u="none" strike="noStrike" dirty="0">
                          <a:effectLst/>
                          <a:latin typeface="Century Gothic" panose="020B0502020202020204" pitchFamily="34" charset="0"/>
                        </a:rPr>
                        <a:t> </a:t>
                      </a:r>
                      <a:endParaRPr lang="en-US" sz="900" b="0" i="0" u="none" strike="noStrike" dirty="0">
                        <a:solidFill>
                          <a:srgbClr val="000000"/>
                        </a:solidFill>
                        <a:effectLst/>
                        <a:latin typeface="Century Gothic" panose="020B0502020202020204" pitchFamily="34" charset="0"/>
                      </a:endParaRPr>
                    </a:p>
                  </a:txBody>
                  <a:tcPr marL="8535" marR="8535" marT="853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683356442"/>
                  </a:ext>
                </a:extLst>
              </a:tr>
            </a:tbl>
          </a:graphicData>
        </a:graphic>
      </p:graphicFrame>
      <p:sp>
        <p:nvSpPr>
          <p:cNvPr id="38" name="Left-Right Arrow 37">
            <a:extLst>
              <a:ext uri="{FF2B5EF4-FFF2-40B4-BE49-F238E27FC236}">
                <a16:creationId xmlns:a16="http://schemas.microsoft.com/office/drawing/2014/main" id="{D057D81B-1962-4243-A112-F1B138DB4200}"/>
              </a:ext>
            </a:extLst>
          </p:cNvPr>
          <p:cNvSpPr/>
          <p:nvPr/>
        </p:nvSpPr>
        <p:spPr>
          <a:xfrm>
            <a:off x="3347976" y="1312007"/>
            <a:ext cx="274320" cy="274320"/>
          </a:xfrm>
          <a:prstGeom prst="leftRightArrow">
            <a:avLst/>
          </a:prstGeom>
          <a:solidFill>
            <a:srgbClr val="A799DD"/>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Down Arrow 38">
            <a:extLst>
              <a:ext uri="{FF2B5EF4-FFF2-40B4-BE49-F238E27FC236}">
                <a16:creationId xmlns:a16="http://schemas.microsoft.com/office/drawing/2014/main" id="{9BDC0FB2-D9FC-804E-8FC9-92737EC82749}"/>
              </a:ext>
            </a:extLst>
          </p:cNvPr>
          <p:cNvSpPr/>
          <p:nvPr/>
        </p:nvSpPr>
        <p:spPr>
          <a:xfrm>
            <a:off x="5061209" y="1312007"/>
            <a:ext cx="274320" cy="274320"/>
          </a:xfrm>
          <a:prstGeom prst="downArrow">
            <a:avLst/>
          </a:prstGeom>
          <a:solidFill>
            <a:srgbClr val="6CD5FC"/>
          </a:solidFill>
          <a:ln>
            <a:solidFill>
              <a:schemeClr val="bg1"/>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solidFill>
                <a:sysClr val="windowText" lastClr="000000"/>
              </a:solidFill>
            </a:endParaRPr>
          </a:p>
        </p:txBody>
      </p:sp>
      <p:sp>
        <p:nvSpPr>
          <p:cNvPr id="40" name="Up Arrow 39">
            <a:extLst>
              <a:ext uri="{FF2B5EF4-FFF2-40B4-BE49-F238E27FC236}">
                <a16:creationId xmlns:a16="http://schemas.microsoft.com/office/drawing/2014/main" id="{6D0BB97E-5051-774F-9549-B8FA60773B3C}"/>
              </a:ext>
            </a:extLst>
          </p:cNvPr>
          <p:cNvSpPr/>
          <p:nvPr/>
        </p:nvSpPr>
        <p:spPr>
          <a:xfrm>
            <a:off x="1634743" y="1312007"/>
            <a:ext cx="274320" cy="274320"/>
          </a:xfrm>
          <a:prstGeom prst="upArrow">
            <a:avLst/>
          </a:prstGeom>
          <a:solidFill>
            <a:srgbClr val="FF0000"/>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ysClr val="windowText" lastClr="000000"/>
              </a:solidFill>
            </a:endParaRPr>
          </a:p>
        </p:txBody>
      </p:sp>
      <p:sp>
        <p:nvSpPr>
          <p:cNvPr id="41" name="TextBox 45">
            <a:extLst>
              <a:ext uri="{FF2B5EF4-FFF2-40B4-BE49-F238E27FC236}">
                <a16:creationId xmlns:a16="http://schemas.microsoft.com/office/drawing/2014/main" id="{70179B2B-22F5-3849-ACAD-3B90D7D7D617}"/>
              </a:ext>
            </a:extLst>
          </p:cNvPr>
          <p:cNvSpPr txBox="1"/>
          <p:nvPr/>
        </p:nvSpPr>
        <p:spPr>
          <a:xfrm>
            <a:off x="2015743" y="1312259"/>
            <a:ext cx="53232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HIGH</a:t>
            </a:r>
          </a:p>
        </p:txBody>
      </p:sp>
      <p:sp>
        <p:nvSpPr>
          <p:cNvPr id="42" name="TextBox 46">
            <a:extLst>
              <a:ext uri="{FF2B5EF4-FFF2-40B4-BE49-F238E27FC236}">
                <a16:creationId xmlns:a16="http://schemas.microsoft.com/office/drawing/2014/main" id="{FF27281E-E365-CF4F-B443-A1393D93D1F0}"/>
              </a:ext>
            </a:extLst>
          </p:cNvPr>
          <p:cNvSpPr txBox="1"/>
          <p:nvPr/>
        </p:nvSpPr>
        <p:spPr>
          <a:xfrm>
            <a:off x="3720245" y="1312259"/>
            <a:ext cx="748795"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MEDIUM</a:t>
            </a:r>
          </a:p>
        </p:txBody>
      </p:sp>
      <p:sp>
        <p:nvSpPr>
          <p:cNvPr id="43" name="TextBox 47">
            <a:extLst>
              <a:ext uri="{FF2B5EF4-FFF2-40B4-BE49-F238E27FC236}">
                <a16:creationId xmlns:a16="http://schemas.microsoft.com/office/drawing/2014/main" id="{932C7841-FD64-174C-90A4-91FEB82D1D7B}"/>
              </a:ext>
            </a:extLst>
          </p:cNvPr>
          <p:cNvSpPr txBox="1"/>
          <p:nvPr/>
        </p:nvSpPr>
        <p:spPr>
          <a:xfrm>
            <a:off x="5431070" y="1312259"/>
            <a:ext cx="507831" cy="265201"/>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100">
                <a:latin typeface="Century Gothic" panose="020B0502020202020204" pitchFamily="34" charset="0"/>
              </a:rPr>
              <a:t>LOW</a:t>
            </a:r>
          </a:p>
        </p:txBody>
      </p:sp>
      <p:sp>
        <p:nvSpPr>
          <p:cNvPr id="44" name="TextBox 48">
            <a:extLst>
              <a:ext uri="{FF2B5EF4-FFF2-40B4-BE49-F238E27FC236}">
                <a16:creationId xmlns:a16="http://schemas.microsoft.com/office/drawing/2014/main" id="{9220F1C4-8047-CF43-A8F5-20AB6A57E24B}"/>
              </a:ext>
            </a:extLst>
          </p:cNvPr>
          <p:cNvSpPr txBox="1"/>
          <p:nvPr/>
        </p:nvSpPr>
        <p:spPr>
          <a:xfrm>
            <a:off x="275843" y="1299559"/>
            <a:ext cx="1063753" cy="312393"/>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en-US" sz="1400">
                <a:solidFill>
                  <a:schemeClr val="tx1">
                    <a:lumMod val="65000"/>
                    <a:lumOff val="35000"/>
                  </a:schemeClr>
                </a:solidFill>
                <a:latin typeface="Century Gothic" panose="020B0502020202020204" pitchFamily="34" charset="0"/>
              </a:rPr>
              <a:t>RISK LEVEL</a:t>
            </a:r>
          </a:p>
        </p:txBody>
      </p:sp>
      <p:sp>
        <p:nvSpPr>
          <p:cNvPr id="48" name="Rounded Rectangle 47">
            <a:extLst>
              <a:ext uri="{FF2B5EF4-FFF2-40B4-BE49-F238E27FC236}">
                <a16:creationId xmlns:a16="http://schemas.microsoft.com/office/drawing/2014/main" id="{4A99ECC1-6528-7D4B-AFF3-B29ECEE5D94D}"/>
              </a:ext>
            </a:extLst>
          </p:cNvPr>
          <p:cNvSpPr/>
          <p:nvPr/>
        </p:nvSpPr>
        <p:spPr>
          <a:xfrm>
            <a:off x="2327800" y="2737864"/>
            <a:ext cx="5389880" cy="301752"/>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49" name="Rounded Rectangle 48">
            <a:extLst>
              <a:ext uri="{FF2B5EF4-FFF2-40B4-BE49-F238E27FC236}">
                <a16:creationId xmlns:a16="http://schemas.microsoft.com/office/drawing/2014/main" id="{30BE021D-60BE-3442-A979-09628CA40723}"/>
              </a:ext>
            </a:extLst>
          </p:cNvPr>
          <p:cNvSpPr/>
          <p:nvPr/>
        </p:nvSpPr>
        <p:spPr>
          <a:xfrm>
            <a:off x="5678060" y="3235704"/>
            <a:ext cx="194818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chemeClr val="bg1"/>
                </a:solidFill>
                <a:latin typeface="Century Gothic" panose="020B0502020202020204" pitchFamily="34" charset="0"/>
                <a:ea typeface="Arial" charset="0"/>
                <a:cs typeface="Arial" charset="0"/>
              </a:rPr>
              <a:t>TEXT</a:t>
            </a:r>
          </a:p>
        </p:txBody>
      </p:sp>
      <p:sp>
        <p:nvSpPr>
          <p:cNvPr id="50" name="Rounded Rectangle 49">
            <a:extLst>
              <a:ext uri="{FF2B5EF4-FFF2-40B4-BE49-F238E27FC236}">
                <a16:creationId xmlns:a16="http://schemas.microsoft.com/office/drawing/2014/main" id="{2C795B0C-1004-924E-B0EC-D11F3D647883}"/>
              </a:ext>
            </a:extLst>
          </p:cNvPr>
          <p:cNvSpPr/>
          <p:nvPr/>
        </p:nvSpPr>
        <p:spPr>
          <a:xfrm>
            <a:off x="526940" y="4661358"/>
            <a:ext cx="1790700" cy="301752"/>
          </a:xfrm>
          <a:prstGeom prst="roundRect">
            <a:avLst/>
          </a:prstGeom>
          <a:solidFill>
            <a:srgbClr val="E1EA15"/>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51" name="Rounded Rectangle 50">
            <a:extLst>
              <a:ext uri="{FF2B5EF4-FFF2-40B4-BE49-F238E27FC236}">
                <a16:creationId xmlns:a16="http://schemas.microsoft.com/office/drawing/2014/main" id="{02A5EB55-005E-BD4D-BA09-F94EEA046054}"/>
              </a:ext>
            </a:extLst>
          </p:cNvPr>
          <p:cNvSpPr/>
          <p:nvPr/>
        </p:nvSpPr>
        <p:spPr>
          <a:xfrm>
            <a:off x="1729409" y="5240478"/>
            <a:ext cx="4103591" cy="301752"/>
          </a:xfrm>
          <a:prstGeom prst="roundRect">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52" name="Rounded Rectangle 51">
            <a:extLst>
              <a:ext uri="{FF2B5EF4-FFF2-40B4-BE49-F238E27FC236}">
                <a16:creationId xmlns:a16="http://schemas.microsoft.com/office/drawing/2014/main" id="{09682636-32F0-5849-9CE8-E633B3A261C8}"/>
              </a:ext>
            </a:extLst>
          </p:cNvPr>
          <p:cNvSpPr/>
          <p:nvPr/>
        </p:nvSpPr>
        <p:spPr>
          <a:xfrm>
            <a:off x="6175900" y="5738318"/>
            <a:ext cx="1541780" cy="335280"/>
          </a:xfrm>
          <a:prstGeom prst="roundRect">
            <a:avLst/>
          </a:prstGeom>
          <a:solidFill>
            <a:srgbClr val="00BD3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chemeClr val="bg1"/>
                </a:solidFill>
                <a:latin typeface="Century Gothic" panose="020B0502020202020204" pitchFamily="34" charset="0"/>
                <a:ea typeface="Arial" charset="0"/>
                <a:cs typeface="Arial" charset="0"/>
              </a:rPr>
              <a:t>TEXT</a:t>
            </a:r>
          </a:p>
        </p:txBody>
      </p:sp>
      <p:sp>
        <p:nvSpPr>
          <p:cNvPr id="53" name="Rounded Rectangle 52">
            <a:extLst>
              <a:ext uri="{FF2B5EF4-FFF2-40B4-BE49-F238E27FC236}">
                <a16:creationId xmlns:a16="http://schemas.microsoft.com/office/drawing/2014/main" id="{9D72C04B-A58B-E247-A74E-6F3F2FBC2A10}"/>
              </a:ext>
            </a:extLst>
          </p:cNvPr>
          <p:cNvSpPr/>
          <p:nvPr/>
        </p:nvSpPr>
        <p:spPr>
          <a:xfrm>
            <a:off x="9731900" y="5771846"/>
            <a:ext cx="98044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54" name="Rounded Rectangle 53">
            <a:extLst>
              <a:ext uri="{FF2B5EF4-FFF2-40B4-BE49-F238E27FC236}">
                <a16:creationId xmlns:a16="http://schemas.microsoft.com/office/drawing/2014/main" id="{C641BC51-6BB8-2A49-8598-54E7C7B6A8E7}"/>
              </a:ext>
            </a:extLst>
          </p:cNvPr>
          <p:cNvSpPr/>
          <p:nvPr/>
        </p:nvSpPr>
        <p:spPr>
          <a:xfrm>
            <a:off x="5891420" y="5240478"/>
            <a:ext cx="3802380" cy="301752"/>
          </a:xfrm>
          <a:prstGeom prst="roundRect">
            <a:avLst/>
          </a:prstGeom>
          <a:solidFill>
            <a:srgbClr val="A1F4EF"/>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55" name="Rounded Rectangle 54">
            <a:extLst>
              <a:ext uri="{FF2B5EF4-FFF2-40B4-BE49-F238E27FC236}">
                <a16:creationId xmlns:a16="http://schemas.microsoft.com/office/drawing/2014/main" id="{7AFF7427-65FF-C34C-A029-B64B264265B5}"/>
              </a:ext>
            </a:extLst>
          </p:cNvPr>
          <p:cNvSpPr/>
          <p:nvPr/>
        </p:nvSpPr>
        <p:spPr>
          <a:xfrm>
            <a:off x="7717680" y="3695444"/>
            <a:ext cx="1948180" cy="301752"/>
          </a:xfrm>
          <a:prstGeom prst="roundRect">
            <a:avLst/>
          </a:prstGeom>
          <a:solidFill>
            <a:schemeClr val="accent4"/>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ysClr val="windowText" lastClr="000000"/>
                </a:solidFill>
                <a:latin typeface="Century Gothic" panose="020B0502020202020204" pitchFamily="34" charset="0"/>
                <a:ea typeface="Arial" charset="0"/>
                <a:cs typeface="Arial" charset="0"/>
              </a:rPr>
              <a:t>TEXT</a:t>
            </a:r>
          </a:p>
        </p:txBody>
      </p:sp>
      <p:sp>
        <p:nvSpPr>
          <p:cNvPr id="56" name="Rounded Rectangle 55">
            <a:extLst>
              <a:ext uri="{FF2B5EF4-FFF2-40B4-BE49-F238E27FC236}">
                <a16:creationId xmlns:a16="http://schemas.microsoft.com/office/drawing/2014/main" id="{B042C604-509A-3546-8963-FB1CA348FD79}"/>
              </a:ext>
            </a:extLst>
          </p:cNvPr>
          <p:cNvSpPr/>
          <p:nvPr/>
        </p:nvSpPr>
        <p:spPr>
          <a:xfrm>
            <a:off x="7880240" y="4676598"/>
            <a:ext cx="1854200" cy="301752"/>
          </a:xfrm>
          <a:prstGeom prst="roundRect">
            <a:avLst/>
          </a:prstGeom>
          <a:solidFill>
            <a:srgbClr val="FF7D3A"/>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a:solidFill>
                  <a:schemeClr val="bg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323488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Roadmap-Template_PowerPoint" id="{9F646557-F572-484C-B312-4C5550118AED}" vid="{4A32EBD8-891C-1343-9B58-9653CB824F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IC-Multiple-Project-Roadmap-Template_PowerPoint</Template>
  <TotalTime>2</TotalTime>
  <Words>264</Words>
  <Application>Microsoft Office PowerPoint</Application>
  <PresentationFormat>Widescreen</PresentationFormat>
  <Paragraphs>138</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2021-07-08T17:26:16Z</dcterms:created>
  <dcterms:modified xsi:type="dcterms:W3CDTF">2021-07-08T17:28:37Z</dcterms:modified>
</cp:coreProperties>
</file>