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5"/>
  </p:notesMasterIdLst>
  <p:sldIdLst>
    <p:sldId id="342" r:id="rId2"/>
    <p:sldId id="320" r:id="rId3"/>
    <p:sldId id="295" r:id="rId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rica Waite" initials="EW" lastIdx="2" clrIdx="0">
    <p:extLst>
      <p:ext uri="{19B8F6BF-5375-455C-9EA6-DF929625EA0E}">
        <p15:presenceInfo xmlns:p15="http://schemas.microsoft.com/office/powerpoint/2012/main" userId="c568693182780e7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64065"/>
    <a:srgbClr val="387E99"/>
    <a:srgbClr val="E9AB77"/>
    <a:srgbClr val="D14C36"/>
    <a:srgbClr val="89D0C2"/>
    <a:srgbClr val="E4774A"/>
    <a:srgbClr val="ECD6B2"/>
    <a:srgbClr val="56BFD2"/>
    <a:srgbClr val="4494A2"/>
    <a:srgbClr val="74B0A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618" autoAdjust="0"/>
    <p:restoredTop sz="86447"/>
  </p:normalViewPr>
  <p:slideViewPr>
    <p:cSldViewPr snapToGrid="0" snapToObjects="1">
      <p:cViewPr>
        <p:scale>
          <a:sx n="161" d="100"/>
          <a:sy n="161" d="100"/>
        </p:scale>
        <p:origin x="76" y="136"/>
      </p:cViewPr>
      <p:guideLst/>
    </p:cSldViewPr>
  </p:slideViewPr>
  <p:outlineViewPr>
    <p:cViewPr>
      <p:scale>
        <a:sx n="33" d="100"/>
        <a:sy n="33" d="100"/>
      </p:scale>
      <p:origin x="0" y="0"/>
    </p:cViewPr>
    <p:sldLst>
      <p:sld r:id="rId1" collapse="1"/>
      <p:sld r:id="rId2" collapse="1"/>
    </p:sldLst>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commentAuthors" Target="commentAuthors.xml"/><Relationship Id="rId5" Type="http://schemas.openxmlformats.org/officeDocument/2006/relationships/notesMaster" Target="notesMasters/notesMaster1.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_rels/viewProps.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6AFEDE-F1BF-6A4A-80D9-CCB6DC4EFE3D}" type="datetimeFigureOut">
              <a:rPr lang="en-US" smtClean="0"/>
              <a:t>7/12/2021</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711C10-233D-DA48-A5CB-9365BBABB6B4}" type="slidenum">
              <a:rPr lang="en-US" smtClean="0"/>
              <a:t>‹#›</a:t>
            </a:fld>
            <a:endParaRPr lang="en-US" dirty="0"/>
          </a:p>
        </p:txBody>
      </p:sp>
    </p:spTree>
    <p:extLst>
      <p:ext uri="{BB962C8B-B14F-4D97-AF65-F5344CB8AC3E}">
        <p14:creationId xmlns:p14="http://schemas.microsoft.com/office/powerpoint/2010/main" val="4330768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2</a:t>
            </a:fld>
            <a:endParaRPr lang="en-US" dirty="0"/>
          </a:p>
        </p:txBody>
      </p:sp>
    </p:spTree>
    <p:extLst>
      <p:ext uri="{BB962C8B-B14F-4D97-AF65-F5344CB8AC3E}">
        <p14:creationId xmlns:p14="http://schemas.microsoft.com/office/powerpoint/2010/main" val="361866681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3</a:t>
            </a:fld>
            <a:endParaRPr lang="en-US" dirty="0"/>
          </a:p>
        </p:txBody>
      </p:sp>
    </p:spTree>
    <p:extLst>
      <p:ext uri="{BB962C8B-B14F-4D97-AF65-F5344CB8AC3E}">
        <p14:creationId xmlns:p14="http://schemas.microsoft.com/office/powerpoint/2010/main" val="18222646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7381E756-E947-FD4A-8A23-D2C983A1A8BD}" type="datetimeFigureOut">
              <a:rPr lang="en-US" smtClean="0"/>
              <a:t>7/12/2021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07345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7/12/2021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8398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7/12/2021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356738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7/12/2021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9415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381E756-E947-FD4A-8A23-D2C983A1A8BD}" type="datetimeFigureOut">
              <a:rPr lang="en-US" smtClean="0"/>
              <a:t>7/12/2021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79773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381E756-E947-FD4A-8A23-D2C983A1A8BD}" type="datetimeFigureOut">
              <a:rPr lang="en-US" smtClean="0"/>
              <a:t>7/12/2021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115370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381E756-E947-FD4A-8A23-D2C983A1A8BD}" type="datetimeFigureOut">
              <a:rPr lang="en-US" smtClean="0"/>
              <a:t>7/12/2021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641709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381E756-E947-FD4A-8A23-D2C983A1A8BD}" type="datetimeFigureOut">
              <a:rPr lang="en-US" smtClean="0"/>
              <a:t>7/12/2021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45901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1E756-E947-FD4A-8A23-D2C983A1A8BD}" type="datetimeFigureOut">
              <a:rPr lang="en-US" smtClean="0"/>
              <a:t>7/12/2021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913076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7/12/2021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559721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7/12/2021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93808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bg1">
                <a:lumMod val="95000"/>
                <a:alpha val="40000"/>
              </a:schemeClr>
            </a:gs>
            <a:gs pos="100000">
              <a:schemeClr val="bg1">
                <a:lumMod val="75000"/>
              </a:schemeClr>
            </a:gs>
          </a:gsLst>
          <a:lin ang="135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81E756-E947-FD4A-8A23-D2C983A1A8BD}" type="datetimeFigureOut">
              <a:rPr lang="en-US" smtClean="0"/>
              <a:t>7/12/2021</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30669D-EC37-AA42-8CD3-B0788BD38FC6}" type="slidenum">
              <a:rPr lang="en-US" smtClean="0"/>
              <a:t>‹#›</a:t>
            </a:fld>
            <a:endParaRPr lang="en-US" dirty="0"/>
          </a:p>
        </p:txBody>
      </p:sp>
    </p:spTree>
    <p:extLst>
      <p:ext uri="{BB962C8B-B14F-4D97-AF65-F5344CB8AC3E}">
        <p14:creationId xmlns:p14="http://schemas.microsoft.com/office/powerpoint/2010/main" val="1729608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bit.ly/2UEhbgz" TargetMode="Externa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7C5F649A-21D3-4946-B06E-8A79DDA0D00E}"/>
              </a:ext>
            </a:extLst>
          </p:cNvPr>
          <p:cNvSpPr txBox="1"/>
          <p:nvPr/>
        </p:nvSpPr>
        <p:spPr>
          <a:xfrm>
            <a:off x="880808" y="2596291"/>
            <a:ext cx="9247166" cy="646331"/>
          </a:xfrm>
          <a:prstGeom prst="rect">
            <a:avLst/>
          </a:prstGeom>
          <a:noFill/>
        </p:spPr>
        <p:txBody>
          <a:bodyPr wrap="square" rtlCol="0">
            <a:spAutoFit/>
          </a:bodyPr>
          <a:lstStyle/>
          <a:p>
            <a:r>
              <a:rPr lang="en-US" sz="3600" dirty="0">
                <a:latin typeface="Century Gothic" panose="020B0502020202020204" pitchFamily="34" charset="0"/>
              </a:rPr>
              <a:t>Notes for Using This Template</a:t>
            </a:r>
          </a:p>
        </p:txBody>
      </p:sp>
      <p:sp>
        <p:nvSpPr>
          <p:cNvPr id="3" name="TextBox 2">
            <a:extLst>
              <a:ext uri="{FF2B5EF4-FFF2-40B4-BE49-F238E27FC236}">
                <a16:creationId xmlns:a16="http://schemas.microsoft.com/office/drawing/2014/main" id="{8D229698-1152-43F9-BE56-3EBDC68FD012}"/>
              </a:ext>
            </a:extLst>
          </p:cNvPr>
          <p:cNvSpPr txBox="1"/>
          <p:nvPr/>
        </p:nvSpPr>
        <p:spPr>
          <a:xfrm>
            <a:off x="880809" y="3526114"/>
            <a:ext cx="5962754" cy="2139047"/>
          </a:xfrm>
          <a:prstGeom prst="rect">
            <a:avLst/>
          </a:prstGeom>
          <a:noFill/>
        </p:spPr>
        <p:txBody>
          <a:bodyPr wrap="square" rtlCol="0">
            <a:spAutoFit/>
          </a:bodyPr>
          <a:lstStyle/>
          <a:p>
            <a:pPr>
              <a:spcAft>
                <a:spcPts val="600"/>
              </a:spcAft>
            </a:pPr>
            <a:r>
              <a:rPr lang="en-US" sz="1600" dirty="0">
                <a:latin typeface="Century Gothic" panose="020B0502020202020204" pitchFamily="34" charset="0"/>
              </a:rPr>
              <a:t>Enter the months represented in your Scaled Agile Framework (SAFe) Roadmap. </a:t>
            </a:r>
            <a:endParaRPr lang="en-US" sz="800" dirty="0">
              <a:latin typeface="Century Gothic" panose="020B0502020202020204" pitchFamily="34" charset="0"/>
            </a:endParaRPr>
          </a:p>
          <a:p>
            <a:endParaRPr lang="en-US" sz="1600" dirty="0">
              <a:latin typeface="Century Gothic" panose="020B0502020202020204" pitchFamily="34" charset="0"/>
            </a:endParaRPr>
          </a:p>
          <a:p>
            <a:pPr>
              <a:spcAft>
                <a:spcPts val="600"/>
              </a:spcAft>
            </a:pPr>
            <a:r>
              <a:rPr lang="en-US" sz="1600" dirty="0">
                <a:latin typeface="Century Gothic" panose="020B0502020202020204" pitchFamily="34" charset="0"/>
              </a:rPr>
              <a:t>Adjust Program Increments to represent the length of time allotted.  Add Objectives / Stretch Objectives to each increment.  Add Milestones, Key Dates, and Additional Information.  Milestones can be represented as icons across the top arrow.   </a:t>
            </a:r>
          </a:p>
        </p:txBody>
      </p:sp>
      <p:grpSp>
        <p:nvGrpSpPr>
          <p:cNvPr id="65" name="Group 64">
            <a:extLst>
              <a:ext uri="{FF2B5EF4-FFF2-40B4-BE49-F238E27FC236}">
                <a16:creationId xmlns:a16="http://schemas.microsoft.com/office/drawing/2014/main" id="{D7F7C8EC-ED2B-B949-A541-63F70BC666B6}"/>
              </a:ext>
            </a:extLst>
          </p:cNvPr>
          <p:cNvGrpSpPr/>
          <p:nvPr/>
        </p:nvGrpSpPr>
        <p:grpSpPr>
          <a:xfrm>
            <a:off x="7203068" y="-14628"/>
            <a:ext cx="5724680" cy="6219640"/>
            <a:chOff x="7203068" y="-14628"/>
            <a:chExt cx="5724680" cy="6219640"/>
          </a:xfrm>
        </p:grpSpPr>
        <p:sp>
          <p:nvSpPr>
            <p:cNvPr id="38" name="Triangle 37">
              <a:extLst>
                <a:ext uri="{FF2B5EF4-FFF2-40B4-BE49-F238E27FC236}">
                  <a16:creationId xmlns:a16="http://schemas.microsoft.com/office/drawing/2014/main" id="{E6E602D8-F760-DF41-A042-4E9312ECA237}"/>
                </a:ext>
              </a:extLst>
            </p:cNvPr>
            <p:cNvSpPr/>
            <p:nvPr/>
          </p:nvSpPr>
          <p:spPr>
            <a:xfrm>
              <a:off x="8267700" y="1219200"/>
              <a:ext cx="1498109" cy="1121526"/>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9" name="Triangle 38">
              <a:extLst>
                <a:ext uri="{FF2B5EF4-FFF2-40B4-BE49-F238E27FC236}">
                  <a16:creationId xmlns:a16="http://schemas.microsoft.com/office/drawing/2014/main" id="{94C1830B-F673-5C4D-A41E-73B264FFA0FA}"/>
                </a:ext>
              </a:extLst>
            </p:cNvPr>
            <p:cNvSpPr/>
            <p:nvPr/>
          </p:nvSpPr>
          <p:spPr>
            <a:xfrm rot="10800000">
              <a:off x="8267698" y="2340726"/>
              <a:ext cx="1498109" cy="1121526"/>
            </a:xfrm>
            <a:prstGeom prst="triangle">
              <a:avLst/>
            </a:prstGeom>
            <a:gradFill>
              <a:gsLst>
                <a:gs pos="100000">
                  <a:schemeClr val="bg1">
                    <a:alpha val="50000"/>
                  </a:schemeClr>
                </a:gs>
                <a:gs pos="0">
                  <a:schemeClr val="accent4"/>
                </a:gs>
              </a:gsLst>
              <a:lin ang="13500000" scaled="1"/>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0" name="Triangle 39">
              <a:extLst>
                <a:ext uri="{FF2B5EF4-FFF2-40B4-BE49-F238E27FC236}">
                  <a16:creationId xmlns:a16="http://schemas.microsoft.com/office/drawing/2014/main" id="{0138B3C3-DCBC-554F-80E8-C536867E9D83}"/>
                </a:ext>
              </a:extLst>
            </p:cNvPr>
            <p:cNvSpPr/>
            <p:nvPr/>
          </p:nvSpPr>
          <p:spPr>
            <a:xfrm>
              <a:off x="9117614" y="2441587"/>
              <a:ext cx="1498109" cy="1121526"/>
            </a:xfrm>
            <a:prstGeom prst="triangle">
              <a:avLst/>
            </a:prstGeom>
            <a:gradFill>
              <a:gsLst>
                <a:gs pos="82000">
                  <a:srgbClr val="00BD32"/>
                </a:gs>
                <a:gs pos="0">
                  <a:schemeClr val="bg1">
                    <a:alpha val="50000"/>
                  </a:schemeClr>
                </a:gs>
              </a:gsLst>
              <a:lin ang="13500000" scaled="1"/>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1" name="Triangle 40">
              <a:extLst>
                <a:ext uri="{FF2B5EF4-FFF2-40B4-BE49-F238E27FC236}">
                  <a16:creationId xmlns:a16="http://schemas.microsoft.com/office/drawing/2014/main" id="{00E7AB9E-C70E-4643-9CF4-14B9DBB9726A}"/>
                </a:ext>
              </a:extLst>
            </p:cNvPr>
            <p:cNvSpPr/>
            <p:nvPr/>
          </p:nvSpPr>
          <p:spPr>
            <a:xfrm rot="10800000">
              <a:off x="9117612" y="3563113"/>
              <a:ext cx="1498109" cy="1121526"/>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2" name="Triangle 41">
              <a:extLst>
                <a:ext uri="{FF2B5EF4-FFF2-40B4-BE49-F238E27FC236}">
                  <a16:creationId xmlns:a16="http://schemas.microsoft.com/office/drawing/2014/main" id="{F8B7F251-44DE-3441-A174-00EE573C8640}"/>
                </a:ext>
              </a:extLst>
            </p:cNvPr>
            <p:cNvSpPr/>
            <p:nvPr/>
          </p:nvSpPr>
          <p:spPr>
            <a:xfrm rot="10800000">
              <a:off x="9118598" y="-14627"/>
              <a:ext cx="3073402" cy="2300834"/>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3" name="Triangle 42">
              <a:extLst>
                <a:ext uri="{FF2B5EF4-FFF2-40B4-BE49-F238E27FC236}">
                  <a16:creationId xmlns:a16="http://schemas.microsoft.com/office/drawing/2014/main" id="{F5839A51-5A39-3D46-9345-7F6E11F7AE3E}"/>
                </a:ext>
              </a:extLst>
            </p:cNvPr>
            <p:cNvSpPr/>
            <p:nvPr/>
          </p:nvSpPr>
          <p:spPr>
            <a:xfrm>
              <a:off x="11194577" y="5032308"/>
              <a:ext cx="825935" cy="618318"/>
            </a:xfrm>
            <a:prstGeom prst="triangle">
              <a:avLst/>
            </a:prstGeom>
            <a:gradFill>
              <a:gsLst>
                <a:gs pos="100000">
                  <a:schemeClr val="bg1">
                    <a:alpha val="50000"/>
                  </a:schemeClr>
                </a:gs>
                <a:gs pos="0">
                  <a:schemeClr val="tx2">
                    <a:lumMod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4" name="Triangle 43">
              <a:extLst>
                <a:ext uri="{FF2B5EF4-FFF2-40B4-BE49-F238E27FC236}">
                  <a16:creationId xmlns:a16="http://schemas.microsoft.com/office/drawing/2014/main" id="{58136418-34E8-B247-836A-152A294654E9}"/>
                </a:ext>
              </a:extLst>
            </p:cNvPr>
            <p:cNvSpPr/>
            <p:nvPr/>
          </p:nvSpPr>
          <p:spPr>
            <a:xfrm rot="10800000">
              <a:off x="10726003" y="4976702"/>
              <a:ext cx="825935" cy="618318"/>
            </a:xfrm>
            <a:prstGeom prst="triangle">
              <a:avLst/>
            </a:prstGeom>
            <a:gradFill>
              <a:gsLst>
                <a:gs pos="82000">
                  <a:schemeClr val="tx2"/>
                </a:gs>
                <a:gs pos="0">
                  <a:schemeClr val="bg1">
                    <a:alpha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5" name="Triangle 44">
              <a:extLst>
                <a:ext uri="{FF2B5EF4-FFF2-40B4-BE49-F238E27FC236}">
                  <a16:creationId xmlns:a16="http://schemas.microsoft.com/office/drawing/2014/main" id="{34FE18B5-F9A5-3D40-ACC0-6B6A68C72E49}"/>
                </a:ext>
              </a:extLst>
            </p:cNvPr>
            <p:cNvSpPr/>
            <p:nvPr/>
          </p:nvSpPr>
          <p:spPr>
            <a:xfrm>
              <a:off x="10726004" y="4358384"/>
              <a:ext cx="825935" cy="618318"/>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6" name="Triangle 45">
              <a:extLst>
                <a:ext uri="{FF2B5EF4-FFF2-40B4-BE49-F238E27FC236}">
                  <a16:creationId xmlns:a16="http://schemas.microsoft.com/office/drawing/2014/main" id="{B7B3D5D1-3822-0B4D-B163-AF44A4C9EBCB}"/>
                </a:ext>
              </a:extLst>
            </p:cNvPr>
            <p:cNvSpPr/>
            <p:nvPr/>
          </p:nvSpPr>
          <p:spPr>
            <a:xfrm>
              <a:off x="10732980" y="2926103"/>
              <a:ext cx="825935" cy="618318"/>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7" name="Triangle 46">
              <a:extLst>
                <a:ext uri="{FF2B5EF4-FFF2-40B4-BE49-F238E27FC236}">
                  <a16:creationId xmlns:a16="http://schemas.microsoft.com/office/drawing/2014/main" id="{3622D9C8-9B35-504C-9930-EADF0A6FE121}"/>
                </a:ext>
              </a:extLst>
            </p:cNvPr>
            <p:cNvSpPr/>
            <p:nvPr/>
          </p:nvSpPr>
          <p:spPr>
            <a:xfrm rot="10800000">
              <a:off x="10732979" y="3544421"/>
              <a:ext cx="825935" cy="618318"/>
            </a:xfrm>
            <a:prstGeom prst="triangle">
              <a:avLst/>
            </a:prstGeom>
            <a:gradFill>
              <a:gsLst>
                <a:gs pos="100000">
                  <a:schemeClr val="bg1">
                    <a:alpha val="50000"/>
                  </a:schemeClr>
                </a:gs>
                <a:gs pos="0">
                  <a:schemeClr val="tx2">
                    <a:lumMod val="60000"/>
                    <a:lumOff val="4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8" name="Triangle 47">
              <a:extLst>
                <a:ext uri="{FF2B5EF4-FFF2-40B4-BE49-F238E27FC236}">
                  <a16:creationId xmlns:a16="http://schemas.microsoft.com/office/drawing/2014/main" id="{8FB73460-F7B7-0F4D-AC00-FB39E4220308}"/>
                </a:ext>
              </a:extLst>
            </p:cNvPr>
            <p:cNvSpPr/>
            <p:nvPr/>
          </p:nvSpPr>
          <p:spPr>
            <a:xfrm>
              <a:off x="11201553" y="3600027"/>
              <a:ext cx="825935" cy="618318"/>
            </a:xfrm>
            <a:prstGeom prst="triangle">
              <a:avLst/>
            </a:prstGeom>
            <a:gradFill>
              <a:gsLst>
                <a:gs pos="82000">
                  <a:srgbClr val="F0A622"/>
                </a:gs>
                <a:gs pos="0">
                  <a:schemeClr val="bg1">
                    <a:alpha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9" name="Triangle 48">
              <a:extLst>
                <a:ext uri="{FF2B5EF4-FFF2-40B4-BE49-F238E27FC236}">
                  <a16:creationId xmlns:a16="http://schemas.microsoft.com/office/drawing/2014/main" id="{C90C3849-141E-604A-A3F6-D1733FF0541F}"/>
                </a:ext>
              </a:extLst>
            </p:cNvPr>
            <p:cNvSpPr/>
            <p:nvPr/>
          </p:nvSpPr>
          <p:spPr>
            <a:xfrm rot="10800000">
              <a:off x="11201552" y="4218345"/>
              <a:ext cx="825935" cy="618318"/>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0" name="Triangle 49">
              <a:extLst>
                <a:ext uri="{FF2B5EF4-FFF2-40B4-BE49-F238E27FC236}">
                  <a16:creationId xmlns:a16="http://schemas.microsoft.com/office/drawing/2014/main" id="{9B2137C1-B295-CC4C-AB71-24F69B0115C3}"/>
                </a:ext>
              </a:extLst>
            </p:cNvPr>
            <p:cNvSpPr/>
            <p:nvPr/>
          </p:nvSpPr>
          <p:spPr>
            <a:xfrm>
              <a:off x="9465415" y="5351037"/>
              <a:ext cx="613059" cy="458953"/>
            </a:xfrm>
            <a:prstGeom prst="triangle">
              <a:avLst/>
            </a:prstGeom>
            <a:gradFill>
              <a:gsLst>
                <a:gs pos="100000">
                  <a:schemeClr val="bg1">
                    <a:alpha val="50000"/>
                  </a:schemeClr>
                </a:gs>
                <a:gs pos="0">
                  <a:srgbClr val="92D050"/>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1" name="Triangle 50">
              <a:extLst>
                <a:ext uri="{FF2B5EF4-FFF2-40B4-BE49-F238E27FC236}">
                  <a16:creationId xmlns:a16="http://schemas.microsoft.com/office/drawing/2014/main" id="{698A1386-A455-0D43-8AAF-0789E778B2C8}"/>
                </a:ext>
              </a:extLst>
            </p:cNvPr>
            <p:cNvSpPr/>
            <p:nvPr/>
          </p:nvSpPr>
          <p:spPr>
            <a:xfrm rot="10800000">
              <a:off x="8796054" y="4684640"/>
              <a:ext cx="613059" cy="458953"/>
            </a:xfrm>
            <a:prstGeom prst="triangle">
              <a:avLst/>
            </a:prstGeom>
            <a:gradFill>
              <a:gsLst>
                <a:gs pos="82000">
                  <a:srgbClr val="00BD32"/>
                </a:gs>
                <a:gs pos="0">
                  <a:schemeClr val="bg1">
                    <a:alpha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2" name="Triangle 51">
              <a:extLst>
                <a:ext uri="{FF2B5EF4-FFF2-40B4-BE49-F238E27FC236}">
                  <a16:creationId xmlns:a16="http://schemas.microsoft.com/office/drawing/2014/main" id="{9BDA921D-9CA8-E04E-806F-450E1B28A97E}"/>
                </a:ext>
              </a:extLst>
            </p:cNvPr>
            <p:cNvSpPr/>
            <p:nvPr/>
          </p:nvSpPr>
          <p:spPr>
            <a:xfrm>
              <a:off x="8796055" y="4225687"/>
              <a:ext cx="613059" cy="458953"/>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3" name="Triangle 52">
              <a:extLst>
                <a:ext uri="{FF2B5EF4-FFF2-40B4-BE49-F238E27FC236}">
                  <a16:creationId xmlns:a16="http://schemas.microsoft.com/office/drawing/2014/main" id="{BE1646B1-714E-5648-A575-09088BA055EB}"/>
                </a:ext>
              </a:extLst>
            </p:cNvPr>
            <p:cNvSpPr/>
            <p:nvPr/>
          </p:nvSpPr>
          <p:spPr>
            <a:xfrm>
              <a:off x="11429639" y="676405"/>
              <a:ext cx="1498109" cy="1121526"/>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4" name="Triangle 53">
              <a:extLst>
                <a:ext uri="{FF2B5EF4-FFF2-40B4-BE49-F238E27FC236}">
                  <a16:creationId xmlns:a16="http://schemas.microsoft.com/office/drawing/2014/main" id="{62149B97-4C44-BC45-9D6F-D1D5FABC3F43}"/>
                </a:ext>
              </a:extLst>
            </p:cNvPr>
            <p:cNvSpPr/>
            <p:nvPr/>
          </p:nvSpPr>
          <p:spPr>
            <a:xfrm rot="10800000">
              <a:off x="11429637" y="1797931"/>
              <a:ext cx="1498109" cy="1121526"/>
            </a:xfrm>
            <a:prstGeom prst="triangle">
              <a:avLst/>
            </a:prstGeom>
            <a:gradFill>
              <a:gsLst>
                <a:gs pos="100000">
                  <a:schemeClr val="bg1">
                    <a:alpha val="50000"/>
                  </a:schemeClr>
                </a:gs>
                <a:gs pos="0">
                  <a:schemeClr val="accent4"/>
                </a:gs>
              </a:gsLst>
              <a:lin ang="13500000" scaled="1"/>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5" name="Triangle 54">
              <a:extLst>
                <a:ext uri="{FF2B5EF4-FFF2-40B4-BE49-F238E27FC236}">
                  <a16:creationId xmlns:a16="http://schemas.microsoft.com/office/drawing/2014/main" id="{64ECBC73-824F-FD49-998C-F04D37EA2CD8}"/>
                </a:ext>
              </a:extLst>
            </p:cNvPr>
            <p:cNvSpPr/>
            <p:nvPr/>
          </p:nvSpPr>
          <p:spPr>
            <a:xfrm rot="10800000">
              <a:off x="10001145" y="4978503"/>
              <a:ext cx="401094" cy="300270"/>
            </a:xfrm>
            <a:prstGeom prst="triangle">
              <a:avLst/>
            </a:prstGeom>
            <a:noFill/>
            <a:ln>
              <a:solidFill>
                <a:srgbClr val="00BD3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 name="Triangle 55">
              <a:extLst>
                <a:ext uri="{FF2B5EF4-FFF2-40B4-BE49-F238E27FC236}">
                  <a16:creationId xmlns:a16="http://schemas.microsoft.com/office/drawing/2014/main" id="{93C78C48-A7AD-6E44-8747-216D734987CC}"/>
                </a:ext>
              </a:extLst>
            </p:cNvPr>
            <p:cNvSpPr/>
            <p:nvPr/>
          </p:nvSpPr>
          <p:spPr>
            <a:xfrm>
              <a:off x="8478550" y="3436582"/>
              <a:ext cx="401094" cy="300270"/>
            </a:xfrm>
            <a:prstGeom prst="triangle">
              <a:avLst/>
            </a:prstGeom>
            <a:no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 name="Triangle 56">
              <a:extLst>
                <a:ext uri="{FF2B5EF4-FFF2-40B4-BE49-F238E27FC236}">
                  <a16:creationId xmlns:a16="http://schemas.microsoft.com/office/drawing/2014/main" id="{85366D21-3641-0645-A356-7381BF76DA84}"/>
                </a:ext>
              </a:extLst>
            </p:cNvPr>
            <p:cNvSpPr/>
            <p:nvPr/>
          </p:nvSpPr>
          <p:spPr>
            <a:xfrm>
              <a:off x="10560298" y="3911608"/>
              <a:ext cx="221130" cy="165545"/>
            </a:xfrm>
            <a:prstGeom prst="triangle">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 name="Triangle 57">
              <a:extLst>
                <a:ext uri="{FF2B5EF4-FFF2-40B4-BE49-F238E27FC236}">
                  <a16:creationId xmlns:a16="http://schemas.microsoft.com/office/drawing/2014/main" id="{A0370E60-D0DA-F441-B82D-26EDF95ABBF8}"/>
                </a:ext>
              </a:extLst>
            </p:cNvPr>
            <p:cNvSpPr/>
            <p:nvPr/>
          </p:nvSpPr>
          <p:spPr>
            <a:xfrm rot="10800000">
              <a:off x="10924816" y="6039467"/>
              <a:ext cx="221130" cy="165545"/>
            </a:xfrm>
            <a:prstGeom prst="triangle">
              <a:avLst/>
            </a:prstGeom>
            <a:noFill/>
            <a:ln>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 name="Triangle 58">
              <a:extLst>
                <a:ext uri="{FF2B5EF4-FFF2-40B4-BE49-F238E27FC236}">
                  <a16:creationId xmlns:a16="http://schemas.microsoft.com/office/drawing/2014/main" id="{0DE66A53-CAAF-BA4C-B531-CF2495CAE8A4}"/>
                </a:ext>
              </a:extLst>
            </p:cNvPr>
            <p:cNvSpPr/>
            <p:nvPr/>
          </p:nvSpPr>
          <p:spPr>
            <a:xfrm rot="10800000">
              <a:off x="8157134" y="1651419"/>
              <a:ext cx="221130" cy="165545"/>
            </a:xfrm>
            <a:prstGeom prst="triangle">
              <a:avLst/>
            </a:prstGeom>
            <a:noFill/>
            <a:ln>
              <a:solidFill>
                <a:srgbClr val="F0A62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 name="Triangle 59">
              <a:extLst>
                <a:ext uri="{FF2B5EF4-FFF2-40B4-BE49-F238E27FC236}">
                  <a16:creationId xmlns:a16="http://schemas.microsoft.com/office/drawing/2014/main" id="{2F5DDB50-3310-0C4B-A1D5-A7FB45F55483}"/>
                </a:ext>
              </a:extLst>
            </p:cNvPr>
            <p:cNvSpPr/>
            <p:nvPr/>
          </p:nvSpPr>
          <p:spPr>
            <a:xfrm>
              <a:off x="11586492" y="2465841"/>
              <a:ext cx="221130" cy="165545"/>
            </a:xfrm>
            <a:prstGeom prst="triangle">
              <a:avLst/>
            </a:prstGeom>
            <a:noFill/>
            <a:ln>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1" name="Triangle 60">
              <a:extLst>
                <a:ext uri="{FF2B5EF4-FFF2-40B4-BE49-F238E27FC236}">
                  <a16:creationId xmlns:a16="http://schemas.microsoft.com/office/drawing/2014/main" id="{D4B8C50A-66D8-1743-8738-2A9BF2BE5F66}"/>
                </a:ext>
              </a:extLst>
            </p:cNvPr>
            <p:cNvSpPr/>
            <p:nvPr/>
          </p:nvSpPr>
          <p:spPr>
            <a:xfrm>
              <a:off x="8875258" y="425489"/>
              <a:ext cx="164136" cy="122877"/>
            </a:xfrm>
            <a:prstGeom prst="triangle">
              <a:avLst/>
            </a:prstGeom>
            <a:noFill/>
            <a:ln>
              <a:solidFill>
                <a:srgbClr val="00BD3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2" name="Triangle 61">
              <a:extLst>
                <a:ext uri="{FF2B5EF4-FFF2-40B4-BE49-F238E27FC236}">
                  <a16:creationId xmlns:a16="http://schemas.microsoft.com/office/drawing/2014/main" id="{4F9B99A0-C911-0145-966C-8FF0E418F36E}"/>
                </a:ext>
              </a:extLst>
            </p:cNvPr>
            <p:cNvSpPr/>
            <p:nvPr/>
          </p:nvSpPr>
          <p:spPr>
            <a:xfrm rot="10800000">
              <a:off x="11900905" y="4908188"/>
              <a:ext cx="164136" cy="122877"/>
            </a:xfrm>
            <a:prstGeom prst="triangle">
              <a:avLst/>
            </a:prstGeom>
            <a:no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3" name="Triangle 62">
              <a:extLst>
                <a:ext uri="{FF2B5EF4-FFF2-40B4-BE49-F238E27FC236}">
                  <a16:creationId xmlns:a16="http://schemas.microsoft.com/office/drawing/2014/main" id="{0697A30B-2586-DC4D-B8DF-1A0A400A1926}"/>
                </a:ext>
              </a:extLst>
            </p:cNvPr>
            <p:cNvSpPr/>
            <p:nvPr/>
          </p:nvSpPr>
          <p:spPr>
            <a:xfrm>
              <a:off x="9494499" y="1271969"/>
              <a:ext cx="401094" cy="300270"/>
            </a:xfrm>
            <a:prstGeom prst="triangle">
              <a:avLst/>
            </a:prstGeom>
            <a:noFill/>
            <a:ln>
              <a:solidFill>
                <a:srgbClr val="F0A62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4" name="Triangle 63">
              <a:extLst>
                <a:ext uri="{FF2B5EF4-FFF2-40B4-BE49-F238E27FC236}">
                  <a16:creationId xmlns:a16="http://schemas.microsoft.com/office/drawing/2014/main" id="{24366BEE-7D91-D647-A36B-434A86F3763B}"/>
                </a:ext>
              </a:extLst>
            </p:cNvPr>
            <p:cNvSpPr/>
            <p:nvPr/>
          </p:nvSpPr>
          <p:spPr>
            <a:xfrm rot="10800000">
              <a:off x="7203068" y="-14628"/>
              <a:ext cx="1592986" cy="1192554"/>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pic>
        <p:nvPicPr>
          <p:cNvPr id="4" name="Picture 3">
            <a:hlinkClick r:id="rId2"/>
            <a:extLst>
              <a:ext uri="{FF2B5EF4-FFF2-40B4-BE49-F238E27FC236}">
                <a16:creationId xmlns:a16="http://schemas.microsoft.com/office/drawing/2014/main" id="{4AEB8225-3AA8-AF48-AD51-3F5F53316D6B}"/>
              </a:ext>
            </a:extLst>
          </p:cNvPr>
          <p:cNvPicPr>
            <a:picLocks noChangeAspect="1"/>
          </p:cNvPicPr>
          <p:nvPr/>
        </p:nvPicPr>
        <p:blipFill>
          <a:blip r:embed="rId3"/>
          <a:stretch>
            <a:fillRect/>
          </a:stretch>
        </p:blipFill>
        <p:spPr>
          <a:xfrm>
            <a:off x="8299865" y="307317"/>
            <a:ext cx="3657600" cy="507585"/>
          </a:xfrm>
          <a:prstGeom prst="rect">
            <a:avLst/>
          </a:prstGeom>
        </p:spPr>
      </p:pic>
      <p:sp>
        <p:nvSpPr>
          <p:cNvPr id="33" name="TextBox 32">
            <a:extLst>
              <a:ext uri="{FF2B5EF4-FFF2-40B4-BE49-F238E27FC236}">
                <a16:creationId xmlns:a16="http://schemas.microsoft.com/office/drawing/2014/main" id="{143A449B-AAB7-994A-92CE-8F48E2CA7DF6}"/>
              </a:ext>
            </a:extLst>
          </p:cNvPr>
          <p:cNvSpPr txBox="1"/>
          <p:nvPr/>
        </p:nvSpPr>
        <p:spPr>
          <a:xfrm>
            <a:off x="409776" y="353237"/>
            <a:ext cx="7309961" cy="461665"/>
          </a:xfrm>
          <a:prstGeom prst="rect">
            <a:avLst/>
          </a:prstGeom>
          <a:noFill/>
        </p:spPr>
        <p:txBody>
          <a:bodyPr wrap="square" rtlCol="0">
            <a:spAutoFit/>
          </a:bodyPr>
          <a:lstStyle/>
          <a:p>
            <a:r>
              <a:rPr lang="en-US" sz="2400" b="1" dirty="0">
                <a:solidFill>
                  <a:schemeClr val="tx1">
                    <a:lumMod val="65000"/>
                    <a:lumOff val="35000"/>
                  </a:schemeClr>
                </a:solidFill>
                <a:latin typeface="Century Gothic" panose="020B0502020202020204" pitchFamily="34" charset="0"/>
              </a:rPr>
              <a:t>SCALED AGILE FRAMEWORK (SAFe) ROADMAP</a:t>
            </a:r>
          </a:p>
        </p:txBody>
      </p:sp>
    </p:spTree>
    <p:extLst>
      <p:ext uri="{BB962C8B-B14F-4D97-AF65-F5344CB8AC3E}">
        <p14:creationId xmlns:p14="http://schemas.microsoft.com/office/powerpoint/2010/main" val="192531783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7" name="Group 6">
            <a:extLst>
              <a:ext uri="{FF2B5EF4-FFF2-40B4-BE49-F238E27FC236}">
                <a16:creationId xmlns:a16="http://schemas.microsoft.com/office/drawing/2014/main" id="{8E1B7E48-4A02-444F-963A-D6DBBEE435A3}"/>
              </a:ext>
            </a:extLst>
          </p:cNvPr>
          <p:cNvGrpSpPr/>
          <p:nvPr/>
        </p:nvGrpSpPr>
        <p:grpSpPr>
          <a:xfrm>
            <a:off x="7203068" y="-14628"/>
            <a:ext cx="5724680" cy="6219640"/>
            <a:chOff x="7203068" y="-14628"/>
            <a:chExt cx="5724680" cy="6219640"/>
          </a:xfrm>
          <a:solidFill>
            <a:schemeClr val="bg1">
              <a:alpha val="30000"/>
            </a:schemeClr>
          </a:solidFill>
        </p:grpSpPr>
        <p:sp>
          <p:nvSpPr>
            <p:cNvPr id="8" name="Triangle 7">
              <a:extLst>
                <a:ext uri="{FF2B5EF4-FFF2-40B4-BE49-F238E27FC236}">
                  <a16:creationId xmlns:a16="http://schemas.microsoft.com/office/drawing/2014/main" id="{C1F95B41-1F70-5541-A0B1-E31F6CB382D1}"/>
                </a:ext>
              </a:extLst>
            </p:cNvPr>
            <p:cNvSpPr/>
            <p:nvPr/>
          </p:nvSpPr>
          <p:spPr>
            <a:xfrm>
              <a:off x="8267700" y="1219200"/>
              <a:ext cx="1498109" cy="1121526"/>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Triangle 13">
              <a:extLst>
                <a:ext uri="{FF2B5EF4-FFF2-40B4-BE49-F238E27FC236}">
                  <a16:creationId xmlns:a16="http://schemas.microsoft.com/office/drawing/2014/main" id="{D3145F68-25BF-6F45-9133-78D5A5614430}"/>
                </a:ext>
              </a:extLst>
            </p:cNvPr>
            <p:cNvSpPr/>
            <p:nvPr/>
          </p:nvSpPr>
          <p:spPr>
            <a:xfrm rot="10800000">
              <a:off x="8267698" y="2340726"/>
              <a:ext cx="1498109" cy="1121526"/>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Triangle 14">
              <a:extLst>
                <a:ext uri="{FF2B5EF4-FFF2-40B4-BE49-F238E27FC236}">
                  <a16:creationId xmlns:a16="http://schemas.microsoft.com/office/drawing/2014/main" id="{32661B42-CFB6-BF43-BDC1-243E3C22207A}"/>
                </a:ext>
              </a:extLst>
            </p:cNvPr>
            <p:cNvSpPr/>
            <p:nvPr/>
          </p:nvSpPr>
          <p:spPr>
            <a:xfrm>
              <a:off x="9117614" y="2441587"/>
              <a:ext cx="1498109" cy="1121526"/>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Triangle 15">
              <a:extLst>
                <a:ext uri="{FF2B5EF4-FFF2-40B4-BE49-F238E27FC236}">
                  <a16:creationId xmlns:a16="http://schemas.microsoft.com/office/drawing/2014/main" id="{309A7C49-973C-FD42-AB70-5B57BBDB1D85}"/>
                </a:ext>
              </a:extLst>
            </p:cNvPr>
            <p:cNvSpPr/>
            <p:nvPr/>
          </p:nvSpPr>
          <p:spPr>
            <a:xfrm rot="10800000">
              <a:off x="9117612" y="3563113"/>
              <a:ext cx="1498109" cy="1121526"/>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Triangle 16">
              <a:extLst>
                <a:ext uri="{FF2B5EF4-FFF2-40B4-BE49-F238E27FC236}">
                  <a16:creationId xmlns:a16="http://schemas.microsoft.com/office/drawing/2014/main" id="{A49B51FE-E6AA-5A45-BD6C-DA4BF7C9EC64}"/>
                </a:ext>
              </a:extLst>
            </p:cNvPr>
            <p:cNvSpPr/>
            <p:nvPr/>
          </p:nvSpPr>
          <p:spPr>
            <a:xfrm rot="10800000">
              <a:off x="9118598" y="-14627"/>
              <a:ext cx="3073402" cy="2300834"/>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Triangle 17">
              <a:extLst>
                <a:ext uri="{FF2B5EF4-FFF2-40B4-BE49-F238E27FC236}">
                  <a16:creationId xmlns:a16="http://schemas.microsoft.com/office/drawing/2014/main" id="{DCC5E1A3-499A-4A42-912A-329D6FA81565}"/>
                </a:ext>
              </a:extLst>
            </p:cNvPr>
            <p:cNvSpPr/>
            <p:nvPr/>
          </p:nvSpPr>
          <p:spPr>
            <a:xfrm>
              <a:off x="11194577" y="5032308"/>
              <a:ext cx="825935" cy="618318"/>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Triangle 18">
              <a:extLst>
                <a:ext uri="{FF2B5EF4-FFF2-40B4-BE49-F238E27FC236}">
                  <a16:creationId xmlns:a16="http://schemas.microsoft.com/office/drawing/2014/main" id="{7478C905-13B8-3549-A925-632AF93DA529}"/>
                </a:ext>
              </a:extLst>
            </p:cNvPr>
            <p:cNvSpPr/>
            <p:nvPr/>
          </p:nvSpPr>
          <p:spPr>
            <a:xfrm rot="10800000">
              <a:off x="10726003" y="4976702"/>
              <a:ext cx="825935" cy="618318"/>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Triangle 19">
              <a:extLst>
                <a:ext uri="{FF2B5EF4-FFF2-40B4-BE49-F238E27FC236}">
                  <a16:creationId xmlns:a16="http://schemas.microsoft.com/office/drawing/2014/main" id="{EBBDD6DB-9153-F84A-8A6D-72FB50473A0B}"/>
                </a:ext>
              </a:extLst>
            </p:cNvPr>
            <p:cNvSpPr/>
            <p:nvPr/>
          </p:nvSpPr>
          <p:spPr>
            <a:xfrm>
              <a:off x="10726004" y="4358384"/>
              <a:ext cx="825935" cy="618318"/>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Triangle 20">
              <a:extLst>
                <a:ext uri="{FF2B5EF4-FFF2-40B4-BE49-F238E27FC236}">
                  <a16:creationId xmlns:a16="http://schemas.microsoft.com/office/drawing/2014/main" id="{0F2B7324-B883-D04D-AA46-6BD0AF8386FA}"/>
                </a:ext>
              </a:extLst>
            </p:cNvPr>
            <p:cNvSpPr/>
            <p:nvPr/>
          </p:nvSpPr>
          <p:spPr>
            <a:xfrm>
              <a:off x="10732980" y="2926103"/>
              <a:ext cx="825935" cy="618318"/>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2" name="Triangle 21">
              <a:extLst>
                <a:ext uri="{FF2B5EF4-FFF2-40B4-BE49-F238E27FC236}">
                  <a16:creationId xmlns:a16="http://schemas.microsoft.com/office/drawing/2014/main" id="{E2E2A6B5-3297-124A-A02B-7888670A8E19}"/>
                </a:ext>
              </a:extLst>
            </p:cNvPr>
            <p:cNvSpPr/>
            <p:nvPr/>
          </p:nvSpPr>
          <p:spPr>
            <a:xfrm rot="10800000">
              <a:off x="10732979" y="3544421"/>
              <a:ext cx="825935" cy="618318"/>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3" name="Triangle 22">
              <a:extLst>
                <a:ext uri="{FF2B5EF4-FFF2-40B4-BE49-F238E27FC236}">
                  <a16:creationId xmlns:a16="http://schemas.microsoft.com/office/drawing/2014/main" id="{56579292-2F63-8344-B4D4-B3104A9FF118}"/>
                </a:ext>
              </a:extLst>
            </p:cNvPr>
            <p:cNvSpPr/>
            <p:nvPr/>
          </p:nvSpPr>
          <p:spPr>
            <a:xfrm>
              <a:off x="11201553" y="3600027"/>
              <a:ext cx="825935" cy="618318"/>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4" name="Triangle 23">
              <a:extLst>
                <a:ext uri="{FF2B5EF4-FFF2-40B4-BE49-F238E27FC236}">
                  <a16:creationId xmlns:a16="http://schemas.microsoft.com/office/drawing/2014/main" id="{7246C88E-4533-0C4B-B184-73C1B498B8FC}"/>
                </a:ext>
              </a:extLst>
            </p:cNvPr>
            <p:cNvSpPr/>
            <p:nvPr/>
          </p:nvSpPr>
          <p:spPr>
            <a:xfrm rot="10800000">
              <a:off x="11201552" y="4218345"/>
              <a:ext cx="825935" cy="618318"/>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5" name="Triangle 24">
              <a:extLst>
                <a:ext uri="{FF2B5EF4-FFF2-40B4-BE49-F238E27FC236}">
                  <a16:creationId xmlns:a16="http://schemas.microsoft.com/office/drawing/2014/main" id="{03EC3B23-B8B6-1B4A-9899-999384E3DFAC}"/>
                </a:ext>
              </a:extLst>
            </p:cNvPr>
            <p:cNvSpPr/>
            <p:nvPr/>
          </p:nvSpPr>
          <p:spPr>
            <a:xfrm>
              <a:off x="9465415" y="5351037"/>
              <a:ext cx="613059" cy="458953"/>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6" name="Triangle 25">
              <a:extLst>
                <a:ext uri="{FF2B5EF4-FFF2-40B4-BE49-F238E27FC236}">
                  <a16:creationId xmlns:a16="http://schemas.microsoft.com/office/drawing/2014/main" id="{3680E3CF-DB8A-9047-B4CD-2F5BA9988567}"/>
                </a:ext>
              </a:extLst>
            </p:cNvPr>
            <p:cNvSpPr/>
            <p:nvPr/>
          </p:nvSpPr>
          <p:spPr>
            <a:xfrm rot="10800000">
              <a:off x="8796054" y="4684640"/>
              <a:ext cx="613059" cy="458953"/>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7" name="Triangle 26">
              <a:extLst>
                <a:ext uri="{FF2B5EF4-FFF2-40B4-BE49-F238E27FC236}">
                  <a16:creationId xmlns:a16="http://schemas.microsoft.com/office/drawing/2014/main" id="{F70F9821-7B32-5942-B3E7-D8C865439557}"/>
                </a:ext>
              </a:extLst>
            </p:cNvPr>
            <p:cNvSpPr/>
            <p:nvPr/>
          </p:nvSpPr>
          <p:spPr>
            <a:xfrm>
              <a:off x="8796055" y="4225687"/>
              <a:ext cx="613059" cy="458953"/>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8" name="Triangle 27">
              <a:extLst>
                <a:ext uri="{FF2B5EF4-FFF2-40B4-BE49-F238E27FC236}">
                  <a16:creationId xmlns:a16="http://schemas.microsoft.com/office/drawing/2014/main" id="{17F49CF0-4F75-364D-B8B3-83A0B12E6A7E}"/>
                </a:ext>
              </a:extLst>
            </p:cNvPr>
            <p:cNvSpPr/>
            <p:nvPr/>
          </p:nvSpPr>
          <p:spPr>
            <a:xfrm>
              <a:off x="11429639" y="676405"/>
              <a:ext cx="1498109" cy="1121526"/>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9" name="Triangle 28">
              <a:extLst>
                <a:ext uri="{FF2B5EF4-FFF2-40B4-BE49-F238E27FC236}">
                  <a16:creationId xmlns:a16="http://schemas.microsoft.com/office/drawing/2014/main" id="{7448E9F5-8215-3D44-85D0-A590CF9868BA}"/>
                </a:ext>
              </a:extLst>
            </p:cNvPr>
            <p:cNvSpPr/>
            <p:nvPr/>
          </p:nvSpPr>
          <p:spPr>
            <a:xfrm rot="10800000">
              <a:off x="11429637" y="1797931"/>
              <a:ext cx="1498109" cy="1121526"/>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0" name="Triangle 29">
              <a:extLst>
                <a:ext uri="{FF2B5EF4-FFF2-40B4-BE49-F238E27FC236}">
                  <a16:creationId xmlns:a16="http://schemas.microsoft.com/office/drawing/2014/main" id="{90090464-F536-8E4A-BD6E-7EB365238ABE}"/>
                </a:ext>
              </a:extLst>
            </p:cNvPr>
            <p:cNvSpPr/>
            <p:nvPr/>
          </p:nvSpPr>
          <p:spPr>
            <a:xfrm rot="10800000">
              <a:off x="10001145" y="4978503"/>
              <a:ext cx="401094" cy="300270"/>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1" name="Triangle 30">
              <a:extLst>
                <a:ext uri="{FF2B5EF4-FFF2-40B4-BE49-F238E27FC236}">
                  <a16:creationId xmlns:a16="http://schemas.microsoft.com/office/drawing/2014/main" id="{AA7D07E8-B811-E14D-8E65-1E5D7F4AE6EB}"/>
                </a:ext>
              </a:extLst>
            </p:cNvPr>
            <p:cNvSpPr/>
            <p:nvPr/>
          </p:nvSpPr>
          <p:spPr>
            <a:xfrm>
              <a:off x="8478550" y="3436582"/>
              <a:ext cx="401094" cy="300270"/>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2" name="Triangle 31">
              <a:extLst>
                <a:ext uri="{FF2B5EF4-FFF2-40B4-BE49-F238E27FC236}">
                  <a16:creationId xmlns:a16="http://schemas.microsoft.com/office/drawing/2014/main" id="{A48947FF-57CA-D249-96E7-117F9769097F}"/>
                </a:ext>
              </a:extLst>
            </p:cNvPr>
            <p:cNvSpPr/>
            <p:nvPr/>
          </p:nvSpPr>
          <p:spPr>
            <a:xfrm>
              <a:off x="10560298" y="3911608"/>
              <a:ext cx="221130" cy="165545"/>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3" name="Triangle 32">
              <a:extLst>
                <a:ext uri="{FF2B5EF4-FFF2-40B4-BE49-F238E27FC236}">
                  <a16:creationId xmlns:a16="http://schemas.microsoft.com/office/drawing/2014/main" id="{F04D09A2-2F95-5241-9100-2219D93B2329}"/>
                </a:ext>
              </a:extLst>
            </p:cNvPr>
            <p:cNvSpPr/>
            <p:nvPr/>
          </p:nvSpPr>
          <p:spPr>
            <a:xfrm rot="10800000">
              <a:off x="10924816" y="6039467"/>
              <a:ext cx="221130" cy="165545"/>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4" name="Triangle 33">
              <a:extLst>
                <a:ext uri="{FF2B5EF4-FFF2-40B4-BE49-F238E27FC236}">
                  <a16:creationId xmlns:a16="http://schemas.microsoft.com/office/drawing/2014/main" id="{1BDF32AB-DA0A-0D43-859F-2CD7DBE58638}"/>
                </a:ext>
              </a:extLst>
            </p:cNvPr>
            <p:cNvSpPr/>
            <p:nvPr/>
          </p:nvSpPr>
          <p:spPr>
            <a:xfrm rot="10800000">
              <a:off x="8157134" y="1651419"/>
              <a:ext cx="221130" cy="165545"/>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5" name="Triangle 34">
              <a:extLst>
                <a:ext uri="{FF2B5EF4-FFF2-40B4-BE49-F238E27FC236}">
                  <a16:creationId xmlns:a16="http://schemas.microsoft.com/office/drawing/2014/main" id="{E533EC0E-E681-8649-8038-EE2C8D3B5CE1}"/>
                </a:ext>
              </a:extLst>
            </p:cNvPr>
            <p:cNvSpPr/>
            <p:nvPr/>
          </p:nvSpPr>
          <p:spPr>
            <a:xfrm>
              <a:off x="11586492" y="2465841"/>
              <a:ext cx="221130" cy="165545"/>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 name="Triangle 35">
              <a:extLst>
                <a:ext uri="{FF2B5EF4-FFF2-40B4-BE49-F238E27FC236}">
                  <a16:creationId xmlns:a16="http://schemas.microsoft.com/office/drawing/2014/main" id="{A5A29F83-7BB5-764B-95A1-F84D70156B63}"/>
                </a:ext>
              </a:extLst>
            </p:cNvPr>
            <p:cNvSpPr/>
            <p:nvPr/>
          </p:nvSpPr>
          <p:spPr>
            <a:xfrm>
              <a:off x="8875258" y="425489"/>
              <a:ext cx="164136" cy="122877"/>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7" name="Triangle 36">
              <a:extLst>
                <a:ext uri="{FF2B5EF4-FFF2-40B4-BE49-F238E27FC236}">
                  <a16:creationId xmlns:a16="http://schemas.microsoft.com/office/drawing/2014/main" id="{EDC38598-9CCC-964F-BB5E-C1A27ACDCC44}"/>
                </a:ext>
              </a:extLst>
            </p:cNvPr>
            <p:cNvSpPr/>
            <p:nvPr/>
          </p:nvSpPr>
          <p:spPr>
            <a:xfrm rot="10800000">
              <a:off x="11900905" y="4908188"/>
              <a:ext cx="164136" cy="122877"/>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8" name="Triangle 37">
              <a:extLst>
                <a:ext uri="{FF2B5EF4-FFF2-40B4-BE49-F238E27FC236}">
                  <a16:creationId xmlns:a16="http://schemas.microsoft.com/office/drawing/2014/main" id="{B7E5DB76-E9E8-AD4D-8A0B-33AC626B474D}"/>
                </a:ext>
              </a:extLst>
            </p:cNvPr>
            <p:cNvSpPr/>
            <p:nvPr/>
          </p:nvSpPr>
          <p:spPr>
            <a:xfrm>
              <a:off x="9494499" y="1271969"/>
              <a:ext cx="401094" cy="300270"/>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9" name="Triangle 38">
              <a:extLst>
                <a:ext uri="{FF2B5EF4-FFF2-40B4-BE49-F238E27FC236}">
                  <a16:creationId xmlns:a16="http://schemas.microsoft.com/office/drawing/2014/main" id="{9474D31C-5D26-2048-8B9C-61EF38B28DBD}"/>
                </a:ext>
              </a:extLst>
            </p:cNvPr>
            <p:cNvSpPr/>
            <p:nvPr/>
          </p:nvSpPr>
          <p:spPr>
            <a:xfrm rot="10800000">
              <a:off x="7203068" y="-14628"/>
              <a:ext cx="1592986" cy="1192554"/>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59" name="Group 58">
            <a:extLst>
              <a:ext uri="{FF2B5EF4-FFF2-40B4-BE49-F238E27FC236}">
                <a16:creationId xmlns:a16="http://schemas.microsoft.com/office/drawing/2014/main" id="{03400585-D0EE-334A-A53E-D3F024462ABF}"/>
              </a:ext>
            </a:extLst>
          </p:cNvPr>
          <p:cNvGrpSpPr/>
          <p:nvPr/>
        </p:nvGrpSpPr>
        <p:grpSpPr>
          <a:xfrm>
            <a:off x="2106591" y="328116"/>
            <a:ext cx="7470592" cy="6148884"/>
            <a:chOff x="2106591" y="-27048"/>
            <a:chExt cx="7470592" cy="6504048"/>
          </a:xfrm>
        </p:grpSpPr>
        <p:cxnSp>
          <p:nvCxnSpPr>
            <p:cNvPr id="49" name="Straight Connector 48">
              <a:extLst>
                <a:ext uri="{FF2B5EF4-FFF2-40B4-BE49-F238E27FC236}">
                  <a16:creationId xmlns:a16="http://schemas.microsoft.com/office/drawing/2014/main" id="{ACAA7A9C-4098-0C49-BC8F-4F4891282BC8}"/>
                </a:ext>
              </a:extLst>
            </p:cNvPr>
            <p:cNvCxnSpPr/>
            <p:nvPr/>
          </p:nvCxnSpPr>
          <p:spPr>
            <a:xfrm>
              <a:off x="2106591" y="0"/>
              <a:ext cx="0" cy="6477000"/>
            </a:xfrm>
            <a:prstGeom prst="line">
              <a:avLst/>
            </a:prstGeom>
            <a:ln>
              <a:gradFill>
                <a:gsLst>
                  <a:gs pos="0">
                    <a:schemeClr val="bg1">
                      <a:lumMod val="50000"/>
                    </a:schemeClr>
                  </a:gs>
                  <a:gs pos="100000">
                    <a:schemeClr val="bg1"/>
                  </a:gs>
                </a:gsLst>
                <a:lin ang="5400000" scaled="1"/>
              </a:gradFill>
            </a:ln>
          </p:spPr>
          <p:style>
            <a:lnRef idx="1">
              <a:schemeClr val="accent1"/>
            </a:lnRef>
            <a:fillRef idx="0">
              <a:schemeClr val="accent1"/>
            </a:fillRef>
            <a:effectRef idx="0">
              <a:schemeClr val="accent1"/>
            </a:effectRef>
            <a:fontRef idx="minor">
              <a:schemeClr val="tx1"/>
            </a:fontRef>
          </p:style>
        </p:cxnSp>
        <p:cxnSp>
          <p:nvCxnSpPr>
            <p:cNvPr id="89" name="Straight Connector 88">
              <a:extLst>
                <a:ext uri="{FF2B5EF4-FFF2-40B4-BE49-F238E27FC236}">
                  <a16:creationId xmlns:a16="http://schemas.microsoft.com/office/drawing/2014/main" id="{0049DD57-06E8-724B-A5D3-0696BAAF40F6}"/>
                </a:ext>
              </a:extLst>
            </p:cNvPr>
            <p:cNvCxnSpPr/>
            <p:nvPr/>
          </p:nvCxnSpPr>
          <p:spPr>
            <a:xfrm>
              <a:off x="3974239" y="0"/>
              <a:ext cx="0" cy="6477000"/>
            </a:xfrm>
            <a:prstGeom prst="line">
              <a:avLst/>
            </a:prstGeom>
            <a:ln>
              <a:gradFill>
                <a:gsLst>
                  <a:gs pos="0">
                    <a:schemeClr val="bg1">
                      <a:lumMod val="50000"/>
                    </a:schemeClr>
                  </a:gs>
                  <a:gs pos="100000">
                    <a:schemeClr val="bg1"/>
                  </a:gs>
                </a:gsLst>
                <a:lin ang="5400000" scaled="1"/>
              </a:gradFill>
            </a:ln>
          </p:spPr>
          <p:style>
            <a:lnRef idx="1">
              <a:schemeClr val="accent1"/>
            </a:lnRef>
            <a:fillRef idx="0">
              <a:schemeClr val="accent1"/>
            </a:fillRef>
            <a:effectRef idx="0">
              <a:schemeClr val="accent1"/>
            </a:effectRef>
            <a:fontRef idx="minor">
              <a:schemeClr val="tx1"/>
            </a:fontRef>
          </p:style>
        </p:cxnSp>
        <p:cxnSp>
          <p:nvCxnSpPr>
            <p:cNvPr id="90" name="Straight Connector 89">
              <a:extLst>
                <a:ext uri="{FF2B5EF4-FFF2-40B4-BE49-F238E27FC236}">
                  <a16:creationId xmlns:a16="http://schemas.microsoft.com/office/drawing/2014/main" id="{0FFABA47-BB48-2344-B7FF-7CD6FD649B86}"/>
                </a:ext>
              </a:extLst>
            </p:cNvPr>
            <p:cNvCxnSpPr/>
            <p:nvPr/>
          </p:nvCxnSpPr>
          <p:spPr>
            <a:xfrm>
              <a:off x="5841887" y="-14628"/>
              <a:ext cx="0" cy="6477000"/>
            </a:xfrm>
            <a:prstGeom prst="line">
              <a:avLst/>
            </a:prstGeom>
            <a:ln>
              <a:gradFill>
                <a:gsLst>
                  <a:gs pos="0">
                    <a:schemeClr val="bg1">
                      <a:lumMod val="50000"/>
                    </a:schemeClr>
                  </a:gs>
                  <a:gs pos="100000">
                    <a:schemeClr val="bg1"/>
                  </a:gs>
                </a:gsLst>
                <a:lin ang="5400000" scaled="1"/>
              </a:gradFill>
            </a:ln>
          </p:spPr>
          <p:style>
            <a:lnRef idx="1">
              <a:schemeClr val="accent1"/>
            </a:lnRef>
            <a:fillRef idx="0">
              <a:schemeClr val="accent1"/>
            </a:fillRef>
            <a:effectRef idx="0">
              <a:schemeClr val="accent1"/>
            </a:effectRef>
            <a:fontRef idx="minor">
              <a:schemeClr val="tx1"/>
            </a:fontRef>
          </p:style>
        </p:cxnSp>
        <p:cxnSp>
          <p:nvCxnSpPr>
            <p:cNvPr id="91" name="Straight Connector 90">
              <a:extLst>
                <a:ext uri="{FF2B5EF4-FFF2-40B4-BE49-F238E27FC236}">
                  <a16:creationId xmlns:a16="http://schemas.microsoft.com/office/drawing/2014/main" id="{1B0E8058-BEFC-1D49-B5DD-D790D4989108}"/>
                </a:ext>
              </a:extLst>
            </p:cNvPr>
            <p:cNvCxnSpPr/>
            <p:nvPr/>
          </p:nvCxnSpPr>
          <p:spPr>
            <a:xfrm>
              <a:off x="7709535" y="-14628"/>
              <a:ext cx="0" cy="6477000"/>
            </a:xfrm>
            <a:prstGeom prst="line">
              <a:avLst/>
            </a:prstGeom>
            <a:ln>
              <a:gradFill>
                <a:gsLst>
                  <a:gs pos="0">
                    <a:schemeClr val="bg1">
                      <a:lumMod val="50000"/>
                    </a:schemeClr>
                  </a:gs>
                  <a:gs pos="100000">
                    <a:schemeClr val="bg1"/>
                  </a:gs>
                </a:gsLst>
                <a:lin ang="5400000" scaled="1"/>
              </a:gradFill>
            </a:ln>
          </p:spPr>
          <p:style>
            <a:lnRef idx="1">
              <a:schemeClr val="accent1"/>
            </a:lnRef>
            <a:fillRef idx="0">
              <a:schemeClr val="accent1"/>
            </a:fillRef>
            <a:effectRef idx="0">
              <a:schemeClr val="accent1"/>
            </a:effectRef>
            <a:fontRef idx="minor">
              <a:schemeClr val="tx1"/>
            </a:fontRef>
          </p:style>
        </p:cxnSp>
        <p:cxnSp>
          <p:nvCxnSpPr>
            <p:cNvPr id="92" name="Straight Connector 91">
              <a:extLst>
                <a:ext uri="{FF2B5EF4-FFF2-40B4-BE49-F238E27FC236}">
                  <a16:creationId xmlns:a16="http://schemas.microsoft.com/office/drawing/2014/main" id="{EEFD5CFA-C992-5848-BCC9-C8C6DEE8CD5D}"/>
                </a:ext>
              </a:extLst>
            </p:cNvPr>
            <p:cNvCxnSpPr/>
            <p:nvPr/>
          </p:nvCxnSpPr>
          <p:spPr>
            <a:xfrm>
              <a:off x="9577183" y="-27048"/>
              <a:ext cx="0" cy="6477000"/>
            </a:xfrm>
            <a:prstGeom prst="line">
              <a:avLst/>
            </a:prstGeom>
            <a:ln>
              <a:gradFill>
                <a:gsLst>
                  <a:gs pos="0">
                    <a:schemeClr val="bg1">
                      <a:lumMod val="50000"/>
                    </a:schemeClr>
                  </a:gs>
                  <a:gs pos="100000">
                    <a:schemeClr val="bg1"/>
                  </a:gs>
                </a:gsLst>
                <a:lin ang="5400000" scaled="1"/>
              </a:gradFill>
            </a:ln>
          </p:spPr>
          <p:style>
            <a:lnRef idx="1">
              <a:schemeClr val="accent1"/>
            </a:lnRef>
            <a:fillRef idx="0">
              <a:schemeClr val="accent1"/>
            </a:fillRef>
            <a:effectRef idx="0">
              <a:schemeClr val="accent1"/>
            </a:effectRef>
            <a:fontRef idx="minor">
              <a:schemeClr val="tx1"/>
            </a:fontRef>
          </p:style>
        </p:cxnSp>
      </p:grpSp>
      <p:sp>
        <p:nvSpPr>
          <p:cNvPr id="11" name="Rectangle 7">
            <a:extLst>
              <a:ext uri="{FF2B5EF4-FFF2-40B4-BE49-F238E27FC236}">
                <a16:creationId xmlns:a16="http://schemas.microsoft.com/office/drawing/2014/main" id="{2A08EE07-4D3C-C74D-AA27-8BAD402EB88E}"/>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13" name="Parallelogram 12">
            <a:extLst>
              <a:ext uri="{FF2B5EF4-FFF2-40B4-BE49-F238E27FC236}">
                <a16:creationId xmlns:a16="http://schemas.microsoft.com/office/drawing/2014/main" id="{72214739-7D95-4444-9FE6-D496832163FB}"/>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E6EEB223-E166-A54F-887F-3F76EDC4E433}"/>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SCALED AGILE FRAMEWORK (SAFe) ROADMAP</a:t>
            </a:r>
          </a:p>
        </p:txBody>
      </p:sp>
      <p:cxnSp>
        <p:nvCxnSpPr>
          <p:cNvPr id="10" name="Straight Arrow Connector 9">
            <a:extLst>
              <a:ext uri="{FF2B5EF4-FFF2-40B4-BE49-F238E27FC236}">
                <a16:creationId xmlns:a16="http://schemas.microsoft.com/office/drawing/2014/main" id="{E04D0438-9FFF-5D4D-99B4-4C86FA1010E7}"/>
              </a:ext>
            </a:extLst>
          </p:cNvPr>
          <p:cNvCxnSpPr>
            <a:cxnSpLocks/>
          </p:cNvCxnSpPr>
          <p:nvPr/>
        </p:nvCxnSpPr>
        <p:spPr>
          <a:xfrm>
            <a:off x="254643" y="797842"/>
            <a:ext cx="11492597" cy="0"/>
          </a:xfrm>
          <a:prstGeom prst="straightConnector1">
            <a:avLst/>
          </a:prstGeom>
          <a:ln w="60325">
            <a:gradFill>
              <a:gsLst>
                <a:gs pos="47000">
                  <a:srgbClr val="E4774A"/>
                </a:gs>
                <a:gs pos="100000">
                  <a:srgbClr val="D14C36"/>
                </a:gs>
              </a:gsLst>
              <a:lin ang="0" scaled="0"/>
            </a:gradFill>
            <a:tailEnd type="stealth" w="lg" len="lg"/>
          </a:ln>
        </p:spPr>
        <p:style>
          <a:lnRef idx="1">
            <a:schemeClr val="accent1"/>
          </a:lnRef>
          <a:fillRef idx="0">
            <a:schemeClr val="accent1"/>
          </a:fillRef>
          <a:effectRef idx="0">
            <a:schemeClr val="accent1"/>
          </a:effectRef>
          <a:fontRef idx="minor">
            <a:schemeClr val="tx1"/>
          </a:fontRef>
        </p:style>
      </p:cxnSp>
      <p:sp>
        <p:nvSpPr>
          <p:cNvPr id="71" name="Diamond 70">
            <a:extLst>
              <a:ext uri="{FF2B5EF4-FFF2-40B4-BE49-F238E27FC236}">
                <a16:creationId xmlns:a16="http://schemas.microsoft.com/office/drawing/2014/main" id="{1BA904FD-84AC-4147-8525-419111BB0AFE}"/>
              </a:ext>
            </a:extLst>
          </p:cNvPr>
          <p:cNvSpPr>
            <a:spLocks noChangeAspect="1"/>
          </p:cNvSpPr>
          <p:nvPr/>
        </p:nvSpPr>
        <p:spPr>
          <a:xfrm>
            <a:off x="2484508" y="653872"/>
            <a:ext cx="274320" cy="274320"/>
          </a:xfrm>
          <a:prstGeom prst="diamond">
            <a:avLst/>
          </a:prstGeom>
          <a:solidFill>
            <a:schemeClr val="bg1"/>
          </a:solidFill>
          <a:ln>
            <a:solidFill>
              <a:schemeClr val="tx1">
                <a:lumMod val="65000"/>
                <a:lumOff val="35000"/>
              </a:schemeClr>
            </a:solid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0" name="TextBox 39">
            <a:extLst>
              <a:ext uri="{FF2B5EF4-FFF2-40B4-BE49-F238E27FC236}">
                <a16:creationId xmlns:a16="http://schemas.microsoft.com/office/drawing/2014/main" id="{E1B0C90C-40B9-AC43-BEF3-3527CEDC0F88}"/>
              </a:ext>
            </a:extLst>
          </p:cNvPr>
          <p:cNvSpPr txBox="1"/>
          <p:nvPr/>
        </p:nvSpPr>
        <p:spPr>
          <a:xfrm>
            <a:off x="479392" y="328116"/>
            <a:ext cx="1384131" cy="369332"/>
          </a:xfrm>
          <a:prstGeom prst="rect">
            <a:avLst/>
          </a:prstGeom>
          <a:noFill/>
        </p:spPr>
        <p:txBody>
          <a:bodyPr wrap="square" rtlCol="0">
            <a:spAutoFit/>
          </a:bodyPr>
          <a:lstStyle/>
          <a:p>
            <a:pPr algn="ctr"/>
            <a:r>
              <a:rPr lang="en-US" dirty="0">
                <a:latin typeface="Century Gothic" panose="020B0502020202020204" pitchFamily="34" charset="0"/>
              </a:rPr>
              <a:t>JAN</a:t>
            </a:r>
          </a:p>
        </p:txBody>
      </p:sp>
      <p:sp>
        <p:nvSpPr>
          <p:cNvPr id="72" name="TextBox 71">
            <a:extLst>
              <a:ext uri="{FF2B5EF4-FFF2-40B4-BE49-F238E27FC236}">
                <a16:creationId xmlns:a16="http://schemas.microsoft.com/office/drawing/2014/main" id="{0AB8F5A2-4720-C541-9577-F44E1ED371D3}"/>
              </a:ext>
            </a:extLst>
          </p:cNvPr>
          <p:cNvSpPr txBox="1"/>
          <p:nvPr/>
        </p:nvSpPr>
        <p:spPr>
          <a:xfrm>
            <a:off x="2349001" y="328116"/>
            <a:ext cx="1384131" cy="369332"/>
          </a:xfrm>
          <a:prstGeom prst="rect">
            <a:avLst/>
          </a:prstGeom>
          <a:noFill/>
        </p:spPr>
        <p:txBody>
          <a:bodyPr wrap="square" rtlCol="0">
            <a:spAutoFit/>
          </a:bodyPr>
          <a:lstStyle/>
          <a:p>
            <a:pPr algn="ctr"/>
            <a:r>
              <a:rPr lang="en-US" dirty="0">
                <a:latin typeface="Century Gothic" panose="020B0502020202020204" pitchFamily="34" charset="0"/>
              </a:rPr>
              <a:t>FEB</a:t>
            </a:r>
          </a:p>
        </p:txBody>
      </p:sp>
      <p:sp>
        <p:nvSpPr>
          <p:cNvPr id="83" name="TextBox 82">
            <a:extLst>
              <a:ext uri="{FF2B5EF4-FFF2-40B4-BE49-F238E27FC236}">
                <a16:creationId xmlns:a16="http://schemas.microsoft.com/office/drawing/2014/main" id="{B0143392-C3EE-4741-94C9-58DAC34D53F3}"/>
              </a:ext>
            </a:extLst>
          </p:cNvPr>
          <p:cNvSpPr txBox="1"/>
          <p:nvPr/>
        </p:nvSpPr>
        <p:spPr>
          <a:xfrm>
            <a:off x="4218610" y="328116"/>
            <a:ext cx="1384131" cy="369332"/>
          </a:xfrm>
          <a:prstGeom prst="rect">
            <a:avLst/>
          </a:prstGeom>
          <a:noFill/>
        </p:spPr>
        <p:txBody>
          <a:bodyPr wrap="square" rtlCol="0">
            <a:spAutoFit/>
          </a:bodyPr>
          <a:lstStyle/>
          <a:p>
            <a:pPr algn="ctr"/>
            <a:r>
              <a:rPr lang="en-US" dirty="0">
                <a:latin typeface="Century Gothic" panose="020B0502020202020204" pitchFamily="34" charset="0"/>
              </a:rPr>
              <a:t>MAR</a:t>
            </a:r>
          </a:p>
        </p:txBody>
      </p:sp>
      <p:sp>
        <p:nvSpPr>
          <p:cNvPr id="84" name="TextBox 83">
            <a:extLst>
              <a:ext uri="{FF2B5EF4-FFF2-40B4-BE49-F238E27FC236}">
                <a16:creationId xmlns:a16="http://schemas.microsoft.com/office/drawing/2014/main" id="{55942673-8840-0A49-9114-FE5945468B37}"/>
              </a:ext>
            </a:extLst>
          </p:cNvPr>
          <p:cNvSpPr txBox="1"/>
          <p:nvPr/>
        </p:nvSpPr>
        <p:spPr>
          <a:xfrm>
            <a:off x="6088219" y="328116"/>
            <a:ext cx="1384131" cy="369332"/>
          </a:xfrm>
          <a:prstGeom prst="rect">
            <a:avLst/>
          </a:prstGeom>
          <a:noFill/>
        </p:spPr>
        <p:txBody>
          <a:bodyPr wrap="square" rtlCol="0">
            <a:spAutoFit/>
          </a:bodyPr>
          <a:lstStyle/>
          <a:p>
            <a:pPr algn="ctr"/>
            <a:r>
              <a:rPr lang="en-US" dirty="0">
                <a:latin typeface="Century Gothic" panose="020B0502020202020204" pitchFamily="34" charset="0"/>
              </a:rPr>
              <a:t>APR</a:t>
            </a:r>
          </a:p>
        </p:txBody>
      </p:sp>
      <p:sp>
        <p:nvSpPr>
          <p:cNvPr id="85" name="TextBox 84">
            <a:extLst>
              <a:ext uri="{FF2B5EF4-FFF2-40B4-BE49-F238E27FC236}">
                <a16:creationId xmlns:a16="http://schemas.microsoft.com/office/drawing/2014/main" id="{D5C95EC1-F982-C649-B513-BEBEF639FAE4}"/>
              </a:ext>
            </a:extLst>
          </p:cNvPr>
          <p:cNvSpPr txBox="1"/>
          <p:nvPr/>
        </p:nvSpPr>
        <p:spPr>
          <a:xfrm>
            <a:off x="7957828" y="328116"/>
            <a:ext cx="1384131" cy="369332"/>
          </a:xfrm>
          <a:prstGeom prst="rect">
            <a:avLst/>
          </a:prstGeom>
          <a:noFill/>
        </p:spPr>
        <p:txBody>
          <a:bodyPr wrap="square" rtlCol="0">
            <a:spAutoFit/>
          </a:bodyPr>
          <a:lstStyle/>
          <a:p>
            <a:pPr algn="ctr"/>
            <a:r>
              <a:rPr lang="en-US" dirty="0">
                <a:latin typeface="Century Gothic" panose="020B0502020202020204" pitchFamily="34" charset="0"/>
              </a:rPr>
              <a:t>MAY</a:t>
            </a:r>
          </a:p>
        </p:txBody>
      </p:sp>
      <p:sp>
        <p:nvSpPr>
          <p:cNvPr id="86" name="TextBox 85">
            <a:extLst>
              <a:ext uri="{FF2B5EF4-FFF2-40B4-BE49-F238E27FC236}">
                <a16:creationId xmlns:a16="http://schemas.microsoft.com/office/drawing/2014/main" id="{750331AA-13B7-914B-8653-DF09EF868322}"/>
              </a:ext>
            </a:extLst>
          </p:cNvPr>
          <p:cNvSpPr txBox="1"/>
          <p:nvPr/>
        </p:nvSpPr>
        <p:spPr>
          <a:xfrm>
            <a:off x="9827439" y="328116"/>
            <a:ext cx="1384131" cy="369332"/>
          </a:xfrm>
          <a:prstGeom prst="rect">
            <a:avLst/>
          </a:prstGeom>
          <a:noFill/>
        </p:spPr>
        <p:txBody>
          <a:bodyPr wrap="square" rtlCol="0">
            <a:spAutoFit/>
          </a:bodyPr>
          <a:lstStyle/>
          <a:p>
            <a:pPr algn="ctr"/>
            <a:r>
              <a:rPr lang="en-US" dirty="0">
                <a:latin typeface="Century Gothic" panose="020B0502020202020204" pitchFamily="34" charset="0"/>
              </a:rPr>
              <a:t>JUN</a:t>
            </a:r>
          </a:p>
        </p:txBody>
      </p:sp>
      <p:sp>
        <p:nvSpPr>
          <p:cNvPr id="87" name="Diamond 86">
            <a:extLst>
              <a:ext uri="{FF2B5EF4-FFF2-40B4-BE49-F238E27FC236}">
                <a16:creationId xmlns:a16="http://schemas.microsoft.com/office/drawing/2014/main" id="{B54E862D-5644-0840-930F-2FA1C0568487}"/>
              </a:ext>
            </a:extLst>
          </p:cNvPr>
          <p:cNvSpPr>
            <a:spLocks noChangeAspect="1"/>
          </p:cNvSpPr>
          <p:nvPr/>
        </p:nvSpPr>
        <p:spPr>
          <a:xfrm>
            <a:off x="6573708" y="653872"/>
            <a:ext cx="274320" cy="274320"/>
          </a:xfrm>
          <a:prstGeom prst="diamond">
            <a:avLst/>
          </a:prstGeom>
          <a:solidFill>
            <a:schemeClr val="bg1"/>
          </a:solidFill>
          <a:ln>
            <a:solidFill>
              <a:schemeClr val="tx1">
                <a:lumMod val="65000"/>
                <a:lumOff val="35000"/>
              </a:schemeClr>
            </a:solid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8" name="Diamond 87">
            <a:extLst>
              <a:ext uri="{FF2B5EF4-FFF2-40B4-BE49-F238E27FC236}">
                <a16:creationId xmlns:a16="http://schemas.microsoft.com/office/drawing/2014/main" id="{0AD93433-B864-BB43-8614-750D728BC1AB}"/>
              </a:ext>
            </a:extLst>
          </p:cNvPr>
          <p:cNvSpPr>
            <a:spLocks noChangeAspect="1"/>
          </p:cNvSpPr>
          <p:nvPr/>
        </p:nvSpPr>
        <p:spPr>
          <a:xfrm>
            <a:off x="10957891" y="653872"/>
            <a:ext cx="274320" cy="274320"/>
          </a:xfrm>
          <a:prstGeom prst="diamond">
            <a:avLst/>
          </a:prstGeom>
          <a:solidFill>
            <a:schemeClr val="bg1"/>
          </a:solidFill>
          <a:ln>
            <a:solidFill>
              <a:schemeClr val="tx1">
                <a:lumMod val="65000"/>
                <a:lumOff val="35000"/>
              </a:schemeClr>
            </a:solid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51" name="Group 50">
            <a:extLst>
              <a:ext uri="{FF2B5EF4-FFF2-40B4-BE49-F238E27FC236}">
                <a16:creationId xmlns:a16="http://schemas.microsoft.com/office/drawing/2014/main" id="{C76870BD-3B15-B847-8EC5-A109F33F0762}"/>
              </a:ext>
            </a:extLst>
          </p:cNvPr>
          <p:cNvGrpSpPr/>
          <p:nvPr/>
        </p:nvGrpSpPr>
        <p:grpSpPr>
          <a:xfrm>
            <a:off x="413990" y="1023204"/>
            <a:ext cx="3383280" cy="4557616"/>
            <a:chOff x="584961" y="1479444"/>
            <a:chExt cx="3383280" cy="4268514"/>
          </a:xfrm>
        </p:grpSpPr>
        <p:sp>
          <p:nvSpPr>
            <p:cNvPr id="95" name="Rectangle 94">
              <a:extLst>
                <a:ext uri="{FF2B5EF4-FFF2-40B4-BE49-F238E27FC236}">
                  <a16:creationId xmlns:a16="http://schemas.microsoft.com/office/drawing/2014/main" id="{8F2ECCDC-53C7-DE41-BC38-DE442EC23857}"/>
                </a:ext>
              </a:extLst>
            </p:cNvPr>
            <p:cNvSpPr/>
            <p:nvPr/>
          </p:nvSpPr>
          <p:spPr>
            <a:xfrm>
              <a:off x="584961" y="1479444"/>
              <a:ext cx="3383280" cy="691634"/>
            </a:xfrm>
            <a:prstGeom prst="rect">
              <a:avLst/>
            </a:prstGeom>
            <a:solidFill>
              <a:schemeClr val="accent4"/>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b" anchorCtr="0"/>
            <a:lstStyle/>
            <a:p>
              <a:r>
                <a:rPr lang="en-US" dirty="0">
                  <a:latin typeface="Century Gothic" panose="020B0502020202020204" pitchFamily="34" charset="0"/>
                </a:rPr>
                <a:t>PROGRAM </a:t>
              </a:r>
            </a:p>
            <a:p>
              <a:r>
                <a:rPr lang="en-US" dirty="0">
                  <a:latin typeface="Century Gothic" panose="020B0502020202020204" pitchFamily="34" charset="0"/>
                </a:rPr>
                <a:t>INCREMENT</a:t>
              </a:r>
            </a:p>
          </p:txBody>
        </p:sp>
        <p:sp>
          <p:nvSpPr>
            <p:cNvPr id="96" name="Rectangle 95">
              <a:extLst>
                <a:ext uri="{FF2B5EF4-FFF2-40B4-BE49-F238E27FC236}">
                  <a16:creationId xmlns:a16="http://schemas.microsoft.com/office/drawing/2014/main" id="{82BED20C-3D29-B14E-81BD-3515BF416363}"/>
                </a:ext>
              </a:extLst>
            </p:cNvPr>
            <p:cNvSpPr/>
            <p:nvPr/>
          </p:nvSpPr>
          <p:spPr>
            <a:xfrm>
              <a:off x="584961" y="2171077"/>
              <a:ext cx="3383280" cy="3576881"/>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en-US" sz="1400" dirty="0">
                  <a:solidFill>
                    <a:schemeClr val="tx1"/>
                  </a:solidFill>
                  <a:latin typeface="Century Gothic" panose="020B0502020202020204" pitchFamily="34" charset="0"/>
                </a:rPr>
                <a:t>Objective One</a:t>
              </a:r>
            </a:p>
            <a:p>
              <a:endParaRPr lang="en-US" sz="1400" dirty="0">
                <a:solidFill>
                  <a:schemeClr val="tx1"/>
                </a:solidFill>
                <a:latin typeface="Century Gothic" panose="020B0502020202020204" pitchFamily="34" charset="0"/>
              </a:endParaRPr>
            </a:p>
            <a:p>
              <a:r>
                <a:rPr lang="en-US" sz="1400" dirty="0">
                  <a:solidFill>
                    <a:schemeClr val="tx1"/>
                  </a:solidFill>
                  <a:latin typeface="Century Gothic" panose="020B0502020202020204" pitchFamily="34" charset="0"/>
                </a:rPr>
                <a:t>Objective Two</a:t>
              </a:r>
            </a:p>
            <a:p>
              <a:endParaRPr lang="en-US" sz="1400" dirty="0">
                <a:solidFill>
                  <a:schemeClr val="tx1"/>
                </a:solidFill>
                <a:latin typeface="Century Gothic" panose="020B0502020202020204" pitchFamily="34" charset="0"/>
              </a:endParaRPr>
            </a:p>
            <a:p>
              <a:r>
                <a:rPr lang="en-US" sz="1400" dirty="0">
                  <a:solidFill>
                    <a:schemeClr val="tx1"/>
                  </a:solidFill>
                  <a:latin typeface="Century Gothic" panose="020B0502020202020204" pitchFamily="34" charset="0"/>
                </a:rPr>
                <a:t>Objective Three</a:t>
              </a:r>
            </a:p>
          </p:txBody>
        </p:sp>
        <p:sp>
          <p:nvSpPr>
            <p:cNvPr id="97" name="Oval 96">
              <a:extLst>
                <a:ext uri="{FF2B5EF4-FFF2-40B4-BE49-F238E27FC236}">
                  <a16:creationId xmlns:a16="http://schemas.microsoft.com/office/drawing/2014/main" id="{4C71A334-651B-584E-8AA7-25E1980E14C8}"/>
                </a:ext>
              </a:extLst>
            </p:cNvPr>
            <p:cNvSpPr>
              <a:spLocks/>
            </p:cNvSpPr>
            <p:nvPr/>
          </p:nvSpPr>
          <p:spPr>
            <a:xfrm>
              <a:off x="3334239" y="1550941"/>
              <a:ext cx="548640" cy="513838"/>
            </a:xfrm>
            <a:prstGeom prst="ellipse">
              <a:avLst/>
            </a:prstGeom>
            <a:solidFill>
              <a:schemeClr val="bg1"/>
            </a:solidFill>
            <a:ln>
              <a:solidFill>
                <a:schemeClr val="bg1">
                  <a:lumMod val="75000"/>
                </a:schemeClr>
              </a:solidFill>
            </a:ln>
            <a:effectLst>
              <a:outerShdw blurRad="50800" dist="38100" dir="8100000" algn="tr" rotWithShape="0">
                <a:schemeClr val="tx1">
                  <a:lumMod val="65000"/>
                  <a:lumOff val="35000"/>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a:solidFill>
                    <a:schemeClr val="bg1">
                      <a:lumMod val="75000"/>
                    </a:schemeClr>
                  </a:solidFill>
                  <a:latin typeface="Century Gothic" panose="020B0502020202020204" pitchFamily="34" charset="0"/>
                </a:rPr>
                <a:t>1</a:t>
              </a:r>
              <a:endParaRPr lang="en-US" sz="1600" dirty="0">
                <a:solidFill>
                  <a:schemeClr val="bg1">
                    <a:lumMod val="75000"/>
                  </a:schemeClr>
                </a:solidFill>
                <a:latin typeface="Century Gothic" panose="020B0502020202020204" pitchFamily="34" charset="0"/>
              </a:endParaRPr>
            </a:p>
          </p:txBody>
        </p:sp>
        <p:sp>
          <p:nvSpPr>
            <p:cNvPr id="112" name="Rectangle 111">
              <a:extLst>
                <a:ext uri="{FF2B5EF4-FFF2-40B4-BE49-F238E27FC236}">
                  <a16:creationId xmlns:a16="http://schemas.microsoft.com/office/drawing/2014/main" id="{9E098833-47A7-AE44-9B8E-6CF9DC3D8BD6}"/>
                </a:ext>
              </a:extLst>
            </p:cNvPr>
            <p:cNvSpPr/>
            <p:nvPr/>
          </p:nvSpPr>
          <p:spPr>
            <a:xfrm>
              <a:off x="584961" y="4684639"/>
              <a:ext cx="3383280" cy="1063319"/>
            </a:xfrm>
            <a:prstGeom prst="rect">
              <a:avLst/>
            </a:prstGeom>
            <a:solidFill>
              <a:schemeClr val="accent4">
                <a:lumMod val="20000"/>
                <a:lumOff val="8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en-US" sz="1400" dirty="0">
                  <a:solidFill>
                    <a:schemeClr val="tx1"/>
                  </a:solidFill>
                  <a:latin typeface="Century Gothic" panose="020B0502020202020204" pitchFamily="34" charset="0"/>
                </a:rPr>
                <a:t>Stretch Objective 1</a:t>
              </a:r>
            </a:p>
          </p:txBody>
        </p:sp>
      </p:grpSp>
      <p:grpSp>
        <p:nvGrpSpPr>
          <p:cNvPr id="113" name="Group 112">
            <a:extLst>
              <a:ext uri="{FF2B5EF4-FFF2-40B4-BE49-F238E27FC236}">
                <a16:creationId xmlns:a16="http://schemas.microsoft.com/office/drawing/2014/main" id="{969793A1-62DC-484F-A9E4-889828C5D6B5}"/>
              </a:ext>
            </a:extLst>
          </p:cNvPr>
          <p:cNvGrpSpPr/>
          <p:nvPr/>
        </p:nvGrpSpPr>
        <p:grpSpPr>
          <a:xfrm>
            <a:off x="4150866" y="1023204"/>
            <a:ext cx="3383280" cy="4557616"/>
            <a:chOff x="584961" y="1479444"/>
            <a:chExt cx="3383280" cy="4268514"/>
          </a:xfrm>
        </p:grpSpPr>
        <p:sp>
          <p:nvSpPr>
            <p:cNvPr id="114" name="Rectangle 113">
              <a:extLst>
                <a:ext uri="{FF2B5EF4-FFF2-40B4-BE49-F238E27FC236}">
                  <a16:creationId xmlns:a16="http://schemas.microsoft.com/office/drawing/2014/main" id="{084BEACA-D176-EA44-A82A-A6835A32C1E7}"/>
                </a:ext>
              </a:extLst>
            </p:cNvPr>
            <p:cNvSpPr/>
            <p:nvPr/>
          </p:nvSpPr>
          <p:spPr>
            <a:xfrm>
              <a:off x="584961" y="1479444"/>
              <a:ext cx="3383280" cy="691634"/>
            </a:xfrm>
            <a:prstGeom prst="rect">
              <a:avLst/>
            </a:prstGeom>
            <a:solidFill>
              <a:srgbClr val="387E99"/>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b" anchorCtr="0"/>
            <a:lstStyle/>
            <a:p>
              <a:r>
                <a:rPr lang="en-US" dirty="0">
                  <a:latin typeface="Century Gothic" panose="020B0502020202020204" pitchFamily="34" charset="0"/>
                </a:rPr>
                <a:t>PROGRAM </a:t>
              </a:r>
            </a:p>
            <a:p>
              <a:r>
                <a:rPr lang="en-US" dirty="0">
                  <a:latin typeface="Century Gothic" panose="020B0502020202020204" pitchFamily="34" charset="0"/>
                </a:rPr>
                <a:t>INCREMENT</a:t>
              </a:r>
            </a:p>
          </p:txBody>
        </p:sp>
        <p:sp>
          <p:nvSpPr>
            <p:cNvPr id="115" name="Rectangle 114">
              <a:extLst>
                <a:ext uri="{FF2B5EF4-FFF2-40B4-BE49-F238E27FC236}">
                  <a16:creationId xmlns:a16="http://schemas.microsoft.com/office/drawing/2014/main" id="{92F9DAB7-6ABD-4442-AEE9-17D9AA771085}"/>
                </a:ext>
              </a:extLst>
            </p:cNvPr>
            <p:cNvSpPr/>
            <p:nvPr/>
          </p:nvSpPr>
          <p:spPr>
            <a:xfrm>
              <a:off x="584961" y="2171077"/>
              <a:ext cx="3383280" cy="3576881"/>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en-US" sz="1400" dirty="0">
                  <a:solidFill>
                    <a:schemeClr val="tx1"/>
                  </a:solidFill>
                  <a:latin typeface="Century Gothic" panose="020B0502020202020204" pitchFamily="34" charset="0"/>
                </a:rPr>
                <a:t>Objective One</a:t>
              </a:r>
            </a:p>
            <a:p>
              <a:endParaRPr lang="en-US" sz="1400" dirty="0">
                <a:solidFill>
                  <a:schemeClr val="tx1"/>
                </a:solidFill>
                <a:latin typeface="Century Gothic" panose="020B0502020202020204" pitchFamily="34" charset="0"/>
              </a:endParaRPr>
            </a:p>
            <a:p>
              <a:r>
                <a:rPr lang="en-US" sz="1400" dirty="0">
                  <a:solidFill>
                    <a:schemeClr val="tx1"/>
                  </a:solidFill>
                  <a:latin typeface="Century Gothic" panose="020B0502020202020204" pitchFamily="34" charset="0"/>
                </a:rPr>
                <a:t>Objective Two</a:t>
              </a:r>
            </a:p>
            <a:p>
              <a:endParaRPr lang="en-US" sz="1400" dirty="0">
                <a:solidFill>
                  <a:schemeClr val="tx1"/>
                </a:solidFill>
                <a:latin typeface="Century Gothic" panose="020B0502020202020204" pitchFamily="34" charset="0"/>
              </a:endParaRPr>
            </a:p>
            <a:p>
              <a:r>
                <a:rPr lang="en-US" sz="1400" dirty="0">
                  <a:solidFill>
                    <a:schemeClr val="tx1"/>
                  </a:solidFill>
                  <a:latin typeface="Century Gothic" panose="020B0502020202020204" pitchFamily="34" charset="0"/>
                </a:rPr>
                <a:t>Objective Three</a:t>
              </a:r>
            </a:p>
          </p:txBody>
        </p:sp>
        <p:sp>
          <p:nvSpPr>
            <p:cNvPr id="116" name="Oval 115">
              <a:extLst>
                <a:ext uri="{FF2B5EF4-FFF2-40B4-BE49-F238E27FC236}">
                  <a16:creationId xmlns:a16="http://schemas.microsoft.com/office/drawing/2014/main" id="{6E169017-97F1-7543-B87F-5A78802145B1}"/>
                </a:ext>
              </a:extLst>
            </p:cNvPr>
            <p:cNvSpPr>
              <a:spLocks/>
            </p:cNvSpPr>
            <p:nvPr/>
          </p:nvSpPr>
          <p:spPr>
            <a:xfrm>
              <a:off x="3334239" y="1550941"/>
              <a:ext cx="548640" cy="513838"/>
            </a:xfrm>
            <a:prstGeom prst="ellipse">
              <a:avLst/>
            </a:prstGeom>
            <a:solidFill>
              <a:schemeClr val="bg1"/>
            </a:solidFill>
            <a:ln>
              <a:solidFill>
                <a:schemeClr val="bg1">
                  <a:lumMod val="75000"/>
                </a:schemeClr>
              </a:solidFill>
            </a:ln>
            <a:effectLst>
              <a:outerShdw blurRad="50800" dist="38100" dir="8100000" algn="tr" rotWithShape="0">
                <a:schemeClr val="tx1">
                  <a:lumMod val="65000"/>
                  <a:lumOff val="35000"/>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a:solidFill>
                    <a:schemeClr val="bg1">
                      <a:lumMod val="75000"/>
                    </a:schemeClr>
                  </a:solidFill>
                  <a:latin typeface="Century Gothic" panose="020B0502020202020204" pitchFamily="34" charset="0"/>
                </a:rPr>
                <a:t>2</a:t>
              </a:r>
              <a:endParaRPr lang="en-US" sz="1600" dirty="0">
                <a:solidFill>
                  <a:schemeClr val="bg1">
                    <a:lumMod val="75000"/>
                  </a:schemeClr>
                </a:solidFill>
                <a:latin typeface="Century Gothic" panose="020B0502020202020204" pitchFamily="34" charset="0"/>
              </a:endParaRPr>
            </a:p>
          </p:txBody>
        </p:sp>
        <p:sp>
          <p:nvSpPr>
            <p:cNvPr id="117" name="Rectangle 116">
              <a:extLst>
                <a:ext uri="{FF2B5EF4-FFF2-40B4-BE49-F238E27FC236}">
                  <a16:creationId xmlns:a16="http://schemas.microsoft.com/office/drawing/2014/main" id="{49282708-EFF8-964F-9ACC-47BB7A6213D3}"/>
                </a:ext>
              </a:extLst>
            </p:cNvPr>
            <p:cNvSpPr/>
            <p:nvPr/>
          </p:nvSpPr>
          <p:spPr>
            <a:xfrm>
              <a:off x="584961" y="4684639"/>
              <a:ext cx="3383280" cy="1063319"/>
            </a:xfrm>
            <a:prstGeom prst="rect">
              <a:avLst/>
            </a:prstGeom>
            <a:solidFill>
              <a:srgbClr val="89D0C2"/>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en-US" sz="1400" dirty="0">
                  <a:solidFill>
                    <a:schemeClr val="tx1"/>
                  </a:solidFill>
                  <a:latin typeface="Century Gothic" panose="020B0502020202020204" pitchFamily="34" charset="0"/>
                </a:rPr>
                <a:t>Stretch Objective 1</a:t>
              </a:r>
            </a:p>
          </p:txBody>
        </p:sp>
      </p:grpSp>
      <p:grpSp>
        <p:nvGrpSpPr>
          <p:cNvPr id="118" name="Group 117">
            <a:extLst>
              <a:ext uri="{FF2B5EF4-FFF2-40B4-BE49-F238E27FC236}">
                <a16:creationId xmlns:a16="http://schemas.microsoft.com/office/drawing/2014/main" id="{E0001AF0-E20F-B44F-8B92-E885BE11AAF1}"/>
              </a:ext>
            </a:extLst>
          </p:cNvPr>
          <p:cNvGrpSpPr/>
          <p:nvPr/>
        </p:nvGrpSpPr>
        <p:grpSpPr>
          <a:xfrm>
            <a:off x="7887741" y="1023204"/>
            <a:ext cx="3383280" cy="4557616"/>
            <a:chOff x="584961" y="1479444"/>
            <a:chExt cx="3383280" cy="4268514"/>
          </a:xfrm>
        </p:grpSpPr>
        <p:sp>
          <p:nvSpPr>
            <p:cNvPr id="119" name="Rectangle 118">
              <a:extLst>
                <a:ext uri="{FF2B5EF4-FFF2-40B4-BE49-F238E27FC236}">
                  <a16:creationId xmlns:a16="http://schemas.microsoft.com/office/drawing/2014/main" id="{D01BCD0E-369F-7440-BE8D-A2AA08F9642C}"/>
                </a:ext>
              </a:extLst>
            </p:cNvPr>
            <p:cNvSpPr/>
            <p:nvPr/>
          </p:nvSpPr>
          <p:spPr>
            <a:xfrm>
              <a:off x="584961" y="1479444"/>
              <a:ext cx="3383280" cy="691634"/>
            </a:xfrm>
            <a:prstGeom prst="rect">
              <a:avLst/>
            </a:prstGeom>
            <a:solidFill>
              <a:srgbClr val="D14C36"/>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b" anchorCtr="0"/>
            <a:lstStyle/>
            <a:p>
              <a:r>
                <a:rPr lang="en-US" dirty="0">
                  <a:latin typeface="Century Gothic" panose="020B0502020202020204" pitchFamily="34" charset="0"/>
                </a:rPr>
                <a:t>PROGRAM </a:t>
              </a:r>
            </a:p>
            <a:p>
              <a:r>
                <a:rPr lang="en-US" dirty="0">
                  <a:latin typeface="Century Gothic" panose="020B0502020202020204" pitchFamily="34" charset="0"/>
                </a:rPr>
                <a:t>INCREMENT</a:t>
              </a:r>
            </a:p>
          </p:txBody>
        </p:sp>
        <p:sp>
          <p:nvSpPr>
            <p:cNvPr id="120" name="Rectangle 119">
              <a:extLst>
                <a:ext uri="{FF2B5EF4-FFF2-40B4-BE49-F238E27FC236}">
                  <a16:creationId xmlns:a16="http://schemas.microsoft.com/office/drawing/2014/main" id="{EF42C795-282F-5D40-B5DA-6DD7AC304157}"/>
                </a:ext>
              </a:extLst>
            </p:cNvPr>
            <p:cNvSpPr/>
            <p:nvPr/>
          </p:nvSpPr>
          <p:spPr>
            <a:xfrm>
              <a:off x="584961" y="2171077"/>
              <a:ext cx="3383280" cy="3576881"/>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en-US" sz="1400" dirty="0">
                  <a:solidFill>
                    <a:schemeClr val="tx1"/>
                  </a:solidFill>
                  <a:latin typeface="Century Gothic" panose="020B0502020202020204" pitchFamily="34" charset="0"/>
                </a:rPr>
                <a:t>Objective One</a:t>
              </a:r>
            </a:p>
            <a:p>
              <a:endParaRPr lang="en-US" sz="1400" dirty="0">
                <a:solidFill>
                  <a:schemeClr val="tx1"/>
                </a:solidFill>
                <a:latin typeface="Century Gothic" panose="020B0502020202020204" pitchFamily="34" charset="0"/>
              </a:endParaRPr>
            </a:p>
            <a:p>
              <a:r>
                <a:rPr lang="en-US" sz="1400" dirty="0">
                  <a:solidFill>
                    <a:schemeClr val="tx1"/>
                  </a:solidFill>
                  <a:latin typeface="Century Gothic" panose="020B0502020202020204" pitchFamily="34" charset="0"/>
                </a:rPr>
                <a:t>Objective Two</a:t>
              </a:r>
            </a:p>
            <a:p>
              <a:endParaRPr lang="en-US" sz="1400" dirty="0">
                <a:solidFill>
                  <a:schemeClr val="tx1"/>
                </a:solidFill>
                <a:latin typeface="Century Gothic" panose="020B0502020202020204" pitchFamily="34" charset="0"/>
              </a:endParaRPr>
            </a:p>
            <a:p>
              <a:r>
                <a:rPr lang="en-US" sz="1400" dirty="0">
                  <a:solidFill>
                    <a:schemeClr val="tx1"/>
                  </a:solidFill>
                  <a:latin typeface="Century Gothic" panose="020B0502020202020204" pitchFamily="34" charset="0"/>
                </a:rPr>
                <a:t>Objective Three</a:t>
              </a:r>
            </a:p>
          </p:txBody>
        </p:sp>
        <p:sp>
          <p:nvSpPr>
            <p:cNvPr id="121" name="Oval 120">
              <a:extLst>
                <a:ext uri="{FF2B5EF4-FFF2-40B4-BE49-F238E27FC236}">
                  <a16:creationId xmlns:a16="http://schemas.microsoft.com/office/drawing/2014/main" id="{C8B3F816-4366-AB4D-B798-428CF8AF8062}"/>
                </a:ext>
              </a:extLst>
            </p:cNvPr>
            <p:cNvSpPr>
              <a:spLocks/>
            </p:cNvSpPr>
            <p:nvPr/>
          </p:nvSpPr>
          <p:spPr>
            <a:xfrm>
              <a:off x="3334239" y="1550941"/>
              <a:ext cx="548640" cy="513838"/>
            </a:xfrm>
            <a:prstGeom prst="ellipse">
              <a:avLst/>
            </a:prstGeom>
            <a:solidFill>
              <a:schemeClr val="bg1"/>
            </a:solidFill>
            <a:ln>
              <a:solidFill>
                <a:schemeClr val="bg1">
                  <a:lumMod val="75000"/>
                </a:schemeClr>
              </a:solidFill>
            </a:ln>
            <a:effectLst>
              <a:outerShdw blurRad="50800" dist="38100" dir="8100000" algn="tr" rotWithShape="0">
                <a:schemeClr val="tx1">
                  <a:lumMod val="65000"/>
                  <a:lumOff val="35000"/>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a:solidFill>
                    <a:schemeClr val="bg1">
                      <a:lumMod val="75000"/>
                    </a:schemeClr>
                  </a:solidFill>
                  <a:latin typeface="Century Gothic" panose="020B0502020202020204" pitchFamily="34" charset="0"/>
                </a:rPr>
                <a:t>3</a:t>
              </a:r>
              <a:endParaRPr lang="en-US" sz="1600" dirty="0">
                <a:solidFill>
                  <a:schemeClr val="bg1">
                    <a:lumMod val="75000"/>
                  </a:schemeClr>
                </a:solidFill>
                <a:latin typeface="Century Gothic" panose="020B0502020202020204" pitchFamily="34" charset="0"/>
              </a:endParaRPr>
            </a:p>
          </p:txBody>
        </p:sp>
        <p:sp>
          <p:nvSpPr>
            <p:cNvPr id="122" name="Rectangle 121">
              <a:extLst>
                <a:ext uri="{FF2B5EF4-FFF2-40B4-BE49-F238E27FC236}">
                  <a16:creationId xmlns:a16="http://schemas.microsoft.com/office/drawing/2014/main" id="{96729A5E-E5C5-DE4B-959E-C282BDA14BB8}"/>
                </a:ext>
              </a:extLst>
            </p:cNvPr>
            <p:cNvSpPr/>
            <p:nvPr/>
          </p:nvSpPr>
          <p:spPr>
            <a:xfrm>
              <a:off x="584961" y="4684639"/>
              <a:ext cx="3383280" cy="1063319"/>
            </a:xfrm>
            <a:prstGeom prst="rect">
              <a:avLst/>
            </a:prstGeom>
            <a:solidFill>
              <a:srgbClr val="E9AB77"/>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en-US" sz="1400" dirty="0">
                  <a:solidFill>
                    <a:schemeClr val="tx1"/>
                  </a:solidFill>
                  <a:latin typeface="Century Gothic" panose="020B0502020202020204" pitchFamily="34" charset="0"/>
                </a:rPr>
                <a:t>Stretch Objective 1</a:t>
              </a:r>
            </a:p>
          </p:txBody>
        </p:sp>
      </p:grpSp>
      <p:cxnSp>
        <p:nvCxnSpPr>
          <p:cNvPr id="123" name="Straight Arrow Connector 122">
            <a:extLst>
              <a:ext uri="{FF2B5EF4-FFF2-40B4-BE49-F238E27FC236}">
                <a16:creationId xmlns:a16="http://schemas.microsoft.com/office/drawing/2014/main" id="{6E7506A5-D8F7-1849-9EF3-007E1A196F0A}"/>
              </a:ext>
            </a:extLst>
          </p:cNvPr>
          <p:cNvCxnSpPr>
            <a:cxnSpLocks/>
          </p:cNvCxnSpPr>
          <p:nvPr/>
        </p:nvCxnSpPr>
        <p:spPr>
          <a:xfrm>
            <a:off x="254643" y="5940900"/>
            <a:ext cx="3566160" cy="0"/>
          </a:xfrm>
          <a:prstGeom prst="straightConnector1">
            <a:avLst/>
          </a:prstGeom>
          <a:ln w="44450">
            <a:gradFill>
              <a:gsLst>
                <a:gs pos="47000">
                  <a:srgbClr val="E4774A"/>
                </a:gs>
                <a:gs pos="100000">
                  <a:srgbClr val="D14C36"/>
                </a:gs>
              </a:gsLst>
              <a:lin ang="0" scaled="0"/>
            </a:gradFill>
            <a:prstDash val="sysDash"/>
            <a:headEnd type="oval"/>
            <a:tailEnd type="oval" w="med" len="med"/>
          </a:ln>
        </p:spPr>
        <p:style>
          <a:lnRef idx="1">
            <a:schemeClr val="accent1"/>
          </a:lnRef>
          <a:fillRef idx="0">
            <a:schemeClr val="accent1"/>
          </a:fillRef>
          <a:effectRef idx="0">
            <a:schemeClr val="accent1"/>
          </a:effectRef>
          <a:fontRef idx="minor">
            <a:schemeClr val="tx1"/>
          </a:fontRef>
        </p:style>
      </p:cxnSp>
      <p:cxnSp>
        <p:nvCxnSpPr>
          <p:cNvPr id="124" name="Straight Arrow Connector 123">
            <a:extLst>
              <a:ext uri="{FF2B5EF4-FFF2-40B4-BE49-F238E27FC236}">
                <a16:creationId xmlns:a16="http://schemas.microsoft.com/office/drawing/2014/main" id="{75F98945-F289-A443-910D-FCE3DE549585}"/>
              </a:ext>
            </a:extLst>
          </p:cNvPr>
          <p:cNvCxnSpPr>
            <a:cxnSpLocks/>
          </p:cNvCxnSpPr>
          <p:nvPr/>
        </p:nvCxnSpPr>
        <p:spPr>
          <a:xfrm>
            <a:off x="4218610" y="5940900"/>
            <a:ext cx="7223760" cy="0"/>
          </a:xfrm>
          <a:prstGeom prst="straightConnector1">
            <a:avLst/>
          </a:prstGeom>
          <a:ln w="44450">
            <a:gradFill>
              <a:gsLst>
                <a:gs pos="47000">
                  <a:srgbClr val="387E99"/>
                </a:gs>
                <a:gs pos="99000">
                  <a:srgbClr val="264065"/>
                </a:gs>
              </a:gsLst>
              <a:lin ang="0" scaled="0"/>
            </a:gradFill>
            <a:prstDash val="sysDash"/>
            <a:headEnd type="oval"/>
            <a:tailEnd type="oval" w="med" len="med"/>
          </a:ln>
        </p:spPr>
        <p:style>
          <a:lnRef idx="1">
            <a:schemeClr val="accent1"/>
          </a:lnRef>
          <a:fillRef idx="0">
            <a:schemeClr val="accent1"/>
          </a:fillRef>
          <a:effectRef idx="0">
            <a:schemeClr val="accent1"/>
          </a:effectRef>
          <a:fontRef idx="minor">
            <a:schemeClr val="tx1"/>
          </a:fontRef>
        </p:style>
      </p:cxnSp>
      <p:sp>
        <p:nvSpPr>
          <p:cNvPr id="125" name="TextBox 124">
            <a:extLst>
              <a:ext uri="{FF2B5EF4-FFF2-40B4-BE49-F238E27FC236}">
                <a16:creationId xmlns:a16="http://schemas.microsoft.com/office/drawing/2014/main" id="{13D4382E-11B6-D743-857A-988C0F87BB05}"/>
              </a:ext>
            </a:extLst>
          </p:cNvPr>
          <p:cNvSpPr txBox="1"/>
          <p:nvPr/>
        </p:nvSpPr>
        <p:spPr>
          <a:xfrm>
            <a:off x="822469" y="5976863"/>
            <a:ext cx="2419945" cy="369332"/>
          </a:xfrm>
          <a:prstGeom prst="rect">
            <a:avLst/>
          </a:prstGeom>
          <a:noFill/>
          <a:ln>
            <a:noFill/>
          </a:ln>
        </p:spPr>
        <p:txBody>
          <a:bodyPr wrap="square" rtlCol="0">
            <a:spAutoFit/>
          </a:bodyPr>
          <a:lstStyle/>
          <a:p>
            <a:pPr algn="ctr"/>
            <a:r>
              <a:rPr lang="en-US" spc="300" dirty="0">
                <a:solidFill>
                  <a:schemeClr val="tx1">
                    <a:lumMod val="65000"/>
                    <a:lumOff val="35000"/>
                  </a:schemeClr>
                </a:solidFill>
                <a:effectLst/>
                <a:latin typeface="Century Gothic" panose="020B0502020202020204" pitchFamily="34" charset="0"/>
              </a:rPr>
              <a:t>COMMITTED</a:t>
            </a:r>
          </a:p>
        </p:txBody>
      </p:sp>
      <p:sp>
        <p:nvSpPr>
          <p:cNvPr id="126" name="TextBox 125">
            <a:extLst>
              <a:ext uri="{FF2B5EF4-FFF2-40B4-BE49-F238E27FC236}">
                <a16:creationId xmlns:a16="http://schemas.microsoft.com/office/drawing/2014/main" id="{085FA462-B777-8D48-9946-23D829BB5248}"/>
              </a:ext>
            </a:extLst>
          </p:cNvPr>
          <p:cNvSpPr txBox="1"/>
          <p:nvPr/>
        </p:nvSpPr>
        <p:spPr>
          <a:xfrm>
            <a:off x="6521676" y="5990708"/>
            <a:ext cx="2419945" cy="369332"/>
          </a:xfrm>
          <a:prstGeom prst="rect">
            <a:avLst/>
          </a:prstGeom>
          <a:noFill/>
          <a:ln>
            <a:noFill/>
          </a:ln>
        </p:spPr>
        <p:txBody>
          <a:bodyPr wrap="square" rtlCol="0">
            <a:spAutoFit/>
          </a:bodyPr>
          <a:lstStyle/>
          <a:p>
            <a:pPr algn="ctr"/>
            <a:r>
              <a:rPr lang="en-US" spc="300" dirty="0">
                <a:solidFill>
                  <a:schemeClr val="tx1">
                    <a:lumMod val="65000"/>
                    <a:lumOff val="35000"/>
                  </a:schemeClr>
                </a:solidFill>
                <a:effectLst/>
                <a:latin typeface="Century Gothic" panose="020B0502020202020204" pitchFamily="34" charset="0"/>
              </a:rPr>
              <a:t>FORECAST</a:t>
            </a:r>
          </a:p>
        </p:txBody>
      </p:sp>
    </p:spTree>
    <p:extLst>
      <p:ext uri="{BB962C8B-B14F-4D97-AF65-F5344CB8AC3E}">
        <p14:creationId xmlns:p14="http://schemas.microsoft.com/office/powerpoint/2010/main" val="103672331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extLst>
              <p:ext uri="{D42A27DB-BD31-4B8C-83A1-F6EECF244321}">
                <p14:modId xmlns:p14="http://schemas.microsoft.com/office/powerpoint/2010/main" val="3786466325"/>
              </p:ext>
            </p:extLst>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4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4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22860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2929323684"/>
      </p:ext>
    </p:extLst>
  </p:cSld>
  <p:clrMapOvr>
    <a:masterClrMapping/>
  </p:clrMapOvr>
</p:sld>
</file>

<file path=ppt/theme/theme1.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IC-Scaled-Agile-Framework-SAFe-Roadmap-Template_PowerPoint" id="{58CAA6DA-64C1-814F-A79B-98667D05BEF2}" vid="{7F2908DD-10D6-234C-BD59-E561119F87AF}"/>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IC-Scaled-Agile-Framework-SAFe-Roadmap-Template_PowerPoint</Template>
  <TotalTime>0</TotalTime>
  <Words>215</Words>
  <Application>Microsoft Office PowerPoint</Application>
  <PresentationFormat>Widescreen</PresentationFormat>
  <Paragraphs>46</Paragraphs>
  <Slides>3</Slides>
  <Notes>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vt:i4>
      </vt:variant>
    </vt:vector>
  </HeadingPairs>
  <TitlesOfParts>
    <vt:vector size="8" baseType="lpstr">
      <vt:lpstr>Arial</vt:lpstr>
      <vt:lpstr>Calibri</vt:lpstr>
      <vt:lpstr>Calibri Light</vt:lpstr>
      <vt:lpstr>Century Gothic</vt:lpstr>
      <vt:lpstr>Тема Office</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Alexandra Ragazhinskaya</dc:creator>
  <cp:lastModifiedBy>Alexandra Ragazhinskaya</cp:lastModifiedBy>
  <cp:revision>1</cp:revision>
  <cp:lastPrinted>2020-08-31T22:23:58Z</cp:lastPrinted>
  <dcterms:created xsi:type="dcterms:W3CDTF">2021-07-12T17:16:08Z</dcterms:created>
  <dcterms:modified xsi:type="dcterms:W3CDTF">2021-07-12T17:17:07Z</dcterms:modified>
</cp:coreProperties>
</file>