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8" r:id="rId2"/>
    <p:sldId id="353" r:id="rId3"/>
    <p:sldId id="354" r:id="rId4"/>
    <p:sldId id="357" r:id="rId5"/>
    <p:sldId id="356" r:id="rId6"/>
    <p:sldId id="355" r:id="rId7"/>
    <p:sldId id="29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8E4"/>
    <a:srgbClr val="FCF1C3"/>
    <a:srgbClr val="AF4BFA"/>
    <a:srgbClr val="E9CF9C"/>
    <a:srgbClr val="F7F9FB"/>
    <a:srgbClr val="F9F9F9"/>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86447"/>
  </p:normalViewPr>
  <p:slideViewPr>
    <p:cSldViewPr snapToGrid="0" snapToObjects="1">
      <p:cViewPr varScale="1">
        <p:scale>
          <a:sx n="165" d="100"/>
          <a:sy n="165" d="100"/>
        </p:scale>
        <p:origin x="144" y="80"/>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9/27/2021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38836844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4069337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719458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9/27/2021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bit.ly/3EXVYRh"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slide" Target="slide5.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CUSTOMER SUCCESS PLAN</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554545"/>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br>
              <a:rPr lang="en-US" sz="3600" dirty="0">
                <a:solidFill>
                  <a:schemeClr val="tx2">
                    <a:lumMod val="50000"/>
                  </a:schemeClr>
                </a:solidFill>
                <a:latin typeface="Century Gothic" panose="020B0502020202020204" pitchFamily="34" charset="0"/>
              </a:rPr>
            </a:br>
            <a:r>
              <a:rPr lang="en-US" sz="2400" dirty="0">
                <a:solidFill>
                  <a:schemeClr val="tx2">
                    <a:lumMod val="50000"/>
                  </a:schemeClr>
                </a:solidFill>
                <a:latin typeface="Century Gothic" panose="020B0502020202020204" pitchFamily="34" charset="0"/>
              </a:rPr>
              <a:t>Address Line 1</a:t>
            </a:r>
          </a:p>
          <a:p>
            <a:r>
              <a:rPr lang="en-US" sz="2400" dirty="0">
                <a:solidFill>
                  <a:schemeClr val="tx2">
                    <a:lumMod val="50000"/>
                  </a:schemeClr>
                </a:solidFill>
                <a:latin typeface="Century Gothic" panose="020B0502020202020204" pitchFamily="34" charset="0"/>
              </a:rPr>
              <a:t>Address Line 2</a:t>
            </a:r>
          </a:p>
          <a:p>
            <a:r>
              <a:rPr lang="en-US" sz="2000" dirty="0">
                <a:solidFill>
                  <a:schemeClr val="tx2"/>
                </a:solidFill>
                <a:latin typeface="Century Gothic" panose="020B0502020202020204" pitchFamily="34" charset="0"/>
              </a:rPr>
              <a:t> </a:t>
            </a:r>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Date: 00/00/0000</a:t>
            </a:r>
          </a:p>
          <a:p>
            <a:endParaRPr lang="en-US" sz="1400" dirty="0">
              <a:solidFill>
                <a:schemeClr val="tx2"/>
              </a:solidFill>
              <a:latin typeface="Century Gothic" panose="020B0502020202020204" pitchFamily="34" charset="0"/>
            </a:endParaRP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PROJECT MANAGER: </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
        <p:nvSpPr>
          <p:cNvPr id="13" name="Rectangle 7">
            <a:extLst>
              <a:ext uri="{FF2B5EF4-FFF2-40B4-BE49-F238E27FC236}">
                <a16:creationId xmlns:a16="http://schemas.microsoft.com/office/drawing/2014/main" id="{BD765890-229F-6744-A5BF-63D319B36AA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7" name="Parallelogram 16">
            <a:extLst>
              <a:ext uri="{FF2B5EF4-FFF2-40B4-BE49-F238E27FC236}">
                <a16:creationId xmlns:a16="http://schemas.microsoft.com/office/drawing/2014/main" id="{F3A840B9-B055-1E4A-9A17-9FEAA57452A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37B08C75-32B5-234A-B3C9-2AC50C796CB9}"/>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CUSTOMER SUCCESS PLAN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309450" y="6477000"/>
            <a:ext cx="743779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CUSTOMER SUCCESS PLAN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1061509"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[TASK 1]</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2424693"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[TASK 4]</a:t>
            </a:r>
          </a:p>
        </p:txBody>
      </p:sp>
      <p:sp>
        <p:nvSpPr>
          <p:cNvPr id="44" name="TextBox 43">
            <a:hlinkClick r:id="" action="ppaction://noaction"/>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46" name="TextBox 45">
            <a:hlinkClick r:id="rId4"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54" name="TextBox 53">
            <a:hlinkClick r:id="" action="ppaction://noaction"/>
            <a:extLst>
              <a:ext uri="{FF2B5EF4-FFF2-40B4-BE49-F238E27FC236}">
                <a16:creationId xmlns:a16="http://schemas.microsoft.com/office/drawing/2014/main" id="{3FF5FA85-39A8-074F-93DB-10E569F1F4C2}"/>
              </a:ext>
            </a:extLst>
          </p:cNvPr>
          <p:cNvSpPr txBox="1"/>
          <p:nvPr/>
        </p:nvSpPr>
        <p:spPr>
          <a:xfrm>
            <a:off x="866366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56" name="TextBox 55">
            <a:extLst>
              <a:ext uri="{FF2B5EF4-FFF2-40B4-BE49-F238E27FC236}">
                <a16:creationId xmlns:a16="http://schemas.microsoft.com/office/drawing/2014/main" id="{BD8CE68B-2DD7-474E-83C7-F737670A8372}"/>
              </a:ext>
            </a:extLst>
          </p:cNvPr>
          <p:cNvSpPr txBox="1"/>
          <p:nvPr/>
        </p:nvSpPr>
        <p:spPr>
          <a:xfrm>
            <a:off x="9295478" y="1430258"/>
            <a:ext cx="2732883"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[TASK 3]</a:t>
            </a:r>
          </a:p>
        </p:txBody>
      </p:sp>
      <p:sp>
        <p:nvSpPr>
          <p:cNvPr id="64" name="TextBox 63">
            <a:hlinkClick r:id="rId5"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0525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[TASK 2]</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168828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[TASK 1]</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CUSTOMER SUCCESS PLAN | TASK LIST 1</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2B119C56-EB11-0D41-9B03-917405AE5058}"/>
              </a:ext>
            </a:extLst>
          </p:cNvPr>
          <p:cNvGraphicFramePr>
            <a:graphicFrameLocks noGrp="1"/>
          </p:cNvGraphicFramePr>
          <p:nvPr>
            <p:extLst>
              <p:ext uri="{D42A27DB-BD31-4B8C-83A1-F6EECF244321}">
                <p14:modId xmlns:p14="http://schemas.microsoft.com/office/powerpoint/2010/main" val="1188457862"/>
              </p:ext>
            </p:extLst>
          </p:nvPr>
        </p:nvGraphicFramePr>
        <p:xfrm>
          <a:off x="546409" y="847493"/>
          <a:ext cx="11095463" cy="5163003"/>
        </p:xfrm>
        <a:graphic>
          <a:graphicData uri="http://schemas.openxmlformats.org/drawingml/2006/table">
            <a:tbl>
              <a:tblPr>
                <a:tableStyleId>{5C22544A-7EE6-4342-B048-85BDC9FD1C3A}</a:tableStyleId>
              </a:tblPr>
              <a:tblGrid>
                <a:gridCol w="2727744">
                  <a:extLst>
                    <a:ext uri="{9D8B030D-6E8A-4147-A177-3AD203B41FA5}">
                      <a16:colId xmlns:a16="http://schemas.microsoft.com/office/drawing/2014/main" val="3425383330"/>
                    </a:ext>
                  </a:extLst>
                </a:gridCol>
                <a:gridCol w="1673544">
                  <a:extLst>
                    <a:ext uri="{9D8B030D-6E8A-4147-A177-3AD203B41FA5}">
                      <a16:colId xmlns:a16="http://schemas.microsoft.com/office/drawing/2014/main" val="3903250839"/>
                    </a:ext>
                  </a:extLst>
                </a:gridCol>
                <a:gridCol w="1673544">
                  <a:extLst>
                    <a:ext uri="{9D8B030D-6E8A-4147-A177-3AD203B41FA5}">
                      <a16:colId xmlns:a16="http://schemas.microsoft.com/office/drawing/2014/main" val="3537925774"/>
                    </a:ext>
                  </a:extLst>
                </a:gridCol>
                <a:gridCol w="1041023">
                  <a:extLst>
                    <a:ext uri="{9D8B030D-6E8A-4147-A177-3AD203B41FA5}">
                      <a16:colId xmlns:a16="http://schemas.microsoft.com/office/drawing/2014/main" val="1088033723"/>
                    </a:ext>
                  </a:extLst>
                </a:gridCol>
                <a:gridCol w="1251864">
                  <a:extLst>
                    <a:ext uri="{9D8B030D-6E8A-4147-A177-3AD203B41FA5}">
                      <a16:colId xmlns:a16="http://schemas.microsoft.com/office/drawing/2014/main" val="1128255754"/>
                    </a:ext>
                  </a:extLst>
                </a:gridCol>
                <a:gridCol w="2727744">
                  <a:extLst>
                    <a:ext uri="{9D8B030D-6E8A-4147-A177-3AD203B41FA5}">
                      <a16:colId xmlns:a16="http://schemas.microsoft.com/office/drawing/2014/main" val="1685523393"/>
                    </a:ext>
                  </a:extLst>
                </a:gridCol>
              </a:tblGrid>
              <a:tr h="573667">
                <a:tc>
                  <a:txBody>
                    <a:bodyPr/>
                    <a:lstStyle/>
                    <a:p>
                      <a:pPr algn="l" fontAlgn="ctr"/>
                      <a:r>
                        <a:rPr lang="en-US" sz="1200" b="1" u="none" strike="noStrike" dirty="0">
                          <a:effectLst/>
                          <a:latin typeface="Century Gothic" panose="020B0502020202020204" pitchFamily="34" charset="0"/>
                        </a:rPr>
                        <a:t>TASK 1</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b="1" u="none" strike="noStrike" dirty="0">
                          <a:effectLst/>
                          <a:latin typeface="Century Gothic" panose="020B0502020202020204" pitchFamily="34" charset="0"/>
                        </a:rPr>
                        <a:t>ASSIGNED TO</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chemeClr val="accent4">
                        <a:lumMod val="60000"/>
                        <a:lumOff val="40000"/>
                      </a:schemeClr>
                    </a:solidFill>
                  </a:tcPr>
                </a:tc>
                <a:tc>
                  <a:txBody>
                    <a:bodyPr/>
                    <a:lstStyle/>
                    <a:p>
                      <a:pPr algn="l" fontAlgn="ctr"/>
                      <a:r>
                        <a:rPr lang="en-US" sz="1200" b="1" u="none" strike="noStrike" dirty="0">
                          <a:effectLst/>
                          <a:latin typeface="Century Gothic" panose="020B0502020202020204" pitchFamily="34" charset="0"/>
                        </a:rPr>
                        <a:t>TEAM</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chemeClr val="accent4">
                        <a:lumMod val="60000"/>
                        <a:lumOff val="40000"/>
                      </a:schemeClr>
                    </a:solidFill>
                  </a:tcPr>
                </a:tc>
                <a:tc>
                  <a:txBody>
                    <a:bodyPr/>
                    <a:lstStyle/>
                    <a:p>
                      <a:pPr algn="ctr" fontAlgn="ctr"/>
                      <a:r>
                        <a:rPr lang="en-US" sz="1200" b="1" u="none" strike="noStrike">
                          <a:effectLst/>
                          <a:latin typeface="Century Gothic" panose="020B0502020202020204" pitchFamily="34" charset="0"/>
                        </a:rPr>
                        <a:t>DUE </a:t>
                      </a:r>
                      <a:br>
                        <a:rPr lang="en-US" sz="1200" b="1" u="none" strike="noStrike">
                          <a:effectLst/>
                          <a:latin typeface="Century Gothic" panose="020B0502020202020204" pitchFamily="34" charset="0"/>
                        </a:rPr>
                      </a:br>
                      <a:r>
                        <a:rPr lang="en-US" sz="1200" b="1" u="none" strike="noStrike">
                          <a:effectLst/>
                          <a:latin typeface="Century Gothic" panose="020B0502020202020204" pitchFamily="34" charset="0"/>
                        </a:rPr>
                        <a:t>DATE</a:t>
                      </a:r>
                      <a:endParaRPr lang="en-US" sz="1200" b="1" i="0" u="none" strike="noStrike">
                        <a:solidFill>
                          <a:srgbClr val="000000"/>
                        </a:solidFill>
                        <a:effectLst/>
                        <a:latin typeface="Century Gothic" panose="020B0502020202020204" pitchFamily="34" charset="0"/>
                      </a:endParaRPr>
                    </a:p>
                  </a:txBody>
                  <a:tcPr marL="9324" marR="9324" marT="9324" marB="0" anchor="ctr"/>
                </a:tc>
                <a:tc>
                  <a:txBody>
                    <a:bodyPr/>
                    <a:lstStyle/>
                    <a:p>
                      <a:pPr algn="ctr" fontAlgn="ctr"/>
                      <a:r>
                        <a:rPr lang="en-US" sz="1200" b="1" u="none" strike="noStrike">
                          <a:effectLst/>
                          <a:latin typeface="Century Gothic" panose="020B0502020202020204" pitchFamily="34" charset="0"/>
                        </a:rPr>
                        <a:t>STATUS</a:t>
                      </a:r>
                      <a:endParaRPr lang="en-US" sz="1200" b="1" i="0" u="none" strike="noStrike">
                        <a:solidFill>
                          <a:srgbClr val="000000"/>
                        </a:solidFill>
                        <a:effectLst/>
                        <a:latin typeface="Century Gothic" panose="020B0502020202020204" pitchFamily="34" charset="0"/>
                      </a:endParaRPr>
                    </a:p>
                  </a:txBody>
                  <a:tcPr marL="9324" marR="9324" marT="9324" marB="0" anchor="ctr"/>
                </a:tc>
                <a:tc>
                  <a:txBody>
                    <a:bodyPr/>
                    <a:lstStyle/>
                    <a:p>
                      <a:pPr algn="l" fontAlgn="ctr"/>
                      <a:r>
                        <a:rPr lang="en-US" sz="1200" b="1" u="none" strike="noStrike" dirty="0">
                          <a:effectLst/>
                          <a:latin typeface="Century Gothic" panose="020B0502020202020204" pitchFamily="34" charset="0"/>
                        </a:rPr>
                        <a:t>COMMENTS</a:t>
                      </a:r>
                      <a:endParaRPr lang="en-US" sz="1200" b="1"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834603892"/>
                  </a:ext>
                </a:extLst>
              </a:tr>
              <a:tr h="573667">
                <a:tc>
                  <a:txBody>
                    <a:bodyPr/>
                    <a:lstStyle/>
                    <a:p>
                      <a:pPr algn="l" fontAlgn="ctr"/>
                      <a:r>
                        <a:rPr lang="en-US" sz="1200" u="none" strike="noStrike" dirty="0">
                          <a:effectLst/>
                          <a:latin typeface="Century Gothic" panose="020B0502020202020204" pitchFamily="34" charset="0"/>
                        </a:rPr>
                        <a:t>T1 Subtask 1</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381036302"/>
                  </a:ext>
                </a:extLst>
              </a:tr>
              <a:tr h="573667">
                <a:tc>
                  <a:txBody>
                    <a:bodyPr/>
                    <a:lstStyle/>
                    <a:p>
                      <a:pPr algn="l" fontAlgn="ctr"/>
                      <a:r>
                        <a:rPr lang="en-US" sz="1200" u="none" strike="noStrike" dirty="0">
                          <a:effectLst/>
                          <a:latin typeface="Century Gothic" panose="020B0502020202020204" pitchFamily="34" charset="0"/>
                        </a:rPr>
                        <a:t>T1 Subtask 2</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2970994053"/>
                  </a:ext>
                </a:extLst>
              </a:tr>
              <a:tr h="573667">
                <a:tc>
                  <a:txBody>
                    <a:bodyPr/>
                    <a:lstStyle/>
                    <a:p>
                      <a:pPr algn="l" fontAlgn="ctr"/>
                      <a:r>
                        <a:rPr lang="en-US" sz="1200" u="none" strike="noStrike">
                          <a:effectLst/>
                          <a:latin typeface="Century Gothic" panose="020B0502020202020204" pitchFamily="34" charset="0"/>
                        </a:rPr>
                        <a:t>T1 Subtask 3</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575560833"/>
                  </a:ext>
                </a:extLst>
              </a:tr>
              <a:tr h="573667">
                <a:tc>
                  <a:txBody>
                    <a:bodyPr/>
                    <a:lstStyle/>
                    <a:p>
                      <a:pPr algn="l" fontAlgn="ctr"/>
                      <a:r>
                        <a:rPr lang="en-US" sz="1200" u="none" strike="noStrike">
                          <a:effectLst/>
                          <a:latin typeface="Century Gothic" panose="020B0502020202020204" pitchFamily="34" charset="0"/>
                        </a:rPr>
                        <a:t>T1 Subtask 4</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290337680"/>
                  </a:ext>
                </a:extLst>
              </a:tr>
              <a:tr h="573667">
                <a:tc>
                  <a:txBody>
                    <a:bodyPr/>
                    <a:lstStyle/>
                    <a:p>
                      <a:pPr algn="l" fontAlgn="ctr"/>
                      <a:r>
                        <a:rPr lang="en-US" sz="1200" u="none" strike="noStrike">
                          <a:effectLst/>
                          <a:latin typeface="Century Gothic" panose="020B0502020202020204" pitchFamily="34" charset="0"/>
                        </a:rPr>
                        <a:t>T1 Subtask 5</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753357485"/>
                  </a:ext>
                </a:extLst>
              </a:tr>
              <a:tr h="573667">
                <a:tc>
                  <a:txBody>
                    <a:bodyPr/>
                    <a:lstStyle/>
                    <a:p>
                      <a:pPr algn="l" fontAlgn="ctr"/>
                      <a:r>
                        <a:rPr lang="en-US" sz="1200" u="none" strike="noStrike">
                          <a:effectLst/>
                          <a:latin typeface="Century Gothic" panose="020B0502020202020204" pitchFamily="34" charset="0"/>
                        </a:rPr>
                        <a:t>T1 Subtask 6</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976270068"/>
                  </a:ext>
                </a:extLst>
              </a:tr>
              <a:tr h="573667">
                <a:tc>
                  <a:txBody>
                    <a:bodyPr/>
                    <a:lstStyle/>
                    <a:p>
                      <a:pPr algn="l" fontAlgn="ctr"/>
                      <a:r>
                        <a:rPr lang="en-US" sz="1200" u="none" strike="noStrike">
                          <a:effectLst/>
                          <a:latin typeface="Century Gothic" panose="020B0502020202020204" pitchFamily="34" charset="0"/>
                        </a:rPr>
                        <a:t>T1 Subtask 7</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456089948"/>
                  </a:ext>
                </a:extLst>
              </a:tr>
              <a:tr h="573667">
                <a:tc>
                  <a:txBody>
                    <a:bodyPr/>
                    <a:lstStyle/>
                    <a:p>
                      <a:pPr algn="l" fontAlgn="ctr"/>
                      <a:r>
                        <a:rPr lang="en-US" sz="1200" u="none" strike="noStrike" dirty="0">
                          <a:effectLst/>
                          <a:latin typeface="Century Gothic" panose="020B0502020202020204" pitchFamily="34" charset="0"/>
                        </a:rPr>
                        <a:t>T1 Subtask 8</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78843336"/>
                  </a:ext>
                </a:extLst>
              </a:tr>
            </a:tbl>
          </a:graphicData>
        </a:graphic>
      </p:graphicFrame>
      <p:cxnSp>
        <p:nvCxnSpPr>
          <p:cNvPr id="17" name="Straight Connector 16">
            <a:extLst>
              <a:ext uri="{FF2B5EF4-FFF2-40B4-BE49-F238E27FC236}">
                <a16:creationId xmlns:a16="http://schemas.microsoft.com/office/drawing/2014/main" id="{CA72316B-4D88-E149-B1C4-4FE13C9EA9A2}"/>
              </a:ext>
            </a:extLst>
          </p:cNvPr>
          <p:cNvCxnSpPr/>
          <p:nvPr/>
        </p:nvCxnSpPr>
        <p:spPr>
          <a:xfrm>
            <a:off x="528034" y="141219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153BC78-B2E4-BD4C-B0C2-03492954D658}"/>
              </a:ext>
            </a:extLst>
          </p:cNvPr>
          <p:cNvCxnSpPr/>
          <p:nvPr/>
        </p:nvCxnSpPr>
        <p:spPr>
          <a:xfrm>
            <a:off x="528034" y="199174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1E033C4-A8B1-814B-937C-1536F97CAF5B}"/>
              </a:ext>
            </a:extLst>
          </p:cNvPr>
          <p:cNvCxnSpPr/>
          <p:nvPr/>
        </p:nvCxnSpPr>
        <p:spPr>
          <a:xfrm>
            <a:off x="528034" y="2558411"/>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1344370-4636-6C41-95F8-AA5955781B33}"/>
              </a:ext>
            </a:extLst>
          </p:cNvPr>
          <p:cNvCxnSpPr/>
          <p:nvPr/>
        </p:nvCxnSpPr>
        <p:spPr>
          <a:xfrm>
            <a:off x="528034" y="3137961"/>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0998918-2DBB-3443-AC9C-12ECEA177353}"/>
              </a:ext>
            </a:extLst>
          </p:cNvPr>
          <p:cNvCxnSpPr/>
          <p:nvPr/>
        </p:nvCxnSpPr>
        <p:spPr>
          <a:xfrm>
            <a:off x="528034" y="370463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7B7994D-F4C7-764E-BA05-951581249433}"/>
              </a:ext>
            </a:extLst>
          </p:cNvPr>
          <p:cNvCxnSpPr/>
          <p:nvPr/>
        </p:nvCxnSpPr>
        <p:spPr>
          <a:xfrm>
            <a:off x="528034" y="427130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67F74B4-2F00-2644-AF54-6BEC37727F74}"/>
              </a:ext>
            </a:extLst>
          </p:cNvPr>
          <p:cNvCxnSpPr/>
          <p:nvPr/>
        </p:nvCxnSpPr>
        <p:spPr>
          <a:xfrm>
            <a:off x="528034" y="485085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8F81A38-619E-E849-9FB0-1959DDB7EF6F}"/>
              </a:ext>
            </a:extLst>
          </p:cNvPr>
          <p:cNvCxnSpPr/>
          <p:nvPr/>
        </p:nvCxnSpPr>
        <p:spPr>
          <a:xfrm>
            <a:off x="528034" y="541752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B87BA7-5A4E-1944-92F3-B0BC532A970C}"/>
              </a:ext>
            </a:extLst>
          </p:cNvPr>
          <p:cNvCxnSpPr/>
          <p:nvPr/>
        </p:nvCxnSpPr>
        <p:spPr>
          <a:xfrm>
            <a:off x="3271234"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048B86C-647A-5442-ACFB-310BA2A6D6B1}"/>
              </a:ext>
            </a:extLst>
          </p:cNvPr>
          <p:cNvCxnSpPr/>
          <p:nvPr/>
        </p:nvCxnSpPr>
        <p:spPr>
          <a:xfrm>
            <a:off x="4945487"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F3AEF03-15E9-B347-8F85-428A9C522C4E}"/>
              </a:ext>
            </a:extLst>
          </p:cNvPr>
          <p:cNvCxnSpPr/>
          <p:nvPr/>
        </p:nvCxnSpPr>
        <p:spPr>
          <a:xfrm>
            <a:off x="6619741"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BE0D4E0-A282-1741-8551-896C7FB2BDB7}"/>
              </a:ext>
            </a:extLst>
          </p:cNvPr>
          <p:cNvCxnSpPr/>
          <p:nvPr/>
        </p:nvCxnSpPr>
        <p:spPr>
          <a:xfrm>
            <a:off x="7662929"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5D4E6FC-AF19-CC40-8788-48E642FDBEBD}"/>
              </a:ext>
            </a:extLst>
          </p:cNvPr>
          <p:cNvCxnSpPr/>
          <p:nvPr/>
        </p:nvCxnSpPr>
        <p:spPr>
          <a:xfrm>
            <a:off x="8912180"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168828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2. [TASK 2]</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CUSTOMER SUCCESS PLAN | TASK LIST 2</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2B119C56-EB11-0D41-9B03-917405AE5058}"/>
              </a:ext>
            </a:extLst>
          </p:cNvPr>
          <p:cNvGraphicFramePr>
            <a:graphicFrameLocks noGrp="1"/>
          </p:cNvGraphicFramePr>
          <p:nvPr>
            <p:extLst>
              <p:ext uri="{D42A27DB-BD31-4B8C-83A1-F6EECF244321}">
                <p14:modId xmlns:p14="http://schemas.microsoft.com/office/powerpoint/2010/main" val="1232197527"/>
              </p:ext>
            </p:extLst>
          </p:nvPr>
        </p:nvGraphicFramePr>
        <p:xfrm>
          <a:off x="546409" y="847493"/>
          <a:ext cx="11095463" cy="5163003"/>
        </p:xfrm>
        <a:graphic>
          <a:graphicData uri="http://schemas.openxmlformats.org/drawingml/2006/table">
            <a:tbl>
              <a:tblPr>
                <a:tableStyleId>{5C22544A-7EE6-4342-B048-85BDC9FD1C3A}</a:tableStyleId>
              </a:tblPr>
              <a:tblGrid>
                <a:gridCol w="2727744">
                  <a:extLst>
                    <a:ext uri="{9D8B030D-6E8A-4147-A177-3AD203B41FA5}">
                      <a16:colId xmlns:a16="http://schemas.microsoft.com/office/drawing/2014/main" val="3425383330"/>
                    </a:ext>
                  </a:extLst>
                </a:gridCol>
                <a:gridCol w="1673544">
                  <a:extLst>
                    <a:ext uri="{9D8B030D-6E8A-4147-A177-3AD203B41FA5}">
                      <a16:colId xmlns:a16="http://schemas.microsoft.com/office/drawing/2014/main" val="3903250839"/>
                    </a:ext>
                  </a:extLst>
                </a:gridCol>
                <a:gridCol w="1673544">
                  <a:extLst>
                    <a:ext uri="{9D8B030D-6E8A-4147-A177-3AD203B41FA5}">
                      <a16:colId xmlns:a16="http://schemas.microsoft.com/office/drawing/2014/main" val="3537925774"/>
                    </a:ext>
                  </a:extLst>
                </a:gridCol>
                <a:gridCol w="1041023">
                  <a:extLst>
                    <a:ext uri="{9D8B030D-6E8A-4147-A177-3AD203B41FA5}">
                      <a16:colId xmlns:a16="http://schemas.microsoft.com/office/drawing/2014/main" val="1088033723"/>
                    </a:ext>
                  </a:extLst>
                </a:gridCol>
                <a:gridCol w="1251864">
                  <a:extLst>
                    <a:ext uri="{9D8B030D-6E8A-4147-A177-3AD203B41FA5}">
                      <a16:colId xmlns:a16="http://schemas.microsoft.com/office/drawing/2014/main" val="1128255754"/>
                    </a:ext>
                  </a:extLst>
                </a:gridCol>
                <a:gridCol w="2727744">
                  <a:extLst>
                    <a:ext uri="{9D8B030D-6E8A-4147-A177-3AD203B41FA5}">
                      <a16:colId xmlns:a16="http://schemas.microsoft.com/office/drawing/2014/main" val="1685523393"/>
                    </a:ext>
                  </a:extLst>
                </a:gridCol>
              </a:tblGrid>
              <a:tr h="573667">
                <a:tc>
                  <a:txBody>
                    <a:bodyPr/>
                    <a:lstStyle/>
                    <a:p>
                      <a:pPr algn="l" fontAlgn="ctr"/>
                      <a:r>
                        <a:rPr lang="en-US" sz="1200" b="1" u="none" strike="noStrike" dirty="0">
                          <a:effectLst/>
                          <a:latin typeface="Century Gothic" panose="020B0502020202020204" pitchFamily="34" charset="0"/>
                        </a:rPr>
                        <a:t>TASK 2</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b="1" u="none" strike="noStrike" dirty="0">
                          <a:effectLst/>
                          <a:latin typeface="Century Gothic" panose="020B0502020202020204" pitchFamily="34" charset="0"/>
                        </a:rPr>
                        <a:t>ASSIGNED TO</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chemeClr val="accent4">
                        <a:lumMod val="60000"/>
                        <a:lumOff val="40000"/>
                      </a:schemeClr>
                    </a:solidFill>
                  </a:tcPr>
                </a:tc>
                <a:tc>
                  <a:txBody>
                    <a:bodyPr/>
                    <a:lstStyle/>
                    <a:p>
                      <a:pPr algn="l" fontAlgn="ctr"/>
                      <a:r>
                        <a:rPr lang="en-US" sz="1200" b="1" u="none" strike="noStrike" dirty="0">
                          <a:effectLst/>
                          <a:latin typeface="Century Gothic" panose="020B0502020202020204" pitchFamily="34" charset="0"/>
                        </a:rPr>
                        <a:t>TEAM</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chemeClr val="accent4">
                        <a:lumMod val="60000"/>
                        <a:lumOff val="40000"/>
                      </a:schemeClr>
                    </a:solidFill>
                  </a:tcPr>
                </a:tc>
                <a:tc>
                  <a:txBody>
                    <a:bodyPr/>
                    <a:lstStyle/>
                    <a:p>
                      <a:pPr algn="ctr" fontAlgn="ctr"/>
                      <a:r>
                        <a:rPr lang="en-US" sz="1200" b="1" u="none" strike="noStrike">
                          <a:effectLst/>
                          <a:latin typeface="Century Gothic" panose="020B0502020202020204" pitchFamily="34" charset="0"/>
                        </a:rPr>
                        <a:t>DUE </a:t>
                      </a:r>
                      <a:br>
                        <a:rPr lang="en-US" sz="1200" b="1" u="none" strike="noStrike">
                          <a:effectLst/>
                          <a:latin typeface="Century Gothic" panose="020B0502020202020204" pitchFamily="34" charset="0"/>
                        </a:rPr>
                      </a:br>
                      <a:r>
                        <a:rPr lang="en-US" sz="1200" b="1" u="none" strike="noStrike">
                          <a:effectLst/>
                          <a:latin typeface="Century Gothic" panose="020B0502020202020204" pitchFamily="34" charset="0"/>
                        </a:rPr>
                        <a:t>DATE</a:t>
                      </a:r>
                      <a:endParaRPr lang="en-US" sz="1200" b="1" i="0" u="none" strike="noStrike">
                        <a:solidFill>
                          <a:srgbClr val="000000"/>
                        </a:solidFill>
                        <a:effectLst/>
                        <a:latin typeface="Century Gothic" panose="020B0502020202020204" pitchFamily="34" charset="0"/>
                      </a:endParaRPr>
                    </a:p>
                  </a:txBody>
                  <a:tcPr marL="9324" marR="9324" marT="9324" marB="0" anchor="ctr"/>
                </a:tc>
                <a:tc>
                  <a:txBody>
                    <a:bodyPr/>
                    <a:lstStyle/>
                    <a:p>
                      <a:pPr algn="ctr" fontAlgn="ctr"/>
                      <a:r>
                        <a:rPr lang="en-US" sz="1200" b="1" u="none" strike="noStrike">
                          <a:effectLst/>
                          <a:latin typeface="Century Gothic" panose="020B0502020202020204" pitchFamily="34" charset="0"/>
                        </a:rPr>
                        <a:t>STATUS</a:t>
                      </a:r>
                      <a:endParaRPr lang="en-US" sz="1200" b="1" i="0" u="none" strike="noStrike">
                        <a:solidFill>
                          <a:srgbClr val="000000"/>
                        </a:solidFill>
                        <a:effectLst/>
                        <a:latin typeface="Century Gothic" panose="020B0502020202020204" pitchFamily="34" charset="0"/>
                      </a:endParaRPr>
                    </a:p>
                  </a:txBody>
                  <a:tcPr marL="9324" marR="9324" marT="9324" marB="0" anchor="ctr"/>
                </a:tc>
                <a:tc>
                  <a:txBody>
                    <a:bodyPr/>
                    <a:lstStyle/>
                    <a:p>
                      <a:pPr algn="l" fontAlgn="ctr"/>
                      <a:r>
                        <a:rPr lang="en-US" sz="1200" b="1" u="none" strike="noStrike" dirty="0">
                          <a:effectLst/>
                          <a:latin typeface="Century Gothic" panose="020B0502020202020204" pitchFamily="34" charset="0"/>
                        </a:rPr>
                        <a:t>COMMENTS</a:t>
                      </a:r>
                      <a:endParaRPr lang="en-US" sz="1200" b="1"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834603892"/>
                  </a:ext>
                </a:extLst>
              </a:tr>
              <a:tr h="573667">
                <a:tc>
                  <a:txBody>
                    <a:bodyPr/>
                    <a:lstStyle/>
                    <a:p>
                      <a:pPr algn="l" fontAlgn="ctr"/>
                      <a:r>
                        <a:rPr lang="en-US" sz="1200" u="none" strike="noStrike" dirty="0">
                          <a:effectLst/>
                          <a:latin typeface="Century Gothic" panose="020B0502020202020204" pitchFamily="34" charset="0"/>
                        </a:rPr>
                        <a:t>T2 Subtask 1</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381036302"/>
                  </a:ext>
                </a:extLst>
              </a:tr>
              <a:tr h="573667">
                <a:tc>
                  <a:txBody>
                    <a:bodyPr/>
                    <a:lstStyle/>
                    <a:p>
                      <a:pPr algn="l" fontAlgn="ctr"/>
                      <a:r>
                        <a:rPr lang="en-US" sz="1200" u="none" strike="noStrike" dirty="0">
                          <a:effectLst/>
                          <a:latin typeface="Century Gothic" panose="020B0502020202020204" pitchFamily="34" charset="0"/>
                        </a:rPr>
                        <a:t>T2 Subtask 2</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2970994053"/>
                  </a:ext>
                </a:extLst>
              </a:tr>
              <a:tr h="573667">
                <a:tc>
                  <a:txBody>
                    <a:bodyPr/>
                    <a:lstStyle/>
                    <a:p>
                      <a:pPr algn="l" fontAlgn="ctr"/>
                      <a:r>
                        <a:rPr lang="en-US" sz="1200" u="none" strike="noStrike" dirty="0">
                          <a:effectLst/>
                          <a:latin typeface="Century Gothic" panose="020B0502020202020204" pitchFamily="34" charset="0"/>
                        </a:rPr>
                        <a:t>T2 Subtask 3</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575560833"/>
                  </a:ext>
                </a:extLst>
              </a:tr>
              <a:tr h="573667">
                <a:tc>
                  <a:txBody>
                    <a:bodyPr/>
                    <a:lstStyle/>
                    <a:p>
                      <a:pPr algn="l" fontAlgn="ctr"/>
                      <a:r>
                        <a:rPr lang="en-US" sz="1200" u="none" strike="noStrike" dirty="0">
                          <a:effectLst/>
                          <a:latin typeface="Century Gothic" panose="020B0502020202020204" pitchFamily="34" charset="0"/>
                        </a:rPr>
                        <a:t>T2 Subtask 4</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290337680"/>
                  </a:ext>
                </a:extLst>
              </a:tr>
              <a:tr h="573667">
                <a:tc>
                  <a:txBody>
                    <a:bodyPr/>
                    <a:lstStyle/>
                    <a:p>
                      <a:pPr algn="l" fontAlgn="ctr"/>
                      <a:r>
                        <a:rPr lang="en-US" sz="1200" u="none" strike="noStrike" dirty="0">
                          <a:effectLst/>
                          <a:latin typeface="Century Gothic" panose="020B0502020202020204" pitchFamily="34" charset="0"/>
                        </a:rPr>
                        <a:t>T2 Subtask 5</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753357485"/>
                  </a:ext>
                </a:extLst>
              </a:tr>
              <a:tr h="573667">
                <a:tc>
                  <a:txBody>
                    <a:bodyPr/>
                    <a:lstStyle/>
                    <a:p>
                      <a:pPr algn="l" fontAlgn="ctr"/>
                      <a:r>
                        <a:rPr lang="en-US" sz="1200" u="none" strike="noStrike" dirty="0">
                          <a:effectLst/>
                          <a:latin typeface="Century Gothic" panose="020B0502020202020204" pitchFamily="34" charset="0"/>
                        </a:rPr>
                        <a:t>T2 Subtask 6</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976270068"/>
                  </a:ext>
                </a:extLst>
              </a:tr>
              <a:tr h="573667">
                <a:tc>
                  <a:txBody>
                    <a:bodyPr/>
                    <a:lstStyle/>
                    <a:p>
                      <a:pPr algn="l" fontAlgn="ctr"/>
                      <a:r>
                        <a:rPr lang="en-US" sz="1200" u="none" strike="noStrike" dirty="0">
                          <a:effectLst/>
                          <a:latin typeface="Century Gothic" panose="020B0502020202020204" pitchFamily="34" charset="0"/>
                        </a:rPr>
                        <a:t>T2 Subtask 7</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456089948"/>
                  </a:ext>
                </a:extLst>
              </a:tr>
              <a:tr h="573667">
                <a:tc>
                  <a:txBody>
                    <a:bodyPr/>
                    <a:lstStyle/>
                    <a:p>
                      <a:pPr algn="l" fontAlgn="ctr"/>
                      <a:r>
                        <a:rPr lang="en-US" sz="1200" u="none" strike="noStrike" dirty="0">
                          <a:effectLst/>
                          <a:latin typeface="Century Gothic" panose="020B0502020202020204" pitchFamily="34" charset="0"/>
                        </a:rPr>
                        <a:t>T2 Subtask 8</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78843336"/>
                  </a:ext>
                </a:extLst>
              </a:tr>
            </a:tbl>
          </a:graphicData>
        </a:graphic>
      </p:graphicFrame>
      <p:cxnSp>
        <p:nvCxnSpPr>
          <p:cNvPr id="17" name="Straight Connector 16">
            <a:extLst>
              <a:ext uri="{FF2B5EF4-FFF2-40B4-BE49-F238E27FC236}">
                <a16:creationId xmlns:a16="http://schemas.microsoft.com/office/drawing/2014/main" id="{CA72316B-4D88-E149-B1C4-4FE13C9EA9A2}"/>
              </a:ext>
            </a:extLst>
          </p:cNvPr>
          <p:cNvCxnSpPr/>
          <p:nvPr/>
        </p:nvCxnSpPr>
        <p:spPr>
          <a:xfrm>
            <a:off x="528034" y="141219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153BC78-B2E4-BD4C-B0C2-03492954D658}"/>
              </a:ext>
            </a:extLst>
          </p:cNvPr>
          <p:cNvCxnSpPr/>
          <p:nvPr/>
        </p:nvCxnSpPr>
        <p:spPr>
          <a:xfrm>
            <a:off x="528034" y="199174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1E033C4-A8B1-814B-937C-1536F97CAF5B}"/>
              </a:ext>
            </a:extLst>
          </p:cNvPr>
          <p:cNvCxnSpPr/>
          <p:nvPr/>
        </p:nvCxnSpPr>
        <p:spPr>
          <a:xfrm>
            <a:off x="528034" y="2558411"/>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1344370-4636-6C41-95F8-AA5955781B33}"/>
              </a:ext>
            </a:extLst>
          </p:cNvPr>
          <p:cNvCxnSpPr/>
          <p:nvPr/>
        </p:nvCxnSpPr>
        <p:spPr>
          <a:xfrm>
            <a:off x="528034" y="3137961"/>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0998918-2DBB-3443-AC9C-12ECEA177353}"/>
              </a:ext>
            </a:extLst>
          </p:cNvPr>
          <p:cNvCxnSpPr/>
          <p:nvPr/>
        </p:nvCxnSpPr>
        <p:spPr>
          <a:xfrm>
            <a:off x="528034" y="370463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7B7994D-F4C7-764E-BA05-951581249433}"/>
              </a:ext>
            </a:extLst>
          </p:cNvPr>
          <p:cNvCxnSpPr/>
          <p:nvPr/>
        </p:nvCxnSpPr>
        <p:spPr>
          <a:xfrm>
            <a:off x="528034" y="427130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67F74B4-2F00-2644-AF54-6BEC37727F74}"/>
              </a:ext>
            </a:extLst>
          </p:cNvPr>
          <p:cNvCxnSpPr/>
          <p:nvPr/>
        </p:nvCxnSpPr>
        <p:spPr>
          <a:xfrm>
            <a:off x="528034" y="485085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8F81A38-619E-E849-9FB0-1959DDB7EF6F}"/>
              </a:ext>
            </a:extLst>
          </p:cNvPr>
          <p:cNvCxnSpPr/>
          <p:nvPr/>
        </p:nvCxnSpPr>
        <p:spPr>
          <a:xfrm>
            <a:off x="528034" y="541752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B87BA7-5A4E-1944-92F3-B0BC532A970C}"/>
              </a:ext>
            </a:extLst>
          </p:cNvPr>
          <p:cNvCxnSpPr/>
          <p:nvPr/>
        </p:nvCxnSpPr>
        <p:spPr>
          <a:xfrm>
            <a:off x="3271234"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048B86C-647A-5442-ACFB-310BA2A6D6B1}"/>
              </a:ext>
            </a:extLst>
          </p:cNvPr>
          <p:cNvCxnSpPr/>
          <p:nvPr/>
        </p:nvCxnSpPr>
        <p:spPr>
          <a:xfrm>
            <a:off x="4945487"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F3AEF03-15E9-B347-8F85-428A9C522C4E}"/>
              </a:ext>
            </a:extLst>
          </p:cNvPr>
          <p:cNvCxnSpPr/>
          <p:nvPr/>
        </p:nvCxnSpPr>
        <p:spPr>
          <a:xfrm>
            <a:off x="6619741"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BE0D4E0-A282-1741-8551-896C7FB2BDB7}"/>
              </a:ext>
            </a:extLst>
          </p:cNvPr>
          <p:cNvCxnSpPr/>
          <p:nvPr/>
        </p:nvCxnSpPr>
        <p:spPr>
          <a:xfrm>
            <a:off x="7662929"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5D4E6FC-AF19-CC40-8788-48E642FDBEBD}"/>
              </a:ext>
            </a:extLst>
          </p:cNvPr>
          <p:cNvCxnSpPr/>
          <p:nvPr/>
        </p:nvCxnSpPr>
        <p:spPr>
          <a:xfrm>
            <a:off x="8912180"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8620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168828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[TASK 3]</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CUSTOMER SUCCESS PLAN | TASK LIST 3</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2B119C56-EB11-0D41-9B03-917405AE5058}"/>
              </a:ext>
            </a:extLst>
          </p:cNvPr>
          <p:cNvGraphicFramePr>
            <a:graphicFrameLocks noGrp="1"/>
          </p:cNvGraphicFramePr>
          <p:nvPr>
            <p:extLst>
              <p:ext uri="{D42A27DB-BD31-4B8C-83A1-F6EECF244321}">
                <p14:modId xmlns:p14="http://schemas.microsoft.com/office/powerpoint/2010/main" val="2890523396"/>
              </p:ext>
            </p:extLst>
          </p:nvPr>
        </p:nvGraphicFramePr>
        <p:xfrm>
          <a:off x="546409" y="847493"/>
          <a:ext cx="11095463" cy="5163003"/>
        </p:xfrm>
        <a:graphic>
          <a:graphicData uri="http://schemas.openxmlformats.org/drawingml/2006/table">
            <a:tbl>
              <a:tblPr>
                <a:tableStyleId>{5C22544A-7EE6-4342-B048-85BDC9FD1C3A}</a:tableStyleId>
              </a:tblPr>
              <a:tblGrid>
                <a:gridCol w="2727744">
                  <a:extLst>
                    <a:ext uri="{9D8B030D-6E8A-4147-A177-3AD203B41FA5}">
                      <a16:colId xmlns:a16="http://schemas.microsoft.com/office/drawing/2014/main" val="3425383330"/>
                    </a:ext>
                  </a:extLst>
                </a:gridCol>
                <a:gridCol w="1673544">
                  <a:extLst>
                    <a:ext uri="{9D8B030D-6E8A-4147-A177-3AD203B41FA5}">
                      <a16:colId xmlns:a16="http://schemas.microsoft.com/office/drawing/2014/main" val="3903250839"/>
                    </a:ext>
                  </a:extLst>
                </a:gridCol>
                <a:gridCol w="1673544">
                  <a:extLst>
                    <a:ext uri="{9D8B030D-6E8A-4147-A177-3AD203B41FA5}">
                      <a16:colId xmlns:a16="http://schemas.microsoft.com/office/drawing/2014/main" val="3537925774"/>
                    </a:ext>
                  </a:extLst>
                </a:gridCol>
                <a:gridCol w="1041023">
                  <a:extLst>
                    <a:ext uri="{9D8B030D-6E8A-4147-A177-3AD203B41FA5}">
                      <a16:colId xmlns:a16="http://schemas.microsoft.com/office/drawing/2014/main" val="1088033723"/>
                    </a:ext>
                  </a:extLst>
                </a:gridCol>
                <a:gridCol w="1251864">
                  <a:extLst>
                    <a:ext uri="{9D8B030D-6E8A-4147-A177-3AD203B41FA5}">
                      <a16:colId xmlns:a16="http://schemas.microsoft.com/office/drawing/2014/main" val="1128255754"/>
                    </a:ext>
                  </a:extLst>
                </a:gridCol>
                <a:gridCol w="2727744">
                  <a:extLst>
                    <a:ext uri="{9D8B030D-6E8A-4147-A177-3AD203B41FA5}">
                      <a16:colId xmlns:a16="http://schemas.microsoft.com/office/drawing/2014/main" val="1685523393"/>
                    </a:ext>
                  </a:extLst>
                </a:gridCol>
              </a:tblGrid>
              <a:tr h="573667">
                <a:tc>
                  <a:txBody>
                    <a:bodyPr/>
                    <a:lstStyle/>
                    <a:p>
                      <a:pPr algn="l" fontAlgn="ctr"/>
                      <a:r>
                        <a:rPr lang="en-US" sz="1200" b="1" u="none" strike="noStrike" dirty="0">
                          <a:effectLst/>
                          <a:latin typeface="Century Gothic" panose="020B0502020202020204" pitchFamily="34" charset="0"/>
                        </a:rPr>
                        <a:t>TASK 3</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b="1" u="none" strike="noStrike" dirty="0">
                          <a:effectLst/>
                          <a:latin typeface="Century Gothic" panose="020B0502020202020204" pitchFamily="34" charset="0"/>
                        </a:rPr>
                        <a:t>ASSIGNED TO</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chemeClr val="accent4">
                        <a:lumMod val="60000"/>
                        <a:lumOff val="40000"/>
                      </a:schemeClr>
                    </a:solidFill>
                  </a:tcPr>
                </a:tc>
                <a:tc>
                  <a:txBody>
                    <a:bodyPr/>
                    <a:lstStyle/>
                    <a:p>
                      <a:pPr algn="l" fontAlgn="ctr"/>
                      <a:r>
                        <a:rPr lang="en-US" sz="1200" b="1" u="none" strike="noStrike" dirty="0">
                          <a:effectLst/>
                          <a:latin typeface="Century Gothic" panose="020B0502020202020204" pitchFamily="34" charset="0"/>
                        </a:rPr>
                        <a:t>TEAM</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chemeClr val="accent4">
                        <a:lumMod val="60000"/>
                        <a:lumOff val="40000"/>
                      </a:schemeClr>
                    </a:solidFill>
                  </a:tcPr>
                </a:tc>
                <a:tc>
                  <a:txBody>
                    <a:bodyPr/>
                    <a:lstStyle/>
                    <a:p>
                      <a:pPr algn="ctr" fontAlgn="ctr"/>
                      <a:r>
                        <a:rPr lang="en-US" sz="1200" b="1" u="none" strike="noStrike">
                          <a:effectLst/>
                          <a:latin typeface="Century Gothic" panose="020B0502020202020204" pitchFamily="34" charset="0"/>
                        </a:rPr>
                        <a:t>DUE </a:t>
                      </a:r>
                      <a:br>
                        <a:rPr lang="en-US" sz="1200" b="1" u="none" strike="noStrike">
                          <a:effectLst/>
                          <a:latin typeface="Century Gothic" panose="020B0502020202020204" pitchFamily="34" charset="0"/>
                        </a:rPr>
                      </a:br>
                      <a:r>
                        <a:rPr lang="en-US" sz="1200" b="1" u="none" strike="noStrike">
                          <a:effectLst/>
                          <a:latin typeface="Century Gothic" panose="020B0502020202020204" pitchFamily="34" charset="0"/>
                        </a:rPr>
                        <a:t>DATE</a:t>
                      </a:r>
                      <a:endParaRPr lang="en-US" sz="1200" b="1" i="0" u="none" strike="noStrike">
                        <a:solidFill>
                          <a:srgbClr val="000000"/>
                        </a:solidFill>
                        <a:effectLst/>
                        <a:latin typeface="Century Gothic" panose="020B0502020202020204" pitchFamily="34" charset="0"/>
                      </a:endParaRPr>
                    </a:p>
                  </a:txBody>
                  <a:tcPr marL="9324" marR="9324" marT="9324" marB="0" anchor="ctr"/>
                </a:tc>
                <a:tc>
                  <a:txBody>
                    <a:bodyPr/>
                    <a:lstStyle/>
                    <a:p>
                      <a:pPr algn="ctr" fontAlgn="ctr"/>
                      <a:r>
                        <a:rPr lang="en-US" sz="1200" b="1" u="none" strike="noStrike">
                          <a:effectLst/>
                          <a:latin typeface="Century Gothic" panose="020B0502020202020204" pitchFamily="34" charset="0"/>
                        </a:rPr>
                        <a:t>STATUS</a:t>
                      </a:r>
                      <a:endParaRPr lang="en-US" sz="1200" b="1" i="0" u="none" strike="noStrike">
                        <a:solidFill>
                          <a:srgbClr val="000000"/>
                        </a:solidFill>
                        <a:effectLst/>
                        <a:latin typeface="Century Gothic" panose="020B0502020202020204" pitchFamily="34" charset="0"/>
                      </a:endParaRPr>
                    </a:p>
                  </a:txBody>
                  <a:tcPr marL="9324" marR="9324" marT="9324" marB="0" anchor="ctr"/>
                </a:tc>
                <a:tc>
                  <a:txBody>
                    <a:bodyPr/>
                    <a:lstStyle/>
                    <a:p>
                      <a:pPr algn="l" fontAlgn="ctr"/>
                      <a:r>
                        <a:rPr lang="en-US" sz="1200" b="1" u="none" strike="noStrike" dirty="0">
                          <a:effectLst/>
                          <a:latin typeface="Century Gothic" panose="020B0502020202020204" pitchFamily="34" charset="0"/>
                        </a:rPr>
                        <a:t>COMMENTS</a:t>
                      </a:r>
                      <a:endParaRPr lang="en-US" sz="1200" b="1"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834603892"/>
                  </a:ext>
                </a:extLst>
              </a:tr>
              <a:tr h="573667">
                <a:tc>
                  <a:txBody>
                    <a:bodyPr/>
                    <a:lstStyle/>
                    <a:p>
                      <a:pPr algn="l" fontAlgn="ctr"/>
                      <a:r>
                        <a:rPr lang="en-US" sz="1200" u="none" strike="noStrike" dirty="0">
                          <a:effectLst/>
                          <a:latin typeface="Century Gothic" panose="020B0502020202020204" pitchFamily="34" charset="0"/>
                        </a:rPr>
                        <a:t>T3 Subtask 1</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381036302"/>
                  </a:ext>
                </a:extLst>
              </a:tr>
              <a:tr h="573667">
                <a:tc>
                  <a:txBody>
                    <a:bodyPr/>
                    <a:lstStyle/>
                    <a:p>
                      <a:pPr algn="l" fontAlgn="ctr"/>
                      <a:r>
                        <a:rPr lang="en-US" sz="1200" u="none" strike="noStrike" dirty="0">
                          <a:effectLst/>
                          <a:latin typeface="Century Gothic" panose="020B0502020202020204" pitchFamily="34" charset="0"/>
                        </a:rPr>
                        <a:t>T3 Subtask 2</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2970994053"/>
                  </a:ext>
                </a:extLst>
              </a:tr>
              <a:tr h="573667">
                <a:tc>
                  <a:txBody>
                    <a:bodyPr/>
                    <a:lstStyle/>
                    <a:p>
                      <a:pPr algn="l" fontAlgn="ctr"/>
                      <a:r>
                        <a:rPr lang="en-US" sz="1200" u="none" strike="noStrike" dirty="0">
                          <a:effectLst/>
                          <a:latin typeface="Century Gothic" panose="020B0502020202020204" pitchFamily="34" charset="0"/>
                        </a:rPr>
                        <a:t>T3 Subtask 3</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575560833"/>
                  </a:ext>
                </a:extLst>
              </a:tr>
              <a:tr h="573667">
                <a:tc>
                  <a:txBody>
                    <a:bodyPr/>
                    <a:lstStyle/>
                    <a:p>
                      <a:pPr algn="l" fontAlgn="ctr"/>
                      <a:r>
                        <a:rPr lang="en-US" sz="1200" u="none" strike="noStrike" dirty="0">
                          <a:effectLst/>
                          <a:latin typeface="Century Gothic" panose="020B0502020202020204" pitchFamily="34" charset="0"/>
                        </a:rPr>
                        <a:t>T3 Subtask 4</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290337680"/>
                  </a:ext>
                </a:extLst>
              </a:tr>
              <a:tr h="573667">
                <a:tc>
                  <a:txBody>
                    <a:bodyPr/>
                    <a:lstStyle/>
                    <a:p>
                      <a:pPr algn="l" fontAlgn="ctr"/>
                      <a:r>
                        <a:rPr lang="en-US" sz="1200" u="none" strike="noStrike" dirty="0">
                          <a:effectLst/>
                          <a:latin typeface="Century Gothic" panose="020B0502020202020204" pitchFamily="34" charset="0"/>
                        </a:rPr>
                        <a:t>T3 Subtask 5</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753357485"/>
                  </a:ext>
                </a:extLst>
              </a:tr>
              <a:tr h="573667">
                <a:tc>
                  <a:txBody>
                    <a:bodyPr/>
                    <a:lstStyle/>
                    <a:p>
                      <a:pPr algn="l" fontAlgn="ctr"/>
                      <a:r>
                        <a:rPr lang="en-US" sz="1200" u="none" strike="noStrike" dirty="0">
                          <a:effectLst/>
                          <a:latin typeface="Century Gothic" panose="020B0502020202020204" pitchFamily="34" charset="0"/>
                        </a:rPr>
                        <a:t>T3 Subtask 6</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976270068"/>
                  </a:ext>
                </a:extLst>
              </a:tr>
              <a:tr h="573667">
                <a:tc>
                  <a:txBody>
                    <a:bodyPr/>
                    <a:lstStyle/>
                    <a:p>
                      <a:pPr algn="l" fontAlgn="ctr"/>
                      <a:r>
                        <a:rPr lang="en-US" sz="1200" u="none" strike="noStrike" dirty="0">
                          <a:effectLst/>
                          <a:latin typeface="Century Gothic" panose="020B0502020202020204" pitchFamily="34" charset="0"/>
                        </a:rPr>
                        <a:t>T3 Subtask 7</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456089948"/>
                  </a:ext>
                </a:extLst>
              </a:tr>
              <a:tr h="573667">
                <a:tc>
                  <a:txBody>
                    <a:bodyPr/>
                    <a:lstStyle/>
                    <a:p>
                      <a:pPr algn="l" fontAlgn="ctr"/>
                      <a:r>
                        <a:rPr lang="en-US" sz="1200" u="none" strike="noStrike" dirty="0">
                          <a:effectLst/>
                          <a:latin typeface="Century Gothic" panose="020B0502020202020204" pitchFamily="34" charset="0"/>
                        </a:rPr>
                        <a:t>T3 Subtask 8</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78843336"/>
                  </a:ext>
                </a:extLst>
              </a:tr>
            </a:tbl>
          </a:graphicData>
        </a:graphic>
      </p:graphicFrame>
      <p:cxnSp>
        <p:nvCxnSpPr>
          <p:cNvPr id="17" name="Straight Connector 16">
            <a:extLst>
              <a:ext uri="{FF2B5EF4-FFF2-40B4-BE49-F238E27FC236}">
                <a16:creationId xmlns:a16="http://schemas.microsoft.com/office/drawing/2014/main" id="{CA72316B-4D88-E149-B1C4-4FE13C9EA9A2}"/>
              </a:ext>
            </a:extLst>
          </p:cNvPr>
          <p:cNvCxnSpPr/>
          <p:nvPr/>
        </p:nvCxnSpPr>
        <p:spPr>
          <a:xfrm>
            <a:off x="528034" y="141219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153BC78-B2E4-BD4C-B0C2-03492954D658}"/>
              </a:ext>
            </a:extLst>
          </p:cNvPr>
          <p:cNvCxnSpPr/>
          <p:nvPr/>
        </p:nvCxnSpPr>
        <p:spPr>
          <a:xfrm>
            <a:off x="528034" y="199174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1E033C4-A8B1-814B-937C-1536F97CAF5B}"/>
              </a:ext>
            </a:extLst>
          </p:cNvPr>
          <p:cNvCxnSpPr/>
          <p:nvPr/>
        </p:nvCxnSpPr>
        <p:spPr>
          <a:xfrm>
            <a:off x="528034" y="2558411"/>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1344370-4636-6C41-95F8-AA5955781B33}"/>
              </a:ext>
            </a:extLst>
          </p:cNvPr>
          <p:cNvCxnSpPr/>
          <p:nvPr/>
        </p:nvCxnSpPr>
        <p:spPr>
          <a:xfrm>
            <a:off x="528034" y="3137961"/>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0998918-2DBB-3443-AC9C-12ECEA177353}"/>
              </a:ext>
            </a:extLst>
          </p:cNvPr>
          <p:cNvCxnSpPr/>
          <p:nvPr/>
        </p:nvCxnSpPr>
        <p:spPr>
          <a:xfrm>
            <a:off x="528034" y="370463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7B7994D-F4C7-764E-BA05-951581249433}"/>
              </a:ext>
            </a:extLst>
          </p:cNvPr>
          <p:cNvCxnSpPr/>
          <p:nvPr/>
        </p:nvCxnSpPr>
        <p:spPr>
          <a:xfrm>
            <a:off x="528034" y="427130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67F74B4-2F00-2644-AF54-6BEC37727F74}"/>
              </a:ext>
            </a:extLst>
          </p:cNvPr>
          <p:cNvCxnSpPr/>
          <p:nvPr/>
        </p:nvCxnSpPr>
        <p:spPr>
          <a:xfrm>
            <a:off x="528034" y="485085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8F81A38-619E-E849-9FB0-1959DDB7EF6F}"/>
              </a:ext>
            </a:extLst>
          </p:cNvPr>
          <p:cNvCxnSpPr/>
          <p:nvPr/>
        </p:nvCxnSpPr>
        <p:spPr>
          <a:xfrm>
            <a:off x="528034" y="541752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B87BA7-5A4E-1944-92F3-B0BC532A970C}"/>
              </a:ext>
            </a:extLst>
          </p:cNvPr>
          <p:cNvCxnSpPr/>
          <p:nvPr/>
        </p:nvCxnSpPr>
        <p:spPr>
          <a:xfrm>
            <a:off x="3271234"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048B86C-647A-5442-ACFB-310BA2A6D6B1}"/>
              </a:ext>
            </a:extLst>
          </p:cNvPr>
          <p:cNvCxnSpPr/>
          <p:nvPr/>
        </p:nvCxnSpPr>
        <p:spPr>
          <a:xfrm>
            <a:off x="4945487"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F3AEF03-15E9-B347-8F85-428A9C522C4E}"/>
              </a:ext>
            </a:extLst>
          </p:cNvPr>
          <p:cNvCxnSpPr/>
          <p:nvPr/>
        </p:nvCxnSpPr>
        <p:spPr>
          <a:xfrm>
            <a:off x="6619741"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BE0D4E0-A282-1741-8551-896C7FB2BDB7}"/>
              </a:ext>
            </a:extLst>
          </p:cNvPr>
          <p:cNvCxnSpPr/>
          <p:nvPr/>
        </p:nvCxnSpPr>
        <p:spPr>
          <a:xfrm>
            <a:off x="7662929"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5D4E6FC-AF19-CC40-8788-48E642FDBEBD}"/>
              </a:ext>
            </a:extLst>
          </p:cNvPr>
          <p:cNvCxnSpPr/>
          <p:nvPr/>
        </p:nvCxnSpPr>
        <p:spPr>
          <a:xfrm>
            <a:off x="8912180"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057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1688283"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[TASK 4]</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CUSTOMER SUCCESS PLAN | TASK LIST 4</a:t>
            </a:r>
            <a:endParaRPr lang="en-US" dirty="0">
              <a:solidFill>
                <a:schemeClr val="bg1"/>
              </a:solidFill>
              <a:latin typeface="Century Gothic" panose="020B0502020202020204" pitchFamily="34" charset="0"/>
              <a:ea typeface="Arial" charset="0"/>
              <a:cs typeface="Arial" charset="0"/>
            </a:endParaRPr>
          </a:p>
        </p:txBody>
      </p:sp>
      <p:graphicFrame>
        <p:nvGraphicFramePr>
          <p:cNvPr id="4" name="Table 3">
            <a:extLst>
              <a:ext uri="{FF2B5EF4-FFF2-40B4-BE49-F238E27FC236}">
                <a16:creationId xmlns:a16="http://schemas.microsoft.com/office/drawing/2014/main" id="{2B119C56-EB11-0D41-9B03-917405AE5058}"/>
              </a:ext>
            </a:extLst>
          </p:cNvPr>
          <p:cNvGraphicFramePr>
            <a:graphicFrameLocks noGrp="1"/>
          </p:cNvGraphicFramePr>
          <p:nvPr>
            <p:extLst>
              <p:ext uri="{D42A27DB-BD31-4B8C-83A1-F6EECF244321}">
                <p14:modId xmlns:p14="http://schemas.microsoft.com/office/powerpoint/2010/main" val="877614247"/>
              </p:ext>
            </p:extLst>
          </p:nvPr>
        </p:nvGraphicFramePr>
        <p:xfrm>
          <a:off x="546409" y="847493"/>
          <a:ext cx="11095463" cy="5163003"/>
        </p:xfrm>
        <a:graphic>
          <a:graphicData uri="http://schemas.openxmlformats.org/drawingml/2006/table">
            <a:tbl>
              <a:tblPr>
                <a:tableStyleId>{5C22544A-7EE6-4342-B048-85BDC9FD1C3A}</a:tableStyleId>
              </a:tblPr>
              <a:tblGrid>
                <a:gridCol w="2727744">
                  <a:extLst>
                    <a:ext uri="{9D8B030D-6E8A-4147-A177-3AD203B41FA5}">
                      <a16:colId xmlns:a16="http://schemas.microsoft.com/office/drawing/2014/main" val="3425383330"/>
                    </a:ext>
                  </a:extLst>
                </a:gridCol>
                <a:gridCol w="1673544">
                  <a:extLst>
                    <a:ext uri="{9D8B030D-6E8A-4147-A177-3AD203B41FA5}">
                      <a16:colId xmlns:a16="http://schemas.microsoft.com/office/drawing/2014/main" val="3903250839"/>
                    </a:ext>
                  </a:extLst>
                </a:gridCol>
                <a:gridCol w="1673544">
                  <a:extLst>
                    <a:ext uri="{9D8B030D-6E8A-4147-A177-3AD203B41FA5}">
                      <a16:colId xmlns:a16="http://schemas.microsoft.com/office/drawing/2014/main" val="3537925774"/>
                    </a:ext>
                  </a:extLst>
                </a:gridCol>
                <a:gridCol w="1041023">
                  <a:extLst>
                    <a:ext uri="{9D8B030D-6E8A-4147-A177-3AD203B41FA5}">
                      <a16:colId xmlns:a16="http://schemas.microsoft.com/office/drawing/2014/main" val="1088033723"/>
                    </a:ext>
                  </a:extLst>
                </a:gridCol>
                <a:gridCol w="1251864">
                  <a:extLst>
                    <a:ext uri="{9D8B030D-6E8A-4147-A177-3AD203B41FA5}">
                      <a16:colId xmlns:a16="http://schemas.microsoft.com/office/drawing/2014/main" val="1128255754"/>
                    </a:ext>
                  </a:extLst>
                </a:gridCol>
                <a:gridCol w="2727744">
                  <a:extLst>
                    <a:ext uri="{9D8B030D-6E8A-4147-A177-3AD203B41FA5}">
                      <a16:colId xmlns:a16="http://schemas.microsoft.com/office/drawing/2014/main" val="1685523393"/>
                    </a:ext>
                  </a:extLst>
                </a:gridCol>
              </a:tblGrid>
              <a:tr h="573667">
                <a:tc>
                  <a:txBody>
                    <a:bodyPr/>
                    <a:lstStyle/>
                    <a:p>
                      <a:pPr algn="l" fontAlgn="ctr"/>
                      <a:r>
                        <a:rPr lang="en-US" sz="1200" b="1" u="none" strike="noStrike" dirty="0">
                          <a:effectLst/>
                          <a:latin typeface="Century Gothic" panose="020B0502020202020204" pitchFamily="34" charset="0"/>
                        </a:rPr>
                        <a:t>TASK 4</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b="1" u="none" strike="noStrike" dirty="0">
                          <a:effectLst/>
                          <a:latin typeface="Century Gothic" panose="020B0502020202020204" pitchFamily="34" charset="0"/>
                        </a:rPr>
                        <a:t>ASSIGNED TO</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chemeClr val="accent4">
                        <a:lumMod val="60000"/>
                        <a:lumOff val="40000"/>
                      </a:schemeClr>
                    </a:solidFill>
                  </a:tcPr>
                </a:tc>
                <a:tc>
                  <a:txBody>
                    <a:bodyPr/>
                    <a:lstStyle/>
                    <a:p>
                      <a:pPr algn="l" fontAlgn="ctr"/>
                      <a:r>
                        <a:rPr lang="en-US" sz="1200" b="1" u="none" strike="noStrike" dirty="0">
                          <a:effectLst/>
                          <a:latin typeface="Century Gothic" panose="020B0502020202020204" pitchFamily="34" charset="0"/>
                        </a:rPr>
                        <a:t>TEAM</a:t>
                      </a:r>
                      <a:endParaRPr lang="en-US" sz="1200" b="1" i="0" u="none" strike="noStrike" dirty="0">
                        <a:solidFill>
                          <a:srgbClr val="000000"/>
                        </a:solidFill>
                        <a:effectLst/>
                        <a:latin typeface="Century Gothic" panose="020B0502020202020204" pitchFamily="34" charset="0"/>
                      </a:endParaRPr>
                    </a:p>
                  </a:txBody>
                  <a:tcPr marL="55946" marR="9324" marT="9324" marB="0" anchor="ctr">
                    <a:solidFill>
                      <a:schemeClr val="accent4">
                        <a:lumMod val="60000"/>
                        <a:lumOff val="40000"/>
                      </a:schemeClr>
                    </a:solidFill>
                  </a:tcPr>
                </a:tc>
                <a:tc>
                  <a:txBody>
                    <a:bodyPr/>
                    <a:lstStyle/>
                    <a:p>
                      <a:pPr algn="ctr" fontAlgn="ctr"/>
                      <a:r>
                        <a:rPr lang="en-US" sz="1200" b="1" u="none" strike="noStrike">
                          <a:effectLst/>
                          <a:latin typeface="Century Gothic" panose="020B0502020202020204" pitchFamily="34" charset="0"/>
                        </a:rPr>
                        <a:t>DUE </a:t>
                      </a:r>
                      <a:br>
                        <a:rPr lang="en-US" sz="1200" b="1" u="none" strike="noStrike">
                          <a:effectLst/>
                          <a:latin typeface="Century Gothic" panose="020B0502020202020204" pitchFamily="34" charset="0"/>
                        </a:rPr>
                      </a:br>
                      <a:r>
                        <a:rPr lang="en-US" sz="1200" b="1" u="none" strike="noStrike">
                          <a:effectLst/>
                          <a:latin typeface="Century Gothic" panose="020B0502020202020204" pitchFamily="34" charset="0"/>
                        </a:rPr>
                        <a:t>DATE</a:t>
                      </a:r>
                      <a:endParaRPr lang="en-US" sz="1200" b="1" i="0" u="none" strike="noStrike">
                        <a:solidFill>
                          <a:srgbClr val="000000"/>
                        </a:solidFill>
                        <a:effectLst/>
                        <a:latin typeface="Century Gothic" panose="020B0502020202020204" pitchFamily="34" charset="0"/>
                      </a:endParaRPr>
                    </a:p>
                  </a:txBody>
                  <a:tcPr marL="9324" marR="9324" marT="9324" marB="0" anchor="ctr"/>
                </a:tc>
                <a:tc>
                  <a:txBody>
                    <a:bodyPr/>
                    <a:lstStyle/>
                    <a:p>
                      <a:pPr algn="ctr" fontAlgn="ctr"/>
                      <a:r>
                        <a:rPr lang="en-US" sz="1200" b="1" u="none" strike="noStrike">
                          <a:effectLst/>
                          <a:latin typeface="Century Gothic" panose="020B0502020202020204" pitchFamily="34" charset="0"/>
                        </a:rPr>
                        <a:t>STATUS</a:t>
                      </a:r>
                      <a:endParaRPr lang="en-US" sz="1200" b="1" i="0" u="none" strike="noStrike">
                        <a:solidFill>
                          <a:srgbClr val="000000"/>
                        </a:solidFill>
                        <a:effectLst/>
                        <a:latin typeface="Century Gothic" panose="020B0502020202020204" pitchFamily="34" charset="0"/>
                      </a:endParaRPr>
                    </a:p>
                  </a:txBody>
                  <a:tcPr marL="9324" marR="9324" marT="9324" marB="0" anchor="ctr"/>
                </a:tc>
                <a:tc>
                  <a:txBody>
                    <a:bodyPr/>
                    <a:lstStyle/>
                    <a:p>
                      <a:pPr algn="l" fontAlgn="ctr"/>
                      <a:r>
                        <a:rPr lang="en-US" sz="1200" b="1" u="none" strike="noStrike" dirty="0">
                          <a:effectLst/>
                          <a:latin typeface="Century Gothic" panose="020B0502020202020204" pitchFamily="34" charset="0"/>
                        </a:rPr>
                        <a:t>COMMENTS</a:t>
                      </a:r>
                      <a:endParaRPr lang="en-US" sz="1200" b="1"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834603892"/>
                  </a:ext>
                </a:extLst>
              </a:tr>
              <a:tr h="573667">
                <a:tc>
                  <a:txBody>
                    <a:bodyPr/>
                    <a:lstStyle/>
                    <a:p>
                      <a:pPr algn="l" fontAlgn="ctr"/>
                      <a:r>
                        <a:rPr lang="en-US" sz="1200" u="none" strike="noStrike" dirty="0">
                          <a:effectLst/>
                          <a:latin typeface="Century Gothic" panose="020B0502020202020204" pitchFamily="34" charset="0"/>
                        </a:rPr>
                        <a:t>T4 Subtask 1</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381036302"/>
                  </a:ext>
                </a:extLst>
              </a:tr>
              <a:tr h="573667">
                <a:tc>
                  <a:txBody>
                    <a:bodyPr/>
                    <a:lstStyle/>
                    <a:p>
                      <a:pPr algn="l" fontAlgn="ctr"/>
                      <a:r>
                        <a:rPr lang="en-US" sz="1200" u="none" strike="noStrike" dirty="0">
                          <a:effectLst/>
                          <a:latin typeface="Century Gothic" panose="020B0502020202020204" pitchFamily="34" charset="0"/>
                        </a:rPr>
                        <a:t>T4 Subtask 2</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2970994053"/>
                  </a:ext>
                </a:extLst>
              </a:tr>
              <a:tr h="573667">
                <a:tc>
                  <a:txBody>
                    <a:bodyPr/>
                    <a:lstStyle/>
                    <a:p>
                      <a:pPr algn="l" fontAlgn="ctr"/>
                      <a:r>
                        <a:rPr lang="en-US" sz="1200" u="none" strike="noStrike" dirty="0">
                          <a:effectLst/>
                          <a:latin typeface="Century Gothic" panose="020B0502020202020204" pitchFamily="34" charset="0"/>
                        </a:rPr>
                        <a:t>T4 Subtask 3</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575560833"/>
                  </a:ext>
                </a:extLst>
              </a:tr>
              <a:tr h="573667">
                <a:tc>
                  <a:txBody>
                    <a:bodyPr/>
                    <a:lstStyle/>
                    <a:p>
                      <a:pPr algn="l" fontAlgn="ctr"/>
                      <a:r>
                        <a:rPr lang="en-US" sz="1200" u="none" strike="noStrike" dirty="0">
                          <a:effectLst/>
                          <a:latin typeface="Century Gothic" panose="020B0502020202020204" pitchFamily="34" charset="0"/>
                        </a:rPr>
                        <a:t>T4 Subtask 4</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290337680"/>
                  </a:ext>
                </a:extLst>
              </a:tr>
              <a:tr h="573667">
                <a:tc>
                  <a:txBody>
                    <a:bodyPr/>
                    <a:lstStyle/>
                    <a:p>
                      <a:pPr algn="l" fontAlgn="ctr"/>
                      <a:r>
                        <a:rPr lang="en-US" sz="1200" u="none" strike="noStrike" dirty="0">
                          <a:effectLst/>
                          <a:latin typeface="Century Gothic" panose="020B0502020202020204" pitchFamily="34" charset="0"/>
                        </a:rPr>
                        <a:t>T4 Subtask 5</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753357485"/>
                  </a:ext>
                </a:extLst>
              </a:tr>
              <a:tr h="573667">
                <a:tc>
                  <a:txBody>
                    <a:bodyPr/>
                    <a:lstStyle/>
                    <a:p>
                      <a:pPr algn="l" fontAlgn="ctr"/>
                      <a:r>
                        <a:rPr lang="en-US" sz="1200" u="none" strike="noStrike" dirty="0">
                          <a:effectLst/>
                          <a:latin typeface="Century Gothic" panose="020B0502020202020204" pitchFamily="34" charset="0"/>
                        </a:rPr>
                        <a:t>T4 Subtask 6</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976270068"/>
                  </a:ext>
                </a:extLst>
              </a:tr>
              <a:tr h="573667">
                <a:tc>
                  <a:txBody>
                    <a:bodyPr/>
                    <a:lstStyle/>
                    <a:p>
                      <a:pPr algn="l" fontAlgn="ctr"/>
                      <a:r>
                        <a:rPr lang="en-US" sz="1200" u="none" strike="noStrike" dirty="0">
                          <a:effectLst/>
                          <a:latin typeface="Century Gothic" panose="020B0502020202020204" pitchFamily="34" charset="0"/>
                        </a:rPr>
                        <a:t>T4 Subtask 7</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3456089948"/>
                  </a:ext>
                </a:extLst>
              </a:tr>
              <a:tr h="573667">
                <a:tc>
                  <a:txBody>
                    <a:bodyPr/>
                    <a:lstStyle/>
                    <a:p>
                      <a:pPr algn="l" fontAlgn="ctr"/>
                      <a:r>
                        <a:rPr lang="en-US" sz="1200" u="none" strike="noStrike" dirty="0">
                          <a:effectLst/>
                          <a:latin typeface="Century Gothic" panose="020B0502020202020204" pitchFamily="34" charset="0"/>
                        </a:rPr>
                        <a:t>T4 Subtask 8</a:t>
                      </a:r>
                      <a:endParaRPr lang="en-US" sz="1200" b="0" i="0" u="none" strike="noStrike" dirty="0">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8E4"/>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solidFill>
                      <a:srgbClr val="FCF1C3"/>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5946" marR="9324" marT="9324" marB="0" anchor="ct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5946" marR="9324" marT="9324" marB="0" anchor="ctr"/>
                </a:tc>
                <a:extLst>
                  <a:ext uri="{0D108BD9-81ED-4DB2-BD59-A6C34878D82A}">
                    <a16:rowId xmlns:a16="http://schemas.microsoft.com/office/drawing/2014/main" val="178843336"/>
                  </a:ext>
                </a:extLst>
              </a:tr>
            </a:tbl>
          </a:graphicData>
        </a:graphic>
      </p:graphicFrame>
      <p:cxnSp>
        <p:nvCxnSpPr>
          <p:cNvPr id="17" name="Straight Connector 16">
            <a:extLst>
              <a:ext uri="{FF2B5EF4-FFF2-40B4-BE49-F238E27FC236}">
                <a16:creationId xmlns:a16="http://schemas.microsoft.com/office/drawing/2014/main" id="{CA72316B-4D88-E149-B1C4-4FE13C9EA9A2}"/>
              </a:ext>
            </a:extLst>
          </p:cNvPr>
          <p:cNvCxnSpPr/>
          <p:nvPr/>
        </p:nvCxnSpPr>
        <p:spPr>
          <a:xfrm>
            <a:off x="528034" y="141219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3153BC78-B2E4-BD4C-B0C2-03492954D658}"/>
              </a:ext>
            </a:extLst>
          </p:cNvPr>
          <p:cNvCxnSpPr/>
          <p:nvPr/>
        </p:nvCxnSpPr>
        <p:spPr>
          <a:xfrm>
            <a:off x="528034" y="199174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E1E033C4-A8B1-814B-937C-1536F97CAF5B}"/>
              </a:ext>
            </a:extLst>
          </p:cNvPr>
          <p:cNvCxnSpPr/>
          <p:nvPr/>
        </p:nvCxnSpPr>
        <p:spPr>
          <a:xfrm>
            <a:off x="528034" y="2558411"/>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1344370-4636-6C41-95F8-AA5955781B33}"/>
              </a:ext>
            </a:extLst>
          </p:cNvPr>
          <p:cNvCxnSpPr/>
          <p:nvPr/>
        </p:nvCxnSpPr>
        <p:spPr>
          <a:xfrm>
            <a:off x="528034" y="3137961"/>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0998918-2DBB-3443-AC9C-12ECEA177353}"/>
              </a:ext>
            </a:extLst>
          </p:cNvPr>
          <p:cNvCxnSpPr/>
          <p:nvPr/>
        </p:nvCxnSpPr>
        <p:spPr>
          <a:xfrm>
            <a:off x="528034" y="370463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7B7994D-F4C7-764E-BA05-951581249433}"/>
              </a:ext>
            </a:extLst>
          </p:cNvPr>
          <p:cNvCxnSpPr/>
          <p:nvPr/>
        </p:nvCxnSpPr>
        <p:spPr>
          <a:xfrm>
            <a:off x="528034" y="427130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F67F74B4-2F00-2644-AF54-6BEC37727F74}"/>
              </a:ext>
            </a:extLst>
          </p:cNvPr>
          <p:cNvCxnSpPr/>
          <p:nvPr/>
        </p:nvCxnSpPr>
        <p:spPr>
          <a:xfrm>
            <a:off x="528034" y="4850850"/>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8F81A38-619E-E849-9FB0-1959DDB7EF6F}"/>
              </a:ext>
            </a:extLst>
          </p:cNvPr>
          <p:cNvCxnSpPr/>
          <p:nvPr/>
        </p:nvCxnSpPr>
        <p:spPr>
          <a:xfrm>
            <a:off x="528034" y="5417522"/>
            <a:ext cx="11127346"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B87BA7-5A4E-1944-92F3-B0BC532A970C}"/>
              </a:ext>
            </a:extLst>
          </p:cNvPr>
          <p:cNvCxnSpPr/>
          <p:nvPr/>
        </p:nvCxnSpPr>
        <p:spPr>
          <a:xfrm>
            <a:off x="3271234"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048B86C-647A-5442-ACFB-310BA2A6D6B1}"/>
              </a:ext>
            </a:extLst>
          </p:cNvPr>
          <p:cNvCxnSpPr/>
          <p:nvPr/>
        </p:nvCxnSpPr>
        <p:spPr>
          <a:xfrm>
            <a:off x="4945487"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F3AEF03-15E9-B347-8F85-428A9C522C4E}"/>
              </a:ext>
            </a:extLst>
          </p:cNvPr>
          <p:cNvCxnSpPr/>
          <p:nvPr/>
        </p:nvCxnSpPr>
        <p:spPr>
          <a:xfrm>
            <a:off x="6619741"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BE0D4E0-A282-1741-8551-896C7FB2BDB7}"/>
              </a:ext>
            </a:extLst>
          </p:cNvPr>
          <p:cNvCxnSpPr/>
          <p:nvPr/>
        </p:nvCxnSpPr>
        <p:spPr>
          <a:xfrm>
            <a:off x="7662929"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D5D4E6FC-AF19-CC40-8788-48E642FDBEBD}"/>
              </a:ext>
            </a:extLst>
          </p:cNvPr>
          <p:cNvCxnSpPr/>
          <p:nvPr/>
        </p:nvCxnSpPr>
        <p:spPr>
          <a:xfrm>
            <a:off x="8912180" y="847493"/>
            <a:ext cx="0" cy="5163010"/>
          </a:xfrm>
          <a:prstGeom prst="line">
            <a:avLst/>
          </a:prstGeom>
          <a:ln w="95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3400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66F89D6-139F-471B-B927-093CF7B59559}" vid="{A971AA0D-DAD9-4AF4-B711-FE9862AFBA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IC-Customer-Success-Plan-11177_PowerPoint</Template>
  <TotalTime>0</TotalTime>
  <Words>529</Words>
  <Application>Microsoft Office PowerPoint</Application>
  <PresentationFormat>Widescreen</PresentationFormat>
  <Paragraphs>272</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2021-09-27T21:21:42Z</dcterms:created>
  <dcterms:modified xsi:type="dcterms:W3CDTF">2021-09-27T21:22:01Z</dcterms:modified>
</cp:coreProperties>
</file>