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3"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BC"/>
    <a:srgbClr val="FFE4B3"/>
    <a:srgbClr val="FFD371"/>
    <a:srgbClr val="F8A045"/>
    <a:srgbClr val="FFCC4D"/>
    <a:srgbClr val="FFC209"/>
    <a:srgbClr val="484848"/>
    <a:srgbClr val="FFD98A"/>
    <a:srgbClr val="FD6429"/>
    <a:srgbClr val="FFC72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72" autoAdjust="0"/>
    <p:restoredTop sz="86447"/>
  </p:normalViewPr>
  <p:slideViewPr>
    <p:cSldViewPr snapToGrid="0" snapToObjects="1">
      <p:cViewPr>
        <p:scale>
          <a:sx n="174" d="100"/>
          <a:sy n="174" d="100"/>
        </p:scale>
        <p:origin x="196" y="-144"/>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10/31/2021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10/31/2021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w8xYX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75000"/>
              </a:schemeClr>
            </a:gs>
            <a:gs pos="100000">
              <a:schemeClr val="bg1">
                <a:lumMod val="95000"/>
              </a:schemeClr>
            </a:gs>
          </a:gsLst>
          <a:lin ang="5400000" scaled="1"/>
        </a:gradFill>
        <a:effectLst/>
      </p:bgPr>
    </p:bg>
    <p:spTree>
      <p:nvGrpSpPr>
        <p:cNvPr id="1" name=""/>
        <p:cNvGrpSpPr/>
        <p:nvPr/>
      </p:nvGrpSpPr>
      <p:grpSpPr>
        <a:xfrm>
          <a:off x="0" y="0"/>
          <a:ext cx="0" cy="0"/>
          <a:chOff x="0" y="0"/>
          <a:chExt cx="0" cy="0"/>
        </a:xfrm>
      </p:grpSpPr>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AUTO BRAND A  –  BRAND RESONANCE PYRAMID</a:t>
            </a:r>
            <a:endParaRPr lang="en-US" dirty="0">
              <a:solidFill>
                <a:schemeClr val="bg1"/>
              </a:solidFill>
              <a:latin typeface="Century Gothic" panose="020B0502020202020204" pitchFamily="34" charset="0"/>
              <a:ea typeface="Arial" charset="0"/>
              <a:cs typeface="Arial" charset="0"/>
            </a:endParaRPr>
          </a:p>
        </p:txBody>
      </p:sp>
      <p:sp>
        <p:nvSpPr>
          <p:cNvPr id="29" name="TextBox 28">
            <a:extLst>
              <a:ext uri="{FF2B5EF4-FFF2-40B4-BE49-F238E27FC236}">
                <a16:creationId xmlns:a16="http://schemas.microsoft.com/office/drawing/2014/main" id="{E636B029-1D87-6148-BC8B-DC5A6E4FCA00}"/>
              </a:ext>
            </a:extLst>
          </p:cNvPr>
          <p:cNvSpPr txBox="1"/>
          <p:nvPr/>
        </p:nvSpPr>
        <p:spPr>
          <a:xfrm>
            <a:off x="612452" y="731169"/>
            <a:ext cx="1951199" cy="492443"/>
          </a:xfrm>
          <a:prstGeom prst="rect">
            <a:avLst/>
          </a:prstGeom>
          <a:noFill/>
        </p:spPr>
        <p:txBody>
          <a:bodyPr wrap="square" lIns="0" tIns="0" rIns="0" bIns="0" rtlCol="0">
            <a:spAutoFit/>
          </a:bodyPr>
          <a:lstStyle/>
          <a:p>
            <a:r>
              <a:rPr lang="en-US" sz="1600" dirty="0">
                <a:solidFill>
                  <a:schemeClr val="tx1">
                    <a:lumMod val="65000"/>
                    <a:lumOff val="35000"/>
                  </a:schemeClr>
                </a:solidFill>
                <a:latin typeface="Century Gothic" panose="020B0502020202020204" pitchFamily="34" charset="0"/>
              </a:rPr>
              <a:t>STAGES OF BRAND DEVELOPMENT</a:t>
            </a:r>
          </a:p>
        </p:txBody>
      </p:sp>
      <p:sp>
        <p:nvSpPr>
          <p:cNvPr id="6" name="Rounded Rectangle 5">
            <a:extLst>
              <a:ext uri="{FF2B5EF4-FFF2-40B4-BE49-F238E27FC236}">
                <a16:creationId xmlns:a16="http://schemas.microsoft.com/office/drawing/2014/main" id="{B29D1C22-1CB8-A649-9FD9-1AF13699A02C}"/>
              </a:ext>
            </a:extLst>
          </p:cNvPr>
          <p:cNvSpPr/>
          <p:nvPr/>
        </p:nvSpPr>
        <p:spPr>
          <a:xfrm>
            <a:off x="600877" y="1286098"/>
            <a:ext cx="1554480" cy="914400"/>
          </a:xfrm>
          <a:prstGeom prst="roundRect">
            <a:avLst>
              <a:gd name="adj" fmla="val 5953"/>
            </a:avLst>
          </a:prstGeom>
          <a:solidFill>
            <a:srgbClr val="FFF2BC"/>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tIns="73152" rtlCol="0" anchor="t" anchorCtr="0"/>
          <a:lstStyle/>
          <a:p>
            <a:pPr>
              <a:spcAft>
                <a:spcPts val="600"/>
              </a:spcAft>
            </a:pPr>
            <a:r>
              <a:rPr lang="en-US" sz="1300" dirty="0">
                <a:solidFill>
                  <a:schemeClr val="tx1">
                    <a:lumMod val="65000"/>
                    <a:lumOff val="35000"/>
                  </a:schemeClr>
                </a:solidFill>
                <a:latin typeface="Century Gothic" panose="020B0502020202020204" pitchFamily="34" charset="0"/>
              </a:rPr>
              <a:t>RELATIONSHIPS </a:t>
            </a:r>
          </a:p>
          <a:p>
            <a:r>
              <a:rPr lang="en-US" sz="1200" dirty="0">
                <a:solidFill>
                  <a:schemeClr val="tx1"/>
                </a:solidFill>
                <a:latin typeface="Century Gothic" panose="020B0502020202020204" pitchFamily="34" charset="0"/>
              </a:rPr>
              <a:t>What about </a:t>
            </a:r>
          </a:p>
          <a:p>
            <a:r>
              <a:rPr lang="en-US" sz="1200" dirty="0">
                <a:solidFill>
                  <a:schemeClr val="tx1"/>
                </a:solidFill>
                <a:latin typeface="Century Gothic" panose="020B0502020202020204" pitchFamily="34" charset="0"/>
              </a:rPr>
              <a:t>you and me?</a:t>
            </a:r>
            <a:endParaRPr lang="en-US" sz="1200" dirty="0">
              <a:solidFill>
                <a:schemeClr val="tx1"/>
              </a:solidFill>
            </a:endParaRPr>
          </a:p>
        </p:txBody>
      </p:sp>
      <p:sp>
        <p:nvSpPr>
          <p:cNvPr id="59" name="Rounded Rectangle 58">
            <a:extLst>
              <a:ext uri="{FF2B5EF4-FFF2-40B4-BE49-F238E27FC236}">
                <a16:creationId xmlns:a16="http://schemas.microsoft.com/office/drawing/2014/main" id="{467B3A30-9215-1841-B939-68B78CD8F5C3}"/>
              </a:ext>
            </a:extLst>
          </p:cNvPr>
          <p:cNvSpPr/>
          <p:nvPr/>
        </p:nvSpPr>
        <p:spPr>
          <a:xfrm>
            <a:off x="600877" y="2683376"/>
            <a:ext cx="1554480" cy="914400"/>
          </a:xfrm>
          <a:prstGeom prst="roundRect">
            <a:avLst>
              <a:gd name="adj" fmla="val 9524"/>
            </a:avLst>
          </a:prstGeom>
          <a:solidFill>
            <a:srgbClr val="FFF2BC"/>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tIns="73152" rtlCol="0" anchor="t" anchorCtr="0"/>
          <a:lstStyle/>
          <a:p>
            <a:pPr>
              <a:spcAft>
                <a:spcPts val="600"/>
              </a:spcAft>
            </a:pPr>
            <a:r>
              <a:rPr lang="en-US" sz="1300" dirty="0">
                <a:solidFill>
                  <a:schemeClr val="tx1">
                    <a:lumMod val="65000"/>
                    <a:lumOff val="35000"/>
                  </a:schemeClr>
                </a:solidFill>
                <a:latin typeface="Century Gothic" panose="020B0502020202020204" pitchFamily="34" charset="0"/>
              </a:rPr>
              <a:t>RESPONSE </a:t>
            </a:r>
          </a:p>
          <a:p>
            <a:r>
              <a:rPr lang="en-US" sz="1200" dirty="0">
                <a:solidFill>
                  <a:schemeClr val="tx1"/>
                </a:solidFill>
                <a:latin typeface="Century Gothic" panose="020B0502020202020204" pitchFamily="34" charset="0"/>
              </a:rPr>
              <a:t>What about you?</a:t>
            </a:r>
            <a:endParaRPr lang="en-US" sz="1200" dirty="0">
              <a:solidFill>
                <a:schemeClr val="tx1"/>
              </a:solidFill>
            </a:endParaRPr>
          </a:p>
        </p:txBody>
      </p:sp>
      <p:sp>
        <p:nvSpPr>
          <p:cNvPr id="60" name="Rounded Rectangle 59">
            <a:extLst>
              <a:ext uri="{FF2B5EF4-FFF2-40B4-BE49-F238E27FC236}">
                <a16:creationId xmlns:a16="http://schemas.microsoft.com/office/drawing/2014/main" id="{8D215720-C419-B145-89E4-C1F62D920A40}"/>
              </a:ext>
            </a:extLst>
          </p:cNvPr>
          <p:cNvSpPr/>
          <p:nvPr/>
        </p:nvSpPr>
        <p:spPr>
          <a:xfrm>
            <a:off x="600877" y="4080654"/>
            <a:ext cx="1554480" cy="914400"/>
          </a:xfrm>
          <a:prstGeom prst="roundRect">
            <a:avLst>
              <a:gd name="adj" fmla="val 8334"/>
            </a:avLst>
          </a:prstGeom>
          <a:solidFill>
            <a:srgbClr val="FFF2BC"/>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tIns="73152" rtlCol="0" anchor="t" anchorCtr="0"/>
          <a:lstStyle/>
          <a:p>
            <a:pPr>
              <a:spcAft>
                <a:spcPts val="600"/>
              </a:spcAft>
            </a:pPr>
            <a:r>
              <a:rPr lang="en-US" sz="1300" dirty="0">
                <a:solidFill>
                  <a:schemeClr val="tx1">
                    <a:lumMod val="65000"/>
                    <a:lumOff val="35000"/>
                  </a:schemeClr>
                </a:solidFill>
                <a:latin typeface="Century Gothic" panose="020B0502020202020204" pitchFamily="34" charset="0"/>
              </a:rPr>
              <a:t>MEANING </a:t>
            </a:r>
          </a:p>
          <a:p>
            <a:r>
              <a:rPr lang="en-US" sz="1200" dirty="0">
                <a:solidFill>
                  <a:schemeClr val="tx1"/>
                </a:solidFill>
                <a:latin typeface="Century Gothic" panose="020B0502020202020204" pitchFamily="34" charset="0"/>
              </a:rPr>
              <a:t>What are </a:t>
            </a:r>
            <a:br>
              <a:rPr lang="en-US" sz="1200" dirty="0">
                <a:solidFill>
                  <a:schemeClr val="tx1"/>
                </a:solidFill>
                <a:latin typeface="Century Gothic" panose="020B0502020202020204" pitchFamily="34" charset="0"/>
              </a:rPr>
            </a:br>
            <a:r>
              <a:rPr lang="en-US" sz="1200" dirty="0">
                <a:solidFill>
                  <a:schemeClr val="tx1"/>
                </a:solidFill>
                <a:latin typeface="Century Gothic" panose="020B0502020202020204" pitchFamily="34" charset="0"/>
              </a:rPr>
              <a:t>you?</a:t>
            </a:r>
            <a:endParaRPr lang="en-US" sz="1200" dirty="0">
              <a:solidFill>
                <a:schemeClr val="tx1"/>
              </a:solidFill>
            </a:endParaRPr>
          </a:p>
        </p:txBody>
      </p:sp>
      <p:sp>
        <p:nvSpPr>
          <p:cNvPr id="7" name="TextBox 6">
            <a:extLst>
              <a:ext uri="{FF2B5EF4-FFF2-40B4-BE49-F238E27FC236}">
                <a16:creationId xmlns:a16="http://schemas.microsoft.com/office/drawing/2014/main" id="{F6F92239-7FE5-4940-BC94-4EED49574C84}"/>
              </a:ext>
            </a:extLst>
          </p:cNvPr>
          <p:cNvSpPr txBox="1"/>
          <p:nvPr/>
        </p:nvSpPr>
        <p:spPr>
          <a:xfrm>
            <a:off x="1819052" y="1769611"/>
            <a:ext cx="341760" cy="430887"/>
          </a:xfrm>
          <a:prstGeom prst="rect">
            <a:avLst/>
          </a:prstGeom>
          <a:noFill/>
        </p:spPr>
        <p:txBody>
          <a:bodyPr wrap="none" rtlCol="0">
            <a:spAutoFit/>
          </a:bodyPr>
          <a:lstStyle/>
          <a:p>
            <a:pPr algn="ctr"/>
            <a:r>
              <a:rPr lang="en-US" sz="2200" b="1" dirty="0">
                <a:solidFill>
                  <a:srgbClr val="F8A045"/>
                </a:solidFill>
                <a:latin typeface="Century Gothic" panose="020B0502020202020204" pitchFamily="34" charset="0"/>
              </a:rPr>
              <a:t>4</a:t>
            </a:r>
          </a:p>
        </p:txBody>
      </p:sp>
      <p:sp>
        <p:nvSpPr>
          <p:cNvPr id="62" name="TextBox 61">
            <a:extLst>
              <a:ext uri="{FF2B5EF4-FFF2-40B4-BE49-F238E27FC236}">
                <a16:creationId xmlns:a16="http://schemas.microsoft.com/office/drawing/2014/main" id="{8B289B7F-7683-DE4C-A8CE-FC28FB8CCC0B}"/>
              </a:ext>
            </a:extLst>
          </p:cNvPr>
          <p:cNvSpPr txBox="1"/>
          <p:nvPr/>
        </p:nvSpPr>
        <p:spPr>
          <a:xfrm>
            <a:off x="1819052" y="3166889"/>
            <a:ext cx="341760" cy="430887"/>
          </a:xfrm>
          <a:prstGeom prst="rect">
            <a:avLst/>
          </a:prstGeom>
          <a:noFill/>
        </p:spPr>
        <p:txBody>
          <a:bodyPr wrap="none" rtlCol="0">
            <a:spAutoFit/>
          </a:bodyPr>
          <a:lstStyle/>
          <a:p>
            <a:pPr algn="ctr"/>
            <a:r>
              <a:rPr lang="en-US" sz="2200" b="1" dirty="0">
                <a:solidFill>
                  <a:srgbClr val="F8A045"/>
                </a:solidFill>
                <a:latin typeface="Century Gothic" panose="020B0502020202020204" pitchFamily="34" charset="0"/>
              </a:rPr>
              <a:t>3</a:t>
            </a:r>
          </a:p>
        </p:txBody>
      </p:sp>
      <p:sp>
        <p:nvSpPr>
          <p:cNvPr id="63" name="TextBox 62">
            <a:extLst>
              <a:ext uri="{FF2B5EF4-FFF2-40B4-BE49-F238E27FC236}">
                <a16:creationId xmlns:a16="http://schemas.microsoft.com/office/drawing/2014/main" id="{E6B77429-0C0A-2249-BC2F-5F8E46A24D75}"/>
              </a:ext>
            </a:extLst>
          </p:cNvPr>
          <p:cNvSpPr txBox="1"/>
          <p:nvPr/>
        </p:nvSpPr>
        <p:spPr>
          <a:xfrm>
            <a:off x="1819052" y="4564167"/>
            <a:ext cx="341760" cy="430887"/>
          </a:xfrm>
          <a:prstGeom prst="rect">
            <a:avLst/>
          </a:prstGeom>
          <a:noFill/>
        </p:spPr>
        <p:txBody>
          <a:bodyPr wrap="none" rtlCol="0">
            <a:spAutoFit/>
          </a:bodyPr>
          <a:lstStyle/>
          <a:p>
            <a:pPr algn="ctr"/>
            <a:r>
              <a:rPr lang="en-US" sz="2200" b="1" dirty="0">
                <a:solidFill>
                  <a:srgbClr val="F8A045"/>
                </a:solidFill>
                <a:latin typeface="Century Gothic" panose="020B0502020202020204" pitchFamily="34" charset="0"/>
              </a:rPr>
              <a:t>2</a:t>
            </a:r>
          </a:p>
        </p:txBody>
      </p:sp>
      <p:sp>
        <p:nvSpPr>
          <p:cNvPr id="51" name="Graphic 5">
            <a:extLst>
              <a:ext uri="{FF2B5EF4-FFF2-40B4-BE49-F238E27FC236}">
                <a16:creationId xmlns:a16="http://schemas.microsoft.com/office/drawing/2014/main" id="{F988FDD1-AB01-A941-B728-7381B0CCD021}"/>
              </a:ext>
            </a:extLst>
          </p:cNvPr>
          <p:cNvSpPr/>
          <p:nvPr/>
        </p:nvSpPr>
        <p:spPr>
          <a:xfrm>
            <a:off x="4953749" y="253847"/>
            <a:ext cx="2254341" cy="1829620"/>
          </a:xfrm>
          <a:custGeom>
            <a:avLst/>
            <a:gdLst>
              <a:gd name="connsiteX0" fmla="*/ 849854 w 1699708"/>
              <a:gd name="connsiteY0" fmla="*/ 0 h 1283365"/>
              <a:gd name="connsiteX1" fmla="*/ 0 w 1699708"/>
              <a:gd name="connsiteY1" fmla="*/ 1283365 h 1283365"/>
              <a:gd name="connsiteX2" fmla="*/ 1699708 w 1699708"/>
              <a:gd name="connsiteY2" fmla="*/ 1283365 h 1283365"/>
              <a:gd name="connsiteX3" fmla="*/ 849854 w 1699708"/>
              <a:gd name="connsiteY3" fmla="*/ 0 h 1283365"/>
            </a:gdLst>
            <a:ahLst/>
            <a:cxnLst>
              <a:cxn ang="0">
                <a:pos x="connsiteX0" y="connsiteY0"/>
              </a:cxn>
              <a:cxn ang="0">
                <a:pos x="connsiteX1" y="connsiteY1"/>
              </a:cxn>
              <a:cxn ang="0">
                <a:pos x="connsiteX2" y="connsiteY2"/>
              </a:cxn>
              <a:cxn ang="0">
                <a:pos x="connsiteX3" y="connsiteY3"/>
              </a:cxn>
            </a:cxnLst>
            <a:rect l="l" t="t" r="r" b="b"/>
            <a:pathLst>
              <a:path w="1699708" h="1283365">
                <a:moveTo>
                  <a:pt x="849854" y="0"/>
                </a:moveTo>
                <a:lnTo>
                  <a:pt x="0" y="1283365"/>
                </a:lnTo>
                <a:lnTo>
                  <a:pt x="1699708" y="1283365"/>
                </a:lnTo>
                <a:lnTo>
                  <a:pt x="849854" y="0"/>
                </a:lnTo>
                <a:close/>
              </a:path>
            </a:pathLst>
          </a:custGeom>
          <a:solidFill>
            <a:srgbClr val="FFF2BC"/>
          </a:solidFill>
          <a:ln w="9472" cap="flat">
            <a:noFill/>
            <a:prstDash val="solid"/>
            <a:miter/>
          </a:ln>
        </p:spPr>
        <p:txBody>
          <a:bodyPr rtlCol="0" anchor="ctr"/>
          <a:lstStyle/>
          <a:p>
            <a:endParaRPr lang="en-US" dirty="0"/>
          </a:p>
        </p:txBody>
      </p:sp>
      <p:sp>
        <p:nvSpPr>
          <p:cNvPr id="52" name="Graphic 7">
            <a:extLst>
              <a:ext uri="{FF2B5EF4-FFF2-40B4-BE49-F238E27FC236}">
                <a16:creationId xmlns:a16="http://schemas.microsoft.com/office/drawing/2014/main" id="{5B355CEF-2381-8145-B2FF-39FF3384DEC4}"/>
              </a:ext>
            </a:extLst>
          </p:cNvPr>
          <p:cNvSpPr/>
          <p:nvPr/>
        </p:nvSpPr>
        <p:spPr>
          <a:xfrm>
            <a:off x="3907239" y="2108626"/>
            <a:ext cx="2159338" cy="1683622"/>
          </a:xfrm>
          <a:custGeom>
            <a:avLst/>
            <a:gdLst>
              <a:gd name="connsiteX0" fmla="*/ 0 w 1469621"/>
              <a:gd name="connsiteY0" fmla="*/ 1051127 h 1051126"/>
              <a:gd name="connsiteX1" fmla="*/ 1469621 w 1469621"/>
              <a:gd name="connsiteY1" fmla="*/ 1051127 h 1051126"/>
              <a:gd name="connsiteX2" fmla="*/ 1469621 w 1469621"/>
              <a:gd name="connsiteY2" fmla="*/ 0 h 1051126"/>
              <a:gd name="connsiteX3" fmla="*/ 695671 w 1469621"/>
              <a:gd name="connsiteY3" fmla="*/ 0 h 1051126"/>
              <a:gd name="connsiteX4" fmla="*/ 210243 w 1469621"/>
              <a:gd name="connsiteY4" fmla="*/ 733512 h 10511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9621" h="1051126">
                <a:moveTo>
                  <a:pt x="0" y="1051127"/>
                </a:moveTo>
                <a:lnTo>
                  <a:pt x="1469621" y="1051127"/>
                </a:lnTo>
                <a:lnTo>
                  <a:pt x="1469621" y="0"/>
                </a:lnTo>
                <a:lnTo>
                  <a:pt x="695671" y="0"/>
                </a:lnTo>
                <a:lnTo>
                  <a:pt x="210243" y="733512"/>
                </a:lnTo>
                <a:close/>
              </a:path>
            </a:pathLst>
          </a:custGeom>
          <a:solidFill>
            <a:srgbClr val="FFD98A"/>
          </a:solidFill>
          <a:ln w="8653" cap="flat">
            <a:noFill/>
            <a:prstDash val="solid"/>
            <a:miter/>
          </a:ln>
        </p:spPr>
        <p:txBody>
          <a:bodyPr rtlCol="0" anchor="ctr"/>
          <a:lstStyle/>
          <a:p>
            <a:endParaRPr lang="en-US" dirty="0"/>
          </a:p>
        </p:txBody>
      </p:sp>
      <p:sp>
        <p:nvSpPr>
          <p:cNvPr id="53" name="Graphic 9">
            <a:extLst>
              <a:ext uri="{FF2B5EF4-FFF2-40B4-BE49-F238E27FC236}">
                <a16:creationId xmlns:a16="http://schemas.microsoft.com/office/drawing/2014/main" id="{0279F108-C99B-2444-BDA9-0B3E083FDE43}"/>
              </a:ext>
            </a:extLst>
          </p:cNvPr>
          <p:cNvSpPr/>
          <p:nvPr/>
        </p:nvSpPr>
        <p:spPr>
          <a:xfrm>
            <a:off x="6091627" y="2108626"/>
            <a:ext cx="2159338" cy="1683622"/>
          </a:xfrm>
          <a:custGeom>
            <a:avLst/>
            <a:gdLst>
              <a:gd name="connsiteX0" fmla="*/ 1469621 w 1469621"/>
              <a:gd name="connsiteY0" fmla="*/ 1051127 h 1051126"/>
              <a:gd name="connsiteX1" fmla="*/ 0 w 1469621"/>
              <a:gd name="connsiteY1" fmla="*/ 1051127 h 1051126"/>
              <a:gd name="connsiteX2" fmla="*/ 0 w 1469621"/>
              <a:gd name="connsiteY2" fmla="*/ 0 h 1051126"/>
              <a:gd name="connsiteX3" fmla="*/ 774036 w 1469621"/>
              <a:gd name="connsiteY3" fmla="*/ 0 h 1051126"/>
              <a:gd name="connsiteX4" fmla="*/ 1259465 w 1469621"/>
              <a:gd name="connsiteY4" fmla="*/ 733512 h 10511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9621" h="1051126">
                <a:moveTo>
                  <a:pt x="1469621" y="1051127"/>
                </a:moveTo>
                <a:lnTo>
                  <a:pt x="0" y="1051127"/>
                </a:lnTo>
                <a:lnTo>
                  <a:pt x="0" y="0"/>
                </a:lnTo>
                <a:lnTo>
                  <a:pt x="774036" y="0"/>
                </a:lnTo>
                <a:lnTo>
                  <a:pt x="1259465" y="733512"/>
                </a:lnTo>
                <a:close/>
              </a:path>
            </a:pathLst>
          </a:custGeom>
          <a:solidFill>
            <a:srgbClr val="FFE4B3"/>
          </a:solidFill>
          <a:ln w="8653" cap="flat">
            <a:noFill/>
            <a:prstDash val="solid"/>
            <a:miter/>
          </a:ln>
        </p:spPr>
        <p:txBody>
          <a:bodyPr rtlCol="0" anchor="ctr"/>
          <a:lstStyle/>
          <a:p>
            <a:endParaRPr lang="en-US" dirty="0"/>
          </a:p>
        </p:txBody>
      </p:sp>
      <p:sp>
        <p:nvSpPr>
          <p:cNvPr id="54" name="Graphic 11">
            <a:extLst>
              <a:ext uri="{FF2B5EF4-FFF2-40B4-BE49-F238E27FC236}">
                <a16:creationId xmlns:a16="http://schemas.microsoft.com/office/drawing/2014/main" id="{23E2E5A8-8D46-D14A-82CE-2384D8AC20C8}"/>
              </a:ext>
            </a:extLst>
          </p:cNvPr>
          <p:cNvSpPr/>
          <p:nvPr/>
        </p:nvSpPr>
        <p:spPr>
          <a:xfrm>
            <a:off x="2883937" y="3819345"/>
            <a:ext cx="3182641" cy="1651167"/>
          </a:xfrm>
          <a:custGeom>
            <a:avLst/>
            <a:gdLst>
              <a:gd name="connsiteX0" fmla="*/ 0 w 2149446"/>
              <a:gd name="connsiteY0" fmla="*/ 1030865 h 1030864"/>
              <a:gd name="connsiteX1" fmla="*/ 2149447 w 2149446"/>
              <a:gd name="connsiteY1" fmla="*/ 1030865 h 1030864"/>
              <a:gd name="connsiteX2" fmla="*/ 2149447 w 2149446"/>
              <a:gd name="connsiteY2" fmla="*/ 0 h 1030864"/>
              <a:gd name="connsiteX3" fmla="*/ 682163 w 2149446"/>
              <a:gd name="connsiteY3" fmla="*/ 0 h 1030864"/>
            </a:gdLst>
            <a:ahLst/>
            <a:cxnLst>
              <a:cxn ang="0">
                <a:pos x="connsiteX0" y="connsiteY0"/>
              </a:cxn>
              <a:cxn ang="0">
                <a:pos x="connsiteX1" y="connsiteY1"/>
              </a:cxn>
              <a:cxn ang="0">
                <a:pos x="connsiteX2" y="connsiteY2"/>
              </a:cxn>
              <a:cxn ang="0">
                <a:pos x="connsiteX3" y="connsiteY3"/>
              </a:cxn>
            </a:cxnLst>
            <a:rect l="l" t="t" r="r" b="b"/>
            <a:pathLst>
              <a:path w="2149446" h="1030864">
                <a:moveTo>
                  <a:pt x="0" y="1030865"/>
                </a:moveTo>
                <a:lnTo>
                  <a:pt x="2149447" y="1030865"/>
                </a:lnTo>
                <a:lnTo>
                  <a:pt x="2149447" y="0"/>
                </a:lnTo>
                <a:lnTo>
                  <a:pt x="682163" y="0"/>
                </a:lnTo>
                <a:close/>
              </a:path>
            </a:pathLst>
          </a:custGeom>
          <a:solidFill>
            <a:srgbClr val="FFCC4D"/>
          </a:solidFill>
          <a:ln w="8653" cap="flat">
            <a:noFill/>
            <a:prstDash val="solid"/>
            <a:miter/>
          </a:ln>
        </p:spPr>
        <p:txBody>
          <a:bodyPr rtlCol="0" anchor="ctr"/>
          <a:lstStyle/>
          <a:p>
            <a:endParaRPr lang="en-US" dirty="0"/>
          </a:p>
        </p:txBody>
      </p:sp>
      <p:sp>
        <p:nvSpPr>
          <p:cNvPr id="55" name="Graphic 13">
            <a:extLst>
              <a:ext uri="{FF2B5EF4-FFF2-40B4-BE49-F238E27FC236}">
                <a16:creationId xmlns:a16="http://schemas.microsoft.com/office/drawing/2014/main" id="{1FBA4278-4972-F545-AE26-C9DE8E42D0C4}"/>
              </a:ext>
            </a:extLst>
          </p:cNvPr>
          <p:cNvSpPr/>
          <p:nvPr/>
        </p:nvSpPr>
        <p:spPr>
          <a:xfrm>
            <a:off x="6091627" y="3819345"/>
            <a:ext cx="3182641" cy="1651167"/>
          </a:xfrm>
          <a:custGeom>
            <a:avLst/>
            <a:gdLst>
              <a:gd name="connsiteX0" fmla="*/ 2149447 w 2149446"/>
              <a:gd name="connsiteY0" fmla="*/ 1030865 h 1030864"/>
              <a:gd name="connsiteX1" fmla="*/ 0 w 2149446"/>
              <a:gd name="connsiteY1" fmla="*/ 1030865 h 1030864"/>
              <a:gd name="connsiteX2" fmla="*/ 0 w 2149446"/>
              <a:gd name="connsiteY2" fmla="*/ 0 h 1030864"/>
              <a:gd name="connsiteX3" fmla="*/ 1467283 w 2149446"/>
              <a:gd name="connsiteY3" fmla="*/ 0 h 1030864"/>
            </a:gdLst>
            <a:ahLst/>
            <a:cxnLst>
              <a:cxn ang="0">
                <a:pos x="connsiteX0" y="connsiteY0"/>
              </a:cxn>
              <a:cxn ang="0">
                <a:pos x="connsiteX1" y="connsiteY1"/>
              </a:cxn>
              <a:cxn ang="0">
                <a:pos x="connsiteX2" y="connsiteY2"/>
              </a:cxn>
              <a:cxn ang="0">
                <a:pos x="connsiteX3" y="connsiteY3"/>
              </a:cxn>
            </a:cxnLst>
            <a:rect l="l" t="t" r="r" b="b"/>
            <a:pathLst>
              <a:path w="2149446" h="1030864">
                <a:moveTo>
                  <a:pt x="2149447" y="1030865"/>
                </a:moveTo>
                <a:lnTo>
                  <a:pt x="0" y="1030865"/>
                </a:lnTo>
                <a:lnTo>
                  <a:pt x="0" y="0"/>
                </a:lnTo>
                <a:lnTo>
                  <a:pt x="1467283" y="0"/>
                </a:lnTo>
                <a:close/>
              </a:path>
            </a:pathLst>
          </a:custGeom>
          <a:solidFill>
            <a:srgbClr val="FFD371"/>
          </a:solidFill>
          <a:ln w="8653" cap="flat">
            <a:noFill/>
            <a:prstDash val="solid"/>
            <a:miter/>
          </a:ln>
        </p:spPr>
        <p:txBody>
          <a:bodyPr rtlCol="0" anchor="ctr"/>
          <a:lstStyle/>
          <a:p>
            <a:endParaRPr lang="en-US" dirty="0"/>
          </a:p>
        </p:txBody>
      </p:sp>
      <p:sp>
        <p:nvSpPr>
          <p:cNvPr id="56" name="Graphic 15">
            <a:extLst>
              <a:ext uri="{FF2B5EF4-FFF2-40B4-BE49-F238E27FC236}">
                <a16:creationId xmlns:a16="http://schemas.microsoft.com/office/drawing/2014/main" id="{CAF53C87-B9C0-5248-9442-6B35EA5CEF52}"/>
              </a:ext>
            </a:extLst>
          </p:cNvPr>
          <p:cNvSpPr/>
          <p:nvPr/>
        </p:nvSpPr>
        <p:spPr>
          <a:xfrm>
            <a:off x="2319509" y="5497609"/>
            <a:ext cx="7522822" cy="894723"/>
          </a:xfrm>
          <a:custGeom>
            <a:avLst/>
            <a:gdLst>
              <a:gd name="connsiteX0" fmla="*/ 369657 w 5038725"/>
              <a:gd name="connsiteY0" fmla="*/ 0 h 558597"/>
              <a:gd name="connsiteX1" fmla="*/ 0 w 5038725"/>
              <a:gd name="connsiteY1" fmla="*/ 558598 h 558597"/>
              <a:gd name="connsiteX2" fmla="*/ 2519363 w 5038725"/>
              <a:gd name="connsiteY2" fmla="*/ 558598 h 558597"/>
              <a:gd name="connsiteX3" fmla="*/ 5038726 w 5038725"/>
              <a:gd name="connsiteY3" fmla="*/ 558598 h 558597"/>
              <a:gd name="connsiteX4" fmla="*/ 4669069 w 5038725"/>
              <a:gd name="connsiteY4" fmla="*/ 0 h 5585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38725" h="558597">
                <a:moveTo>
                  <a:pt x="369657" y="0"/>
                </a:moveTo>
                <a:lnTo>
                  <a:pt x="0" y="558598"/>
                </a:lnTo>
                <a:lnTo>
                  <a:pt x="2519363" y="558598"/>
                </a:lnTo>
                <a:lnTo>
                  <a:pt x="5038726" y="558598"/>
                </a:lnTo>
                <a:lnTo>
                  <a:pt x="4669069" y="0"/>
                </a:lnTo>
                <a:close/>
              </a:path>
            </a:pathLst>
          </a:custGeom>
          <a:solidFill>
            <a:srgbClr val="FFC209"/>
          </a:solidFill>
          <a:ln w="8653" cap="flat">
            <a:noFill/>
            <a:prstDash val="solid"/>
            <a:miter/>
          </a:ln>
        </p:spPr>
        <p:txBody>
          <a:bodyPr rtlCol="0" anchor="ctr"/>
          <a:lstStyle/>
          <a:p>
            <a:endParaRPr lang="en-US" dirty="0"/>
          </a:p>
        </p:txBody>
      </p:sp>
      <p:sp>
        <p:nvSpPr>
          <p:cNvPr id="61" name="Rounded Rectangle 60">
            <a:extLst>
              <a:ext uri="{FF2B5EF4-FFF2-40B4-BE49-F238E27FC236}">
                <a16:creationId xmlns:a16="http://schemas.microsoft.com/office/drawing/2014/main" id="{25A189FD-8172-1947-A0E2-14277A0EA340}"/>
              </a:ext>
            </a:extLst>
          </p:cNvPr>
          <p:cNvSpPr/>
          <p:nvPr/>
        </p:nvSpPr>
        <p:spPr>
          <a:xfrm>
            <a:off x="600877" y="5477932"/>
            <a:ext cx="1554480" cy="914400"/>
          </a:xfrm>
          <a:prstGeom prst="roundRect">
            <a:avLst>
              <a:gd name="adj" fmla="val 8334"/>
            </a:avLst>
          </a:prstGeom>
          <a:solidFill>
            <a:srgbClr val="FFF2BC"/>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tIns="73152" rtlCol="0" anchor="t" anchorCtr="0"/>
          <a:lstStyle/>
          <a:p>
            <a:pPr>
              <a:spcAft>
                <a:spcPts val="600"/>
              </a:spcAft>
            </a:pPr>
            <a:r>
              <a:rPr lang="en-US" sz="1300" dirty="0">
                <a:solidFill>
                  <a:schemeClr val="tx1">
                    <a:lumMod val="65000"/>
                    <a:lumOff val="35000"/>
                  </a:schemeClr>
                </a:solidFill>
                <a:latin typeface="Century Gothic" panose="020B0502020202020204" pitchFamily="34" charset="0"/>
              </a:rPr>
              <a:t>IDENTITY </a:t>
            </a:r>
          </a:p>
          <a:p>
            <a:r>
              <a:rPr lang="en-US" sz="1200" dirty="0">
                <a:solidFill>
                  <a:schemeClr val="tx1"/>
                </a:solidFill>
                <a:latin typeface="Century Gothic" panose="020B0502020202020204" pitchFamily="34" charset="0"/>
              </a:rPr>
              <a:t>Who are </a:t>
            </a:r>
            <a:br>
              <a:rPr lang="en-US" sz="1200" dirty="0">
                <a:solidFill>
                  <a:schemeClr val="tx1"/>
                </a:solidFill>
                <a:latin typeface="Century Gothic" panose="020B0502020202020204" pitchFamily="34" charset="0"/>
              </a:rPr>
            </a:br>
            <a:r>
              <a:rPr lang="en-US" sz="1200" dirty="0">
                <a:solidFill>
                  <a:schemeClr val="tx1"/>
                </a:solidFill>
                <a:latin typeface="Century Gothic" panose="020B0502020202020204" pitchFamily="34" charset="0"/>
              </a:rPr>
              <a:t>you?</a:t>
            </a:r>
            <a:endParaRPr lang="en-US" sz="1200" dirty="0">
              <a:solidFill>
                <a:schemeClr val="tx1"/>
              </a:solidFill>
            </a:endParaRPr>
          </a:p>
        </p:txBody>
      </p:sp>
      <p:sp>
        <p:nvSpPr>
          <p:cNvPr id="64" name="TextBox 63">
            <a:extLst>
              <a:ext uri="{FF2B5EF4-FFF2-40B4-BE49-F238E27FC236}">
                <a16:creationId xmlns:a16="http://schemas.microsoft.com/office/drawing/2014/main" id="{F7938FC2-0CF9-7943-9082-3FC1F0204E17}"/>
              </a:ext>
            </a:extLst>
          </p:cNvPr>
          <p:cNvSpPr txBox="1"/>
          <p:nvPr/>
        </p:nvSpPr>
        <p:spPr>
          <a:xfrm>
            <a:off x="1819052" y="5961445"/>
            <a:ext cx="341760" cy="430887"/>
          </a:xfrm>
          <a:prstGeom prst="rect">
            <a:avLst/>
          </a:prstGeom>
          <a:noFill/>
        </p:spPr>
        <p:txBody>
          <a:bodyPr wrap="none" rtlCol="0">
            <a:spAutoFit/>
          </a:bodyPr>
          <a:lstStyle/>
          <a:p>
            <a:pPr algn="ctr"/>
            <a:r>
              <a:rPr lang="en-US" sz="2200" b="1" dirty="0">
                <a:solidFill>
                  <a:srgbClr val="F8A045"/>
                </a:solidFill>
                <a:latin typeface="Century Gothic" panose="020B0502020202020204" pitchFamily="34" charset="0"/>
              </a:rPr>
              <a:t>1</a:t>
            </a:r>
          </a:p>
        </p:txBody>
      </p:sp>
      <p:sp>
        <p:nvSpPr>
          <p:cNvPr id="65" name="TextBox 64">
            <a:extLst>
              <a:ext uri="{FF2B5EF4-FFF2-40B4-BE49-F238E27FC236}">
                <a16:creationId xmlns:a16="http://schemas.microsoft.com/office/drawing/2014/main" id="{B43F3645-2290-8640-B2F0-63F232A39AFF}"/>
              </a:ext>
            </a:extLst>
          </p:cNvPr>
          <p:cNvSpPr txBox="1"/>
          <p:nvPr/>
        </p:nvSpPr>
        <p:spPr>
          <a:xfrm>
            <a:off x="9178724" y="731169"/>
            <a:ext cx="2382239" cy="498918"/>
          </a:xfrm>
          <a:prstGeom prst="rect">
            <a:avLst/>
          </a:prstGeom>
          <a:noFill/>
        </p:spPr>
        <p:txBody>
          <a:bodyPr wrap="square" lIns="0" tIns="0" rIns="0" bIns="0" rtlCol="0">
            <a:spAutoFit/>
          </a:bodyPr>
          <a:lstStyle/>
          <a:p>
            <a:pPr algn="r"/>
            <a:r>
              <a:rPr lang="en-US" sz="1600" dirty="0">
                <a:solidFill>
                  <a:schemeClr val="tx1">
                    <a:lumMod val="65000"/>
                    <a:lumOff val="35000"/>
                  </a:schemeClr>
                </a:solidFill>
                <a:latin typeface="Century Gothic" panose="020B0502020202020204" pitchFamily="34" charset="0"/>
              </a:rPr>
              <a:t>BRANDING OBJECTIVE AT EACH STAGE</a:t>
            </a:r>
          </a:p>
        </p:txBody>
      </p:sp>
      <p:sp>
        <p:nvSpPr>
          <p:cNvPr id="66" name="Rounded Rectangle 65">
            <a:extLst>
              <a:ext uri="{FF2B5EF4-FFF2-40B4-BE49-F238E27FC236}">
                <a16:creationId xmlns:a16="http://schemas.microsoft.com/office/drawing/2014/main" id="{F691B797-2E65-EA41-B6DA-A7A00F28B95C}"/>
              </a:ext>
            </a:extLst>
          </p:cNvPr>
          <p:cNvSpPr/>
          <p:nvPr/>
        </p:nvSpPr>
        <p:spPr>
          <a:xfrm>
            <a:off x="10028270" y="1286098"/>
            <a:ext cx="1554480" cy="914400"/>
          </a:xfrm>
          <a:prstGeom prst="roundRect">
            <a:avLst>
              <a:gd name="adj" fmla="val 3572"/>
            </a:avLst>
          </a:prstGeom>
          <a:solidFill>
            <a:srgbClr val="FFD98A"/>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tIns="73152" rtlCol="0" anchor="ctr" anchorCtr="0"/>
          <a:lstStyle/>
          <a:p>
            <a:pPr algn="ctr"/>
            <a:r>
              <a:rPr lang="en-US" sz="1200" dirty="0">
                <a:solidFill>
                  <a:schemeClr val="tx1"/>
                </a:solidFill>
                <a:latin typeface="Century Gothic" panose="020B0502020202020204" pitchFamily="34" charset="0"/>
              </a:rPr>
              <a:t>Intensive, </a:t>
            </a:r>
          </a:p>
          <a:p>
            <a:pPr algn="ctr"/>
            <a:r>
              <a:rPr lang="en-US" sz="1200" dirty="0">
                <a:solidFill>
                  <a:schemeClr val="tx1"/>
                </a:solidFill>
                <a:latin typeface="Century Gothic" panose="020B0502020202020204" pitchFamily="34" charset="0"/>
              </a:rPr>
              <a:t>Active </a:t>
            </a:r>
          </a:p>
          <a:p>
            <a:pPr algn="ctr"/>
            <a:r>
              <a:rPr lang="en-US" sz="1200" dirty="0">
                <a:solidFill>
                  <a:schemeClr val="tx1"/>
                </a:solidFill>
                <a:latin typeface="Century Gothic" panose="020B0502020202020204" pitchFamily="34" charset="0"/>
              </a:rPr>
              <a:t>Loyalty</a:t>
            </a:r>
            <a:endParaRPr lang="en-US" sz="1200" dirty="0">
              <a:solidFill>
                <a:schemeClr val="tx1"/>
              </a:solidFill>
            </a:endParaRPr>
          </a:p>
        </p:txBody>
      </p:sp>
      <p:sp>
        <p:nvSpPr>
          <p:cNvPr id="67" name="Rounded Rectangle 66">
            <a:extLst>
              <a:ext uri="{FF2B5EF4-FFF2-40B4-BE49-F238E27FC236}">
                <a16:creationId xmlns:a16="http://schemas.microsoft.com/office/drawing/2014/main" id="{56F382F0-03BB-7648-9ACB-621A40154F46}"/>
              </a:ext>
            </a:extLst>
          </p:cNvPr>
          <p:cNvSpPr/>
          <p:nvPr/>
        </p:nvSpPr>
        <p:spPr>
          <a:xfrm>
            <a:off x="10028270" y="2683376"/>
            <a:ext cx="1554480" cy="914400"/>
          </a:xfrm>
          <a:prstGeom prst="roundRect">
            <a:avLst>
              <a:gd name="adj" fmla="val 7143"/>
            </a:avLst>
          </a:prstGeom>
          <a:solidFill>
            <a:srgbClr val="FFD98A"/>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tIns="73152" rtlCol="0" anchor="ctr" anchorCtr="0"/>
          <a:lstStyle/>
          <a:p>
            <a:pPr algn="ctr"/>
            <a:r>
              <a:rPr lang="en-US" sz="1200" dirty="0">
                <a:solidFill>
                  <a:schemeClr val="tx1"/>
                </a:solidFill>
                <a:latin typeface="Century Gothic" panose="020B0502020202020204" pitchFamily="34" charset="0"/>
              </a:rPr>
              <a:t>Positive, </a:t>
            </a:r>
          </a:p>
          <a:p>
            <a:pPr algn="ctr"/>
            <a:r>
              <a:rPr lang="en-US" sz="1200" dirty="0">
                <a:solidFill>
                  <a:schemeClr val="tx1"/>
                </a:solidFill>
                <a:latin typeface="Century Gothic" panose="020B0502020202020204" pitchFamily="34" charset="0"/>
              </a:rPr>
              <a:t>Accessible Reactions</a:t>
            </a:r>
            <a:endParaRPr lang="en-US" sz="1200" dirty="0">
              <a:solidFill>
                <a:schemeClr val="tx1"/>
              </a:solidFill>
            </a:endParaRPr>
          </a:p>
        </p:txBody>
      </p:sp>
      <p:sp>
        <p:nvSpPr>
          <p:cNvPr id="68" name="Rounded Rectangle 67">
            <a:extLst>
              <a:ext uri="{FF2B5EF4-FFF2-40B4-BE49-F238E27FC236}">
                <a16:creationId xmlns:a16="http://schemas.microsoft.com/office/drawing/2014/main" id="{117E2B46-5FD5-3444-B176-EA6DEBE49DD0}"/>
              </a:ext>
            </a:extLst>
          </p:cNvPr>
          <p:cNvSpPr/>
          <p:nvPr/>
        </p:nvSpPr>
        <p:spPr>
          <a:xfrm>
            <a:off x="10028270" y="4080654"/>
            <a:ext cx="1554480" cy="914400"/>
          </a:xfrm>
          <a:prstGeom prst="roundRect">
            <a:avLst>
              <a:gd name="adj" fmla="val 7143"/>
            </a:avLst>
          </a:prstGeom>
          <a:solidFill>
            <a:srgbClr val="FFD98A"/>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tIns="73152" rtlCol="0" anchor="ctr" anchorCtr="0"/>
          <a:lstStyle/>
          <a:p>
            <a:pPr algn="ctr"/>
            <a:r>
              <a:rPr lang="en-US" sz="1200" dirty="0">
                <a:solidFill>
                  <a:schemeClr val="tx1"/>
                </a:solidFill>
                <a:latin typeface="Century Gothic" panose="020B0502020202020204" pitchFamily="34" charset="0"/>
              </a:rPr>
              <a:t>Points of Parity </a:t>
            </a:r>
          </a:p>
          <a:p>
            <a:pPr algn="ctr"/>
            <a:r>
              <a:rPr lang="en-US" sz="1200" dirty="0">
                <a:solidFill>
                  <a:schemeClr val="tx1"/>
                </a:solidFill>
                <a:latin typeface="Century Gothic" panose="020B0502020202020204" pitchFamily="34" charset="0"/>
              </a:rPr>
              <a:t>and </a:t>
            </a:r>
          </a:p>
          <a:p>
            <a:pPr algn="ctr"/>
            <a:r>
              <a:rPr lang="en-US" sz="1200" dirty="0">
                <a:solidFill>
                  <a:schemeClr val="tx1"/>
                </a:solidFill>
                <a:latin typeface="Century Gothic" panose="020B0502020202020204" pitchFamily="34" charset="0"/>
              </a:rPr>
              <a:t>Difference</a:t>
            </a:r>
            <a:endParaRPr lang="en-US" sz="1200" dirty="0">
              <a:solidFill>
                <a:schemeClr val="tx1"/>
              </a:solidFill>
            </a:endParaRPr>
          </a:p>
        </p:txBody>
      </p:sp>
      <p:sp>
        <p:nvSpPr>
          <p:cNvPr id="69" name="Rounded Rectangle 68">
            <a:extLst>
              <a:ext uri="{FF2B5EF4-FFF2-40B4-BE49-F238E27FC236}">
                <a16:creationId xmlns:a16="http://schemas.microsoft.com/office/drawing/2014/main" id="{27F66A93-DEB7-3B41-87F5-DFE6C6CF205E}"/>
              </a:ext>
            </a:extLst>
          </p:cNvPr>
          <p:cNvSpPr/>
          <p:nvPr/>
        </p:nvSpPr>
        <p:spPr>
          <a:xfrm>
            <a:off x="10028270" y="5477932"/>
            <a:ext cx="1554480" cy="914400"/>
          </a:xfrm>
          <a:prstGeom prst="roundRect">
            <a:avLst>
              <a:gd name="adj" fmla="val 7143"/>
            </a:avLst>
          </a:prstGeom>
          <a:solidFill>
            <a:srgbClr val="FFD98A"/>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tIns="73152" rtlCol="0" anchor="ctr" anchorCtr="0"/>
          <a:lstStyle/>
          <a:p>
            <a:pPr algn="ctr"/>
            <a:r>
              <a:rPr lang="en-US" sz="1200" dirty="0">
                <a:solidFill>
                  <a:schemeClr val="tx1"/>
                </a:solidFill>
                <a:latin typeface="Century Gothic" panose="020B0502020202020204" pitchFamily="34" charset="0"/>
              </a:rPr>
              <a:t>Deep, Broad </a:t>
            </a:r>
          </a:p>
          <a:p>
            <a:pPr algn="ctr"/>
            <a:r>
              <a:rPr lang="en-US" sz="1200" dirty="0">
                <a:solidFill>
                  <a:schemeClr val="tx1"/>
                </a:solidFill>
                <a:latin typeface="Century Gothic" panose="020B0502020202020204" pitchFamily="34" charset="0"/>
              </a:rPr>
              <a:t>Brand </a:t>
            </a:r>
          </a:p>
          <a:p>
            <a:pPr algn="ctr"/>
            <a:r>
              <a:rPr lang="en-US" sz="1200" dirty="0">
                <a:solidFill>
                  <a:schemeClr val="tx1"/>
                </a:solidFill>
                <a:latin typeface="Century Gothic" panose="020B0502020202020204" pitchFamily="34" charset="0"/>
              </a:rPr>
              <a:t>Awareness</a:t>
            </a:r>
            <a:endParaRPr lang="en-US" sz="1200" dirty="0">
              <a:solidFill>
                <a:schemeClr val="tx1"/>
              </a:solidFill>
            </a:endParaRPr>
          </a:p>
        </p:txBody>
      </p:sp>
      <p:sp>
        <p:nvSpPr>
          <p:cNvPr id="11" name="TextBox 10">
            <a:extLst>
              <a:ext uri="{FF2B5EF4-FFF2-40B4-BE49-F238E27FC236}">
                <a16:creationId xmlns:a16="http://schemas.microsoft.com/office/drawing/2014/main" id="{ADF7268A-DB32-3C44-89ED-3BD4DF56C17A}"/>
              </a:ext>
            </a:extLst>
          </p:cNvPr>
          <p:cNvSpPr txBox="1"/>
          <p:nvPr/>
        </p:nvSpPr>
        <p:spPr>
          <a:xfrm>
            <a:off x="5176940" y="1253803"/>
            <a:ext cx="1779654" cy="846386"/>
          </a:xfrm>
          <a:prstGeom prst="rect">
            <a:avLst/>
          </a:prstGeom>
          <a:noFill/>
        </p:spPr>
        <p:txBody>
          <a:bodyPr wrap="none" rtlCol="0">
            <a:spAutoFit/>
          </a:bodyPr>
          <a:lstStyle/>
          <a:p>
            <a:pPr algn="ctr">
              <a:spcAft>
                <a:spcPts val="300"/>
              </a:spcAft>
            </a:pPr>
            <a:r>
              <a:rPr lang="en-US" sz="1100" dirty="0">
                <a:latin typeface="Century Gothic" panose="020B0502020202020204" pitchFamily="34" charset="0"/>
              </a:rPr>
              <a:t>• Loyal Following </a:t>
            </a:r>
          </a:p>
          <a:p>
            <a:pPr algn="ctr">
              <a:spcAft>
                <a:spcPts val="300"/>
              </a:spcAft>
            </a:pPr>
            <a:r>
              <a:rPr lang="en-US" sz="1100" dirty="0">
                <a:latin typeface="Century Gothic" panose="020B0502020202020204" pitchFamily="34" charset="0"/>
              </a:rPr>
              <a:t>• Repeated Purchase</a:t>
            </a:r>
          </a:p>
          <a:p>
            <a:pPr algn="ctr">
              <a:spcAft>
                <a:spcPts val="300"/>
              </a:spcAft>
            </a:pPr>
            <a:r>
              <a:rPr lang="en-US" sz="1100" dirty="0">
                <a:latin typeface="Century Gothic" panose="020B0502020202020204" pitchFamily="34" charset="0"/>
              </a:rPr>
              <a:t>• Active Engagements </a:t>
            </a:r>
            <a:br>
              <a:rPr lang="en-US" sz="1100" dirty="0">
                <a:latin typeface="Century Gothic" panose="020B0502020202020204" pitchFamily="34" charset="0"/>
              </a:rPr>
            </a:br>
            <a:r>
              <a:rPr lang="en-US" sz="1100" dirty="0">
                <a:latin typeface="Century Gothic" panose="020B0502020202020204" pitchFamily="34" charset="0"/>
              </a:rPr>
              <a:t>in Social Networks</a:t>
            </a:r>
          </a:p>
        </p:txBody>
      </p:sp>
      <p:sp>
        <p:nvSpPr>
          <p:cNvPr id="70" name="TextBox 69">
            <a:extLst>
              <a:ext uri="{FF2B5EF4-FFF2-40B4-BE49-F238E27FC236}">
                <a16:creationId xmlns:a16="http://schemas.microsoft.com/office/drawing/2014/main" id="{02AB9DFE-9123-324F-A280-6254B24E4D7E}"/>
              </a:ext>
            </a:extLst>
          </p:cNvPr>
          <p:cNvSpPr txBox="1"/>
          <p:nvPr/>
        </p:nvSpPr>
        <p:spPr>
          <a:xfrm>
            <a:off x="5490222" y="1036406"/>
            <a:ext cx="1199366" cy="292388"/>
          </a:xfrm>
          <a:prstGeom prst="rect">
            <a:avLst/>
          </a:prstGeom>
          <a:noFill/>
        </p:spPr>
        <p:txBody>
          <a:bodyPr wrap="none" rtlCol="0">
            <a:spAutoFit/>
          </a:bodyPr>
          <a:lstStyle/>
          <a:p>
            <a:pPr algn="ctr"/>
            <a:r>
              <a:rPr lang="en-US" sz="1300" dirty="0">
                <a:solidFill>
                  <a:schemeClr val="tx1">
                    <a:lumMod val="65000"/>
                    <a:lumOff val="35000"/>
                  </a:schemeClr>
                </a:solidFill>
                <a:latin typeface="Century Gothic" panose="020B0502020202020204" pitchFamily="34" charset="0"/>
              </a:rPr>
              <a:t>RESONANCE</a:t>
            </a:r>
          </a:p>
        </p:txBody>
      </p:sp>
      <p:sp>
        <p:nvSpPr>
          <p:cNvPr id="71" name="TextBox 70">
            <a:extLst>
              <a:ext uri="{FF2B5EF4-FFF2-40B4-BE49-F238E27FC236}">
                <a16:creationId xmlns:a16="http://schemas.microsoft.com/office/drawing/2014/main" id="{62AB31C2-FAF4-F74F-89A3-5E3CD68420E5}"/>
              </a:ext>
            </a:extLst>
          </p:cNvPr>
          <p:cNvSpPr txBox="1"/>
          <p:nvPr/>
        </p:nvSpPr>
        <p:spPr>
          <a:xfrm>
            <a:off x="4507147" y="2377385"/>
            <a:ext cx="1520031" cy="1561966"/>
          </a:xfrm>
          <a:prstGeom prst="rect">
            <a:avLst/>
          </a:prstGeom>
          <a:noFill/>
        </p:spPr>
        <p:txBody>
          <a:bodyPr wrap="none" rtlCol="0">
            <a:spAutoFit/>
          </a:bodyPr>
          <a:lstStyle/>
          <a:p>
            <a:pPr algn="r">
              <a:spcAft>
                <a:spcPts val="300"/>
              </a:spcAft>
            </a:pPr>
            <a:r>
              <a:rPr lang="en-US" sz="1100" dirty="0">
                <a:latin typeface="Century Gothic" panose="020B0502020202020204" pitchFamily="34" charset="0"/>
              </a:rPr>
              <a:t>• Alternative to </a:t>
            </a:r>
            <a:br>
              <a:rPr lang="en-US" sz="1100" dirty="0">
                <a:latin typeface="Century Gothic" panose="020B0502020202020204" pitchFamily="34" charset="0"/>
              </a:rPr>
            </a:br>
            <a:r>
              <a:rPr lang="en-US" sz="1100" dirty="0">
                <a:latin typeface="Century Gothic" panose="020B0502020202020204" pitchFamily="34" charset="0"/>
              </a:rPr>
              <a:t>Brands Y and Z</a:t>
            </a:r>
          </a:p>
          <a:p>
            <a:pPr algn="r">
              <a:spcAft>
                <a:spcPts val="300"/>
              </a:spcAft>
            </a:pPr>
            <a:r>
              <a:rPr lang="en-US" sz="1100" dirty="0">
                <a:latin typeface="Century Gothic" panose="020B0502020202020204" pitchFamily="34" charset="0"/>
              </a:rPr>
              <a:t>• Recognizable</a:t>
            </a:r>
            <a:br>
              <a:rPr lang="en-US" sz="1100" dirty="0">
                <a:latin typeface="Century Gothic" panose="020B0502020202020204" pitchFamily="34" charset="0"/>
              </a:rPr>
            </a:br>
            <a:r>
              <a:rPr lang="en-US" sz="1100" dirty="0">
                <a:latin typeface="Century Gothic" panose="020B0502020202020204" pitchFamily="34" charset="0"/>
              </a:rPr>
              <a:t>Brand Image</a:t>
            </a:r>
          </a:p>
          <a:p>
            <a:pPr algn="r">
              <a:spcAft>
                <a:spcPts val="300"/>
              </a:spcAft>
            </a:pPr>
            <a:r>
              <a:rPr lang="en-US" sz="1100" dirty="0">
                <a:latin typeface="Century Gothic" panose="020B0502020202020204" pitchFamily="34" charset="0"/>
              </a:rPr>
              <a:t>• Premium Product </a:t>
            </a:r>
            <a:br>
              <a:rPr lang="en-US" sz="1100" dirty="0">
                <a:latin typeface="Century Gothic" panose="020B0502020202020204" pitchFamily="34" charset="0"/>
              </a:rPr>
            </a:br>
            <a:r>
              <a:rPr lang="en-US" sz="1100" dirty="0">
                <a:latin typeface="Century Gothic" panose="020B0502020202020204" pitchFamily="34" charset="0"/>
              </a:rPr>
              <a:t>Features for a </a:t>
            </a:r>
            <a:br>
              <a:rPr lang="en-US" sz="1100" dirty="0">
                <a:latin typeface="Century Gothic" panose="020B0502020202020204" pitchFamily="34" charset="0"/>
              </a:rPr>
            </a:br>
            <a:r>
              <a:rPr lang="en-US" sz="1100" dirty="0">
                <a:latin typeface="Century Gothic" panose="020B0502020202020204" pitchFamily="34" charset="0"/>
              </a:rPr>
              <a:t>Smaller Cost</a:t>
            </a:r>
          </a:p>
          <a:p>
            <a:pPr algn="r">
              <a:spcAft>
                <a:spcPts val="300"/>
              </a:spcAft>
            </a:pPr>
            <a:endParaRPr lang="en-US" sz="1100" dirty="0">
              <a:latin typeface="Century Gothic" panose="020B0502020202020204" pitchFamily="34" charset="0"/>
            </a:endParaRPr>
          </a:p>
        </p:txBody>
      </p:sp>
      <p:sp>
        <p:nvSpPr>
          <p:cNvPr id="72" name="TextBox 71">
            <a:extLst>
              <a:ext uri="{FF2B5EF4-FFF2-40B4-BE49-F238E27FC236}">
                <a16:creationId xmlns:a16="http://schemas.microsoft.com/office/drawing/2014/main" id="{B3683E80-861E-DC4D-81CA-F548757DF224}"/>
              </a:ext>
            </a:extLst>
          </p:cNvPr>
          <p:cNvSpPr txBox="1"/>
          <p:nvPr/>
        </p:nvSpPr>
        <p:spPr>
          <a:xfrm>
            <a:off x="4856665" y="2131776"/>
            <a:ext cx="1170513" cy="292388"/>
          </a:xfrm>
          <a:prstGeom prst="rect">
            <a:avLst/>
          </a:prstGeom>
          <a:noFill/>
        </p:spPr>
        <p:txBody>
          <a:bodyPr wrap="none" rtlCol="0">
            <a:spAutoFit/>
          </a:bodyPr>
          <a:lstStyle/>
          <a:p>
            <a:pPr algn="r"/>
            <a:r>
              <a:rPr lang="en-US" sz="1300" dirty="0">
                <a:solidFill>
                  <a:schemeClr val="tx1">
                    <a:lumMod val="65000"/>
                    <a:lumOff val="35000"/>
                  </a:schemeClr>
                </a:solidFill>
                <a:latin typeface="Century Gothic" panose="020B0502020202020204" pitchFamily="34" charset="0"/>
              </a:rPr>
              <a:t>JUDGEMENT</a:t>
            </a:r>
          </a:p>
        </p:txBody>
      </p:sp>
      <p:sp>
        <p:nvSpPr>
          <p:cNvPr id="73" name="TextBox 72">
            <a:extLst>
              <a:ext uri="{FF2B5EF4-FFF2-40B4-BE49-F238E27FC236}">
                <a16:creationId xmlns:a16="http://schemas.microsoft.com/office/drawing/2014/main" id="{33AE6E94-01CD-9A4A-B78F-621C828D17B6}"/>
              </a:ext>
            </a:extLst>
          </p:cNvPr>
          <p:cNvSpPr txBox="1"/>
          <p:nvPr/>
        </p:nvSpPr>
        <p:spPr>
          <a:xfrm>
            <a:off x="3194613" y="4090705"/>
            <a:ext cx="2832567" cy="884858"/>
          </a:xfrm>
          <a:prstGeom prst="rect">
            <a:avLst/>
          </a:prstGeom>
          <a:noFill/>
        </p:spPr>
        <p:txBody>
          <a:bodyPr wrap="square" rtlCol="0">
            <a:spAutoFit/>
          </a:bodyPr>
          <a:lstStyle/>
          <a:p>
            <a:pPr algn="r">
              <a:spcAft>
                <a:spcPts val="300"/>
              </a:spcAft>
            </a:pPr>
            <a:r>
              <a:rPr lang="en-US" sz="1100" dirty="0">
                <a:latin typeface="Century Gothic" panose="020B0502020202020204" pitchFamily="34" charset="0"/>
              </a:rPr>
              <a:t>• Five out of Five for Safety</a:t>
            </a:r>
          </a:p>
          <a:p>
            <a:pPr algn="r">
              <a:spcAft>
                <a:spcPts val="300"/>
              </a:spcAft>
            </a:pPr>
            <a:r>
              <a:rPr lang="en-US" sz="1100" dirty="0">
                <a:latin typeface="Century Gothic" panose="020B0502020202020204" pitchFamily="34" charset="0"/>
              </a:rPr>
              <a:t>• Innovative Design Awards</a:t>
            </a:r>
          </a:p>
          <a:p>
            <a:pPr algn="r">
              <a:spcAft>
                <a:spcPts val="300"/>
              </a:spcAft>
            </a:pPr>
            <a:r>
              <a:rPr lang="en-US" sz="1100" dirty="0">
                <a:latin typeface="Century Gothic" panose="020B0502020202020204" pitchFamily="34" charset="0"/>
              </a:rPr>
              <a:t>• Leader in Innovative </a:t>
            </a:r>
          </a:p>
          <a:p>
            <a:pPr algn="r">
              <a:spcAft>
                <a:spcPts val="300"/>
              </a:spcAft>
            </a:pPr>
            <a:r>
              <a:rPr lang="en-US" sz="1100" dirty="0">
                <a:latin typeface="Century Gothic" panose="020B0502020202020204" pitchFamily="34" charset="0"/>
              </a:rPr>
              <a:t>Implementation</a:t>
            </a:r>
          </a:p>
        </p:txBody>
      </p:sp>
      <p:sp>
        <p:nvSpPr>
          <p:cNvPr id="74" name="TextBox 73">
            <a:extLst>
              <a:ext uri="{FF2B5EF4-FFF2-40B4-BE49-F238E27FC236}">
                <a16:creationId xmlns:a16="http://schemas.microsoft.com/office/drawing/2014/main" id="{68AE65BC-D42C-4D4C-B86D-ECA910F3884E}"/>
              </a:ext>
            </a:extLst>
          </p:cNvPr>
          <p:cNvSpPr txBox="1"/>
          <p:nvPr/>
        </p:nvSpPr>
        <p:spPr>
          <a:xfrm>
            <a:off x="4600185" y="3842495"/>
            <a:ext cx="1426993" cy="292388"/>
          </a:xfrm>
          <a:prstGeom prst="rect">
            <a:avLst/>
          </a:prstGeom>
          <a:noFill/>
        </p:spPr>
        <p:txBody>
          <a:bodyPr wrap="none" rtlCol="0">
            <a:spAutoFit/>
          </a:bodyPr>
          <a:lstStyle/>
          <a:p>
            <a:pPr algn="r"/>
            <a:r>
              <a:rPr lang="en-US" sz="1300" dirty="0">
                <a:solidFill>
                  <a:schemeClr val="tx1">
                    <a:lumMod val="65000"/>
                    <a:lumOff val="35000"/>
                  </a:schemeClr>
                </a:solidFill>
                <a:latin typeface="Century Gothic" panose="020B0502020202020204" pitchFamily="34" charset="0"/>
              </a:rPr>
              <a:t>PERFORMANCE</a:t>
            </a:r>
          </a:p>
        </p:txBody>
      </p:sp>
      <p:sp>
        <p:nvSpPr>
          <p:cNvPr id="76" name="TextBox 75">
            <a:extLst>
              <a:ext uri="{FF2B5EF4-FFF2-40B4-BE49-F238E27FC236}">
                <a16:creationId xmlns:a16="http://schemas.microsoft.com/office/drawing/2014/main" id="{F1F5E8E6-21C2-EA49-BC67-AD3537CFF8C6}"/>
              </a:ext>
            </a:extLst>
          </p:cNvPr>
          <p:cNvSpPr txBox="1"/>
          <p:nvPr/>
        </p:nvSpPr>
        <p:spPr>
          <a:xfrm>
            <a:off x="5577283" y="5520759"/>
            <a:ext cx="946093" cy="292388"/>
          </a:xfrm>
          <a:prstGeom prst="rect">
            <a:avLst/>
          </a:prstGeom>
          <a:noFill/>
        </p:spPr>
        <p:txBody>
          <a:bodyPr wrap="none" rtlCol="0">
            <a:spAutoFit/>
          </a:bodyPr>
          <a:lstStyle/>
          <a:p>
            <a:pPr algn="ctr"/>
            <a:r>
              <a:rPr lang="en-US" sz="1300" dirty="0">
                <a:solidFill>
                  <a:schemeClr val="tx1">
                    <a:lumMod val="65000"/>
                    <a:lumOff val="35000"/>
                  </a:schemeClr>
                </a:solidFill>
                <a:latin typeface="Century Gothic" panose="020B0502020202020204" pitchFamily="34" charset="0"/>
              </a:rPr>
              <a:t>SALIENCE</a:t>
            </a:r>
          </a:p>
        </p:txBody>
      </p:sp>
      <p:sp>
        <p:nvSpPr>
          <p:cNvPr id="77" name="TextBox 76">
            <a:extLst>
              <a:ext uri="{FF2B5EF4-FFF2-40B4-BE49-F238E27FC236}">
                <a16:creationId xmlns:a16="http://schemas.microsoft.com/office/drawing/2014/main" id="{FF34C098-7E5A-6B4A-8DBF-01DFFE45D81F}"/>
              </a:ext>
            </a:extLst>
          </p:cNvPr>
          <p:cNvSpPr txBox="1"/>
          <p:nvPr/>
        </p:nvSpPr>
        <p:spPr>
          <a:xfrm>
            <a:off x="6140439" y="2379781"/>
            <a:ext cx="1686680" cy="1469633"/>
          </a:xfrm>
          <a:prstGeom prst="rect">
            <a:avLst/>
          </a:prstGeom>
          <a:noFill/>
        </p:spPr>
        <p:txBody>
          <a:bodyPr wrap="none" rtlCol="0">
            <a:spAutoFit/>
          </a:bodyPr>
          <a:lstStyle/>
          <a:p>
            <a:pPr>
              <a:spcAft>
                <a:spcPts val="300"/>
              </a:spcAft>
            </a:pPr>
            <a:r>
              <a:rPr lang="en-US" sz="1100" dirty="0">
                <a:latin typeface="Century Gothic" panose="020B0502020202020204" pitchFamily="34" charset="0"/>
              </a:rPr>
              <a:t>• Having Fun</a:t>
            </a:r>
          </a:p>
          <a:p>
            <a:pPr>
              <a:spcAft>
                <a:spcPts val="300"/>
              </a:spcAft>
            </a:pPr>
            <a:r>
              <a:rPr lang="en-US" sz="1100" dirty="0">
                <a:latin typeface="Century Gothic" panose="020B0502020202020204" pitchFamily="34" charset="0"/>
              </a:rPr>
              <a:t>• Trendy</a:t>
            </a:r>
          </a:p>
          <a:p>
            <a:pPr>
              <a:spcAft>
                <a:spcPts val="300"/>
              </a:spcAft>
            </a:pPr>
            <a:r>
              <a:rPr lang="en-US" sz="1100" dirty="0">
                <a:latin typeface="Century Gothic" panose="020B0502020202020204" pitchFamily="34" charset="0"/>
              </a:rPr>
              <a:t>• Connected </a:t>
            </a:r>
            <a:br>
              <a:rPr lang="en-US" sz="1100" dirty="0">
                <a:latin typeface="Century Gothic" panose="020B0502020202020204" pitchFamily="34" charset="0"/>
              </a:rPr>
            </a:br>
            <a:r>
              <a:rPr lang="en-US" sz="1100" dirty="0">
                <a:latin typeface="Century Gothic" panose="020B0502020202020204" pitchFamily="34" charset="0"/>
              </a:rPr>
              <a:t>    Lifestyle</a:t>
            </a:r>
          </a:p>
          <a:p>
            <a:pPr>
              <a:spcAft>
                <a:spcPts val="300"/>
              </a:spcAft>
            </a:pPr>
            <a:r>
              <a:rPr lang="en-US" sz="1100" dirty="0">
                <a:latin typeface="Century Gothic" panose="020B0502020202020204" pitchFamily="34" charset="0"/>
              </a:rPr>
              <a:t>• Healthy Life</a:t>
            </a:r>
          </a:p>
          <a:p>
            <a:pPr>
              <a:spcAft>
                <a:spcPts val="300"/>
              </a:spcAft>
            </a:pPr>
            <a:r>
              <a:rPr lang="en-US" sz="1100" dirty="0">
                <a:latin typeface="Century Gothic" panose="020B0502020202020204" pitchFamily="34" charset="0"/>
              </a:rPr>
              <a:t>• Music, Sports, Family</a:t>
            </a:r>
          </a:p>
          <a:p>
            <a:pPr>
              <a:spcAft>
                <a:spcPts val="300"/>
              </a:spcAft>
            </a:pPr>
            <a:endParaRPr lang="en-US" sz="1100" dirty="0">
              <a:latin typeface="Century Gothic" panose="020B0502020202020204" pitchFamily="34" charset="0"/>
            </a:endParaRPr>
          </a:p>
        </p:txBody>
      </p:sp>
      <p:sp>
        <p:nvSpPr>
          <p:cNvPr id="78" name="TextBox 77">
            <a:extLst>
              <a:ext uri="{FF2B5EF4-FFF2-40B4-BE49-F238E27FC236}">
                <a16:creationId xmlns:a16="http://schemas.microsoft.com/office/drawing/2014/main" id="{A5FB7251-4352-9B44-B824-B240AB891AB0}"/>
              </a:ext>
            </a:extLst>
          </p:cNvPr>
          <p:cNvSpPr txBox="1"/>
          <p:nvPr/>
        </p:nvSpPr>
        <p:spPr>
          <a:xfrm>
            <a:off x="6140439" y="2131776"/>
            <a:ext cx="829073" cy="292388"/>
          </a:xfrm>
          <a:prstGeom prst="rect">
            <a:avLst/>
          </a:prstGeom>
          <a:noFill/>
        </p:spPr>
        <p:txBody>
          <a:bodyPr wrap="none" rtlCol="0">
            <a:spAutoFit/>
          </a:bodyPr>
          <a:lstStyle/>
          <a:p>
            <a:r>
              <a:rPr lang="en-US" sz="1300" dirty="0">
                <a:solidFill>
                  <a:schemeClr val="tx1">
                    <a:lumMod val="65000"/>
                    <a:lumOff val="35000"/>
                  </a:schemeClr>
                </a:solidFill>
                <a:latin typeface="Century Gothic" panose="020B0502020202020204" pitchFamily="34" charset="0"/>
              </a:rPr>
              <a:t>FEELING</a:t>
            </a:r>
          </a:p>
        </p:txBody>
      </p:sp>
      <p:sp>
        <p:nvSpPr>
          <p:cNvPr id="79" name="TextBox 78">
            <a:extLst>
              <a:ext uri="{FF2B5EF4-FFF2-40B4-BE49-F238E27FC236}">
                <a16:creationId xmlns:a16="http://schemas.microsoft.com/office/drawing/2014/main" id="{507311F6-0072-D342-8042-DD43A3BC6914}"/>
              </a:ext>
            </a:extLst>
          </p:cNvPr>
          <p:cNvSpPr txBox="1"/>
          <p:nvPr/>
        </p:nvSpPr>
        <p:spPr>
          <a:xfrm>
            <a:off x="6105715" y="4093101"/>
            <a:ext cx="2535830" cy="1261884"/>
          </a:xfrm>
          <a:prstGeom prst="rect">
            <a:avLst/>
          </a:prstGeom>
          <a:noFill/>
        </p:spPr>
        <p:txBody>
          <a:bodyPr wrap="square" rtlCol="0">
            <a:spAutoFit/>
          </a:bodyPr>
          <a:lstStyle/>
          <a:p>
            <a:pPr>
              <a:spcAft>
                <a:spcPts val="300"/>
              </a:spcAft>
            </a:pPr>
            <a:r>
              <a:rPr lang="en-US" sz="1100" dirty="0">
                <a:latin typeface="Century Gothic" panose="020B0502020202020204" pitchFamily="34" charset="0"/>
              </a:rPr>
              <a:t>• Successful</a:t>
            </a:r>
          </a:p>
          <a:p>
            <a:pPr>
              <a:spcAft>
                <a:spcPts val="300"/>
              </a:spcAft>
            </a:pPr>
            <a:r>
              <a:rPr lang="en-US" sz="1100" dirty="0">
                <a:latin typeface="Century Gothic" panose="020B0502020202020204" pitchFamily="34" charset="0"/>
              </a:rPr>
              <a:t>• Adapting</a:t>
            </a:r>
          </a:p>
          <a:p>
            <a:pPr>
              <a:spcAft>
                <a:spcPts val="300"/>
              </a:spcAft>
            </a:pPr>
            <a:r>
              <a:rPr lang="en-US" sz="1100" dirty="0">
                <a:latin typeface="Century Gothic" panose="020B0502020202020204" pitchFamily="34" charset="0"/>
              </a:rPr>
              <a:t>• Focus on Young and Stylish</a:t>
            </a:r>
          </a:p>
          <a:p>
            <a:pPr>
              <a:spcAft>
                <a:spcPts val="300"/>
              </a:spcAft>
            </a:pPr>
            <a:r>
              <a:rPr lang="en-US" sz="1100" dirty="0">
                <a:latin typeface="Century Gothic" panose="020B0502020202020204" pitchFamily="34" charset="0"/>
              </a:rPr>
              <a:t>• Modern Product </a:t>
            </a:r>
            <a:br>
              <a:rPr lang="en-US" sz="1100" dirty="0">
                <a:latin typeface="Century Gothic" panose="020B0502020202020204" pitchFamily="34" charset="0"/>
              </a:rPr>
            </a:br>
            <a:r>
              <a:rPr lang="en-US" sz="1100" dirty="0">
                <a:latin typeface="Century Gothic" panose="020B0502020202020204" pitchFamily="34" charset="0"/>
              </a:rPr>
              <a:t>   for Modern Lifestyle</a:t>
            </a:r>
          </a:p>
          <a:p>
            <a:pPr>
              <a:spcAft>
                <a:spcPts val="300"/>
              </a:spcAft>
            </a:pPr>
            <a:endParaRPr lang="en-US" sz="1100" dirty="0">
              <a:latin typeface="Century Gothic" panose="020B0502020202020204" pitchFamily="34" charset="0"/>
            </a:endParaRPr>
          </a:p>
        </p:txBody>
      </p:sp>
      <p:sp>
        <p:nvSpPr>
          <p:cNvPr id="80" name="TextBox 79">
            <a:extLst>
              <a:ext uri="{FF2B5EF4-FFF2-40B4-BE49-F238E27FC236}">
                <a16:creationId xmlns:a16="http://schemas.microsoft.com/office/drawing/2014/main" id="{00C91DBB-46E3-8A42-B5E9-CB475E1CC260}"/>
              </a:ext>
            </a:extLst>
          </p:cNvPr>
          <p:cNvSpPr txBox="1"/>
          <p:nvPr/>
        </p:nvSpPr>
        <p:spPr>
          <a:xfrm>
            <a:off x="6140439" y="3842495"/>
            <a:ext cx="936475" cy="292388"/>
          </a:xfrm>
          <a:prstGeom prst="rect">
            <a:avLst/>
          </a:prstGeom>
          <a:noFill/>
        </p:spPr>
        <p:txBody>
          <a:bodyPr wrap="none" rtlCol="0">
            <a:spAutoFit/>
          </a:bodyPr>
          <a:lstStyle/>
          <a:p>
            <a:r>
              <a:rPr lang="en-US" sz="1300" dirty="0">
                <a:solidFill>
                  <a:schemeClr val="tx1">
                    <a:lumMod val="65000"/>
                    <a:lumOff val="35000"/>
                  </a:schemeClr>
                </a:solidFill>
                <a:latin typeface="Century Gothic" panose="020B0502020202020204" pitchFamily="34" charset="0"/>
              </a:rPr>
              <a:t>IMAGERY</a:t>
            </a:r>
          </a:p>
        </p:txBody>
      </p:sp>
      <p:cxnSp>
        <p:nvCxnSpPr>
          <p:cNvPr id="13" name="Straight Arrow Connector 12">
            <a:extLst>
              <a:ext uri="{FF2B5EF4-FFF2-40B4-BE49-F238E27FC236}">
                <a16:creationId xmlns:a16="http://schemas.microsoft.com/office/drawing/2014/main" id="{5235CDB4-54B9-F546-9654-819E9E8B08BE}"/>
              </a:ext>
            </a:extLst>
          </p:cNvPr>
          <p:cNvCxnSpPr>
            <a:cxnSpLocks/>
          </p:cNvCxnSpPr>
          <p:nvPr/>
        </p:nvCxnSpPr>
        <p:spPr>
          <a:xfrm flipV="1">
            <a:off x="300447" y="1337052"/>
            <a:ext cx="0" cy="4964585"/>
          </a:xfrm>
          <a:prstGeom prst="straightConnector1">
            <a:avLst/>
          </a:prstGeom>
          <a:ln w="66675">
            <a:gradFill>
              <a:gsLst>
                <a:gs pos="0">
                  <a:srgbClr val="F8A045"/>
                </a:gs>
                <a:gs pos="100000">
                  <a:srgbClr val="FFF2BC"/>
                </a:gs>
              </a:gsLst>
              <a:lin ang="5400000" scaled="1"/>
            </a:gradFill>
            <a:prstDash val="lgDashDotDot"/>
            <a:tailEnd type="stealth" w="lg" len="lg"/>
          </a:ln>
        </p:spPr>
        <p:style>
          <a:lnRef idx="1">
            <a:schemeClr val="accent1"/>
          </a:lnRef>
          <a:fillRef idx="0">
            <a:schemeClr val="accent1"/>
          </a:fillRef>
          <a:effectRef idx="0">
            <a:schemeClr val="accent1"/>
          </a:effectRef>
          <a:fontRef idx="minor">
            <a:schemeClr val="tx1"/>
          </a:fontRef>
        </p:style>
      </p:cxnSp>
      <p:cxnSp>
        <p:nvCxnSpPr>
          <p:cNvPr id="81" name="Straight Arrow Connector 80">
            <a:extLst>
              <a:ext uri="{FF2B5EF4-FFF2-40B4-BE49-F238E27FC236}">
                <a16:creationId xmlns:a16="http://schemas.microsoft.com/office/drawing/2014/main" id="{DEEC4931-F35D-0A4E-8371-4B4FA80D940A}"/>
              </a:ext>
            </a:extLst>
          </p:cNvPr>
          <p:cNvCxnSpPr>
            <a:cxnSpLocks/>
          </p:cNvCxnSpPr>
          <p:nvPr/>
        </p:nvCxnSpPr>
        <p:spPr>
          <a:xfrm flipV="1">
            <a:off x="11888634" y="1337052"/>
            <a:ext cx="0" cy="4964585"/>
          </a:xfrm>
          <a:prstGeom prst="straightConnector1">
            <a:avLst/>
          </a:prstGeom>
          <a:ln w="66675">
            <a:gradFill>
              <a:gsLst>
                <a:gs pos="0">
                  <a:srgbClr val="F8A045"/>
                </a:gs>
                <a:gs pos="100000">
                  <a:srgbClr val="FFCC4D"/>
                </a:gs>
              </a:gsLst>
              <a:lin ang="5400000" scaled="1"/>
            </a:gradFill>
            <a:prstDash val="lgDashDotDot"/>
            <a:tailEnd type="stealth" w="lg" len="lg"/>
          </a:ln>
        </p:spPr>
        <p:style>
          <a:lnRef idx="1">
            <a:schemeClr val="accent1"/>
          </a:lnRef>
          <a:fillRef idx="0">
            <a:schemeClr val="accent1"/>
          </a:fillRef>
          <a:effectRef idx="0">
            <a:schemeClr val="accent1"/>
          </a:effectRef>
          <a:fontRef idx="minor">
            <a:schemeClr val="tx1"/>
          </a:fontRef>
        </p:style>
      </p:cxnSp>
      <p:sp>
        <p:nvSpPr>
          <p:cNvPr id="82" name="TextBox 81">
            <a:extLst>
              <a:ext uri="{FF2B5EF4-FFF2-40B4-BE49-F238E27FC236}">
                <a16:creationId xmlns:a16="http://schemas.microsoft.com/office/drawing/2014/main" id="{E92EC0E4-7E1E-354C-B37F-BA59216E13C8}"/>
              </a:ext>
            </a:extLst>
          </p:cNvPr>
          <p:cNvSpPr txBox="1"/>
          <p:nvPr/>
        </p:nvSpPr>
        <p:spPr>
          <a:xfrm>
            <a:off x="2734293" y="5749387"/>
            <a:ext cx="3292887" cy="638636"/>
          </a:xfrm>
          <a:prstGeom prst="rect">
            <a:avLst/>
          </a:prstGeom>
          <a:noFill/>
        </p:spPr>
        <p:txBody>
          <a:bodyPr wrap="square" rtlCol="0">
            <a:spAutoFit/>
          </a:bodyPr>
          <a:lstStyle/>
          <a:p>
            <a:pPr algn="r">
              <a:spcAft>
                <a:spcPts val="300"/>
              </a:spcAft>
            </a:pPr>
            <a:r>
              <a:rPr lang="en-US" sz="1100" dirty="0">
                <a:latin typeface="Century Gothic" panose="020B0502020202020204" pitchFamily="34" charset="0"/>
              </a:rPr>
              <a:t>• High Brand Recall (70%)</a:t>
            </a:r>
          </a:p>
          <a:p>
            <a:pPr algn="r">
              <a:spcAft>
                <a:spcPts val="300"/>
              </a:spcAft>
            </a:pPr>
            <a:r>
              <a:rPr lang="en-US" sz="1100" dirty="0">
                <a:latin typeface="Century Gothic" panose="020B0502020202020204" pitchFamily="34" charset="0"/>
              </a:rPr>
              <a:t>• High Brand Recognition </a:t>
            </a:r>
            <a:br>
              <a:rPr lang="en-US" sz="1100" dirty="0">
                <a:latin typeface="Century Gothic" panose="020B0502020202020204" pitchFamily="34" charset="0"/>
              </a:rPr>
            </a:br>
            <a:r>
              <a:rPr lang="en-US" sz="1100" dirty="0">
                <a:latin typeface="Century Gothic" panose="020B0502020202020204" pitchFamily="34" charset="0"/>
              </a:rPr>
              <a:t>(Top of Mind: 20%)</a:t>
            </a:r>
          </a:p>
        </p:txBody>
      </p:sp>
      <p:sp>
        <p:nvSpPr>
          <p:cNvPr id="83" name="TextBox 82">
            <a:extLst>
              <a:ext uri="{FF2B5EF4-FFF2-40B4-BE49-F238E27FC236}">
                <a16:creationId xmlns:a16="http://schemas.microsoft.com/office/drawing/2014/main" id="{019C04AF-0FD4-2245-8645-85BE5F802DB3}"/>
              </a:ext>
            </a:extLst>
          </p:cNvPr>
          <p:cNvSpPr txBox="1"/>
          <p:nvPr/>
        </p:nvSpPr>
        <p:spPr>
          <a:xfrm>
            <a:off x="6105715" y="5751783"/>
            <a:ext cx="3351992" cy="638636"/>
          </a:xfrm>
          <a:prstGeom prst="rect">
            <a:avLst/>
          </a:prstGeom>
          <a:noFill/>
        </p:spPr>
        <p:txBody>
          <a:bodyPr wrap="square" rtlCol="0">
            <a:spAutoFit/>
          </a:bodyPr>
          <a:lstStyle/>
          <a:p>
            <a:pPr>
              <a:spcAft>
                <a:spcPts val="300"/>
              </a:spcAft>
            </a:pPr>
            <a:r>
              <a:rPr lang="en-US" sz="1100" dirty="0">
                <a:latin typeface="Century Gothic" panose="020B0502020202020204" pitchFamily="34" charset="0"/>
              </a:rPr>
              <a:t>• Strong Global Branding </a:t>
            </a:r>
          </a:p>
          <a:p>
            <a:pPr>
              <a:spcAft>
                <a:spcPts val="300"/>
              </a:spcAft>
            </a:pPr>
            <a:r>
              <a:rPr lang="en-US" sz="1100" dirty="0">
                <a:latin typeface="Century Gothic" panose="020B0502020202020204" pitchFamily="34" charset="0"/>
              </a:rPr>
              <a:t>• High Digital Recognition </a:t>
            </a:r>
            <a:br>
              <a:rPr lang="en-US" sz="1100" dirty="0">
                <a:latin typeface="Century Gothic" panose="020B0502020202020204" pitchFamily="34" charset="0"/>
              </a:rPr>
            </a:br>
            <a:r>
              <a:rPr lang="en-US" sz="1100" dirty="0">
                <a:latin typeface="Century Gothic" panose="020B0502020202020204" pitchFamily="34" charset="0"/>
              </a:rPr>
              <a:t>   (1.2M Facebook Followers)</a:t>
            </a:r>
          </a:p>
        </p:txBody>
      </p:sp>
      <p:pic>
        <p:nvPicPr>
          <p:cNvPr id="42" name="Picture 41">
            <a:hlinkClick r:id="rId2"/>
            <a:extLst>
              <a:ext uri="{FF2B5EF4-FFF2-40B4-BE49-F238E27FC236}">
                <a16:creationId xmlns:a16="http://schemas.microsoft.com/office/drawing/2014/main" id="{378E60EF-E6D6-664E-8132-5E979166CD79}"/>
              </a:ext>
            </a:extLst>
          </p:cNvPr>
          <p:cNvPicPr>
            <a:picLocks noChangeAspect="1"/>
          </p:cNvPicPr>
          <p:nvPr/>
        </p:nvPicPr>
        <p:blipFill>
          <a:blip r:embed="rId3"/>
          <a:srcRect/>
          <a:stretch/>
        </p:blipFill>
        <p:spPr>
          <a:xfrm>
            <a:off x="8449463" y="204731"/>
            <a:ext cx="3111500" cy="431800"/>
          </a:xfrm>
          <a:prstGeom prst="rect">
            <a:avLst/>
          </a:prstGeom>
        </p:spPr>
      </p:pic>
      <p:sp>
        <p:nvSpPr>
          <p:cNvPr id="43" name="TextBox 42">
            <a:extLst>
              <a:ext uri="{FF2B5EF4-FFF2-40B4-BE49-F238E27FC236}">
                <a16:creationId xmlns:a16="http://schemas.microsoft.com/office/drawing/2014/main" id="{65679194-3288-A346-8AF0-92552306F87D}"/>
              </a:ext>
            </a:extLst>
          </p:cNvPr>
          <p:cNvSpPr txBox="1"/>
          <p:nvPr/>
        </p:nvSpPr>
        <p:spPr>
          <a:xfrm>
            <a:off x="300447" y="206555"/>
            <a:ext cx="6498286"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BRAND RESONANCE PYRAMID EXAMPLE</a:t>
            </a:r>
          </a:p>
        </p:txBody>
      </p:sp>
    </p:spTree>
    <p:extLst>
      <p:ext uri="{BB962C8B-B14F-4D97-AF65-F5344CB8AC3E}">
        <p14:creationId xmlns:p14="http://schemas.microsoft.com/office/powerpoint/2010/main" val="1227055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nal-IC-Brand-Resonance-Pyramid-Example_PowerPoint" id="{C818B353-FD9A-D749-A755-3C619EA557C9}" vid="{E7C1E58A-F6A9-BC48-8693-2246F815C4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IC-Brand-Resonance-Pyramid-Example_PowerPoint</Template>
  <TotalTime>1</TotalTime>
  <Words>291</Words>
  <Application>Microsoft Office PowerPoint</Application>
  <PresentationFormat>Widescreen</PresentationFormat>
  <Paragraphs>61</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2021-10-31T16:24:33Z</dcterms:created>
  <dcterms:modified xsi:type="dcterms:W3CDTF">2021-10-31T16:25:41Z</dcterms:modified>
</cp:coreProperties>
</file>