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42" r:id="rId2"/>
    <p:sldId id="354" r:id="rId3"/>
    <p:sldId id="387" r:id="rId4"/>
    <p:sldId id="386" r:id="rId5"/>
    <p:sldId id="383" r:id="rId6"/>
    <p:sldId id="384" r:id="rId7"/>
    <p:sldId id="385" r:id="rId8"/>
    <p:sldId id="388" r:id="rId9"/>
    <p:sldId id="382" r:id="rId10"/>
    <p:sldId id="389"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D17"/>
    <a:srgbClr val="EBC968"/>
    <a:srgbClr val="0BF298"/>
    <a:srgbClr val="0DCC94"/>
    <a:srgbClr val="08F708"/>
    <a:srgbClr val="7FBEA7"/>
    <a:srgbClr val="C2AA89"/>
    <a:srgbClr val="E73A24"/>
    <a:srgbClr val="DD9800"/>
    <a:srgbClr val="F0A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47" autoAdjust="0"/>
    <p:restoredTop sz="86447"/>
  </p:normalViewPr>
  <p:slideViewPr>
    <p:cSldViewPr snapToGrid="0" snapToObjects="1">
      <p:cViewPr>
        <p:scale>
          <a:sx n="170" d="100"/>
          <a:sy n="170" d="100"/>
        </p:scale>
        <p:origin x="124" y="-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2351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91264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91104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3Gc3yIY"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4.tiff"/><Relationship Id="rId7" Type="http://schemas.openxmlformats.org/officeDocument/2006/relationships/image" Target="../media/image28.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 name="Picture 15" descr="Shape&#10;&#10;Description automatically generated">
            <a:extLst>
              <a:ext uri="{FF2B5EF4-FFF2-40B4-BE49-F238E27FC236}">
                <a16:creationId xmlns:a16="http://schemas.microsoft.com/office/drawing/2014/main" id="{C97CD6EB-446E-4A46-A0E1-590EB92CB454}"/>
              </a:ext>
            </a:extLst>
          </p:cNvPr>
          <p:cNvPicPr>
            <a:picLocks/>
          </p:cNvPicPr>
          <p:nvPr/>
        </p:nvPicPr>
        <p:blipFill>
          <a:blip r:embed="rId2"/>
          <a:stretch>
            <a:fillRect/>
          </a:stretch>
        </p:blipFill>
        <p:spPr>
          <a:xfrm flipH="1">
            <a:off x="1201141" y="849512"/>
            <a:ext cx="4548358" cy="54943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6" y="253847"/>
            <a:ext cx="7422257" cy="430887"/>
          </a:xfrm>
          <a:prstGeom prst="rect">
            <a:avLst/>
          </a:prstGeom>
          <a:noFill/>
        </p:spPr>
        <p:txBody>
          <a:bodyPr wrap="square" rtlCol="0">
            <a:spAutoFit/>
          </a:bodyPr>
          <a:lstStyle/>
          <a:p>
            <a:r>
              <a:rPr lang="en-US" sz="2200" b="1" dirty="0">
                <a:solidFill>
                  <a:schemeClr val="tx1">
                    <a:lumMod val="75000"/>
                    <a:lumOff val="25000"/>
                  </a:schemeClr>
                </a:solidFill>
                <a:latin typeface="Century Gothic" panose="020B0502020202020204" pitchFamily="34" charset="0"/>
              </a:rPr>
              <a:t>SIMPLE BRAND GUIDELINES PRESENTATION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GUIDELINES</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1429107"/>
            <a:ext cx="5142131" cy="2123658"/>
          </a:xfrm>
          <a:prstGeom prst="rect">
            <a:avLst/>
          </a:prstGeom>
          <a:noFill/>
        </p:spPr>
        <p:txBody>
          <a:bodyPr wrap="square" rtlCol="0">
            <a:spAutoFit/>
          </a:bodyPr>
          <a:lstStyle/>
          <a:p>
            <a:r>
              <a:rPr lang="en-US" sz="6600" dirty="0">
                <a:solidFill>
                  <a:schemeClr val="tx2">
                    <a:lumMod val="50000"/>
                  </a:schemeClr>
                </a:solidFill>
                <a:latin typeface="Century Gothic" panose="020B0502020202020204" pitchFamily="34" charset="0"/>
              </a:rPr>
              <a:t>BRAND GUIDELINES</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7232087" y="1900958"/>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Sphere">
              <a:extLst>
                <a:ext uri="{FF2B5EF4-FFF2-40B4-BE49-F238E27FC236}">
                  <a16:creationId xmlns:a16="http://schemas.microsoft.com/office/drawing/2014/main" id="{A2DE8716-EFBB-D949-8304-0C61B76E5B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en-US" sz="7200" b="1" dirty="0">
                  <a:solidFill>
                    <a:schemeClr val="bg1"/>
                  </a:solidFill>
                  <a:latin typeface="Century Gothic" panose="020B0502020202020204" pitchFamily="34" charset="0"/>
                </a:rPr>
                <a:t>YOUR</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en-US" sz="8000" b="1" dirty="0">
                  <a:solidFill>
                    <a:schemeClr val="bg1"/>
                  </a:solidFill>
                  <a:latin typeface="Century Gothic" panose="020B0502020202020204" pitchFamily="34" charset="0"/>
                </a:rPr>
                <a:t>LOGO</a:t>
              </a:r>
            </a:p>
          </p:txBody>
        </p:sp>
      </p:grpSp>
      <p:sp>
        <p:nvSpPr>
          <p:cNvPr id="15" name="TextBox 14">
            <a:extLst>
              <a:ext uri="{FF2B5EF4-FFF2-40B4-BE49-F238E27FC236}">
                <a16:creationId xmlns:a16="http://schemas.microsoft.com/office/drawing/2014/main" id="{918F92B7-F86C-4240-BC74-0E2DB47EF274}"/>
              </a:ext>
            </a:extLst>
          </p:cNvPr>
          <p:cNvSpPr txBox="1"/>
          <p:nvPr/>
        </p:nvSpPr>
        <p:spPr>
          <a:xfrm>
            <a:off x="450525" y="5973939"/>
            <a:ext cx="4645545"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©20XX. All Rights Reserved Your Organization.</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en-US" sz="2800" dirty="0">
                <a:solidFill>
                  <a:schemeClr val="tx1">
                    <a:lumMod val="65000"/>
                    <a:lumOff val="35000"/>
                  </a:schemeClr>
                </a:solidFill>
                <a:latin typeface="Century Gothic" panose="020B0502020202020204" pitchFamily="34" charset="0"/>
              </a:rPr>
              <a:t>Typography:  Formatting</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TYPOGRAPHY:  FORMATTING</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en-US"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en-US" sz="2400" dirty="0">
                <a:latin typeface="Century Gothic" panose="020B0502020202020204" pitchFamily="34" charset="0"/>
              </a:rPr>
              <a:t>HEADLINES</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en-US" sz="1200" dirty="0">
                <a:solidFill>
                  <a:schemeClr val="tx1">
                    <a:lumMod val="65000"/>
                    <a:lumOff val="35000"/>
                  </a:schemeClr>
                </a:solidFill>
                <a:latin typeface="Century Gothic" panose="020B0502020202020204" pitchFamily="34" charset="0"/>
              </a:rPr>
              <a:t>Font:</a:t>
            </a:r>
          </a:p>
          <a:p>
            <a:pPr algn="r">
              <a:spcAft>
                <a:spcPts val="800"/>
              </a:spcAft>
            </a:pPr>
            <a:r>
              <a:rPr lang="en-US" sz="1200" dirty="0">
                <a:solidFill>
                  <a:schemeClr val="tx1">
                    <a:lumMod val="65000"/>
                    <a:lumOff val="35000"/>
                  </a:schemeClr>
                </a:solidFill>
                <a:latin typeface="Century Gothic" panose="020B0502020202020204" pitchFamily="34" charset="0"/>
              </a:rPr>
              <a:t>Style:</a:t>
            </a:r>
          </a:p>
          <a:p>
            <a:pPr algn="r">
              <a:spcAft>
                <a:spcPts val="800"/>
              </a:spcAft>
            </a:pPr>
            <a:r>
              <a:rPr lang="en-US" sz="1200" dirty="0">
                <a:solidFill>
                  <a:schemeClr val="tx1">
                    <a:lumMod val="65000"/>
                    <a:lumOff val="35000"/>
                  </a:schemeClr>
                </a:solidFill>
                <a:latin typeface="Century Gothic" panose="020B0502020202020204" pitchFamily="34" charset="0"/>
              </a:rPr>
              <a:t>Size:</a:t>
            </a:r>
          </a:p>
          <a:p>
            <a:pPr algn="r">
              <a:spcAft>
                <a:spcPts val="800"/>
              </a:spcAft>
            </a:pPr>
            <a:r>
              <a:rPr lang="en-US" sz="1200" dirty="0">
                <a:solidFill>
                  <a:schemeClr val="tx1">
                    <a:lumMod val="65000"/>
                    <a:lumOff val="35000"/>
                  </a:schemeClr>
                </a:solidFill>
                <a:latin typeface="Century Gothic" panose="020B0502020202020204" pitchFamily="34" charset="0"/>
              </a:rPr>
              <a:t>Line Height:</a:t>
            </a:r>
          </a:p>
          <a:p>
            <a:pPr algn="r">
              <a:spcAft>
                <a:spcPts val="800"/>
              </a:spcAft>
            </a:pPr>
            <a:r>
              <a:rPr lang="en-US" sz="1200" dirty="0">
                <a:solidFill>
                  <a:schemeClr val="tx1">
                    <a:lumMod val="65000"/>
                    <a:lumOff val="35000"/>
                  </a:schemeClr>
                </a:solidFill>
                <a:latin typeface="Century Gothic" panose="020B0502020202020204" pitchFamily="34" charset="0"/>
              </a:rPr>
              <a:t>Tracking:</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en-US" sz="1200" dirty="0">
                <a:latin typeface="Century Gothic" panose="020B0502020202020204" pitchFamily="34" charset="0"/>
              </a:rPr>
              <a:t>Century Gothic</a:t>
            </a:r>
          </a:p>
          <a:p>
            <a:pPr>
              <a:spcAft>
                <a:spcPts val="800"/>
              </a:spcAft>
            </a:pPr>
            <a:r>
              <a:rPr lang="en-US" sz="1200" dirty="0">
                <a:latin typeface="Century Gothic" panose="020B0502020202020204" pitchFamily="34" charset="0"/>
              </a:rPr>
              <a:t>Regular</a:t>
            </a:r>
          </a:p>
          <a:p>
            <a:pPr>
              <a:spcAft>
                <a:spcPts val="800"/>
              </a:spcAft>
            </a:pPr>
            <a:r>
              <a:rPr lang="en-US" sz="1200" dirty="0">
                <a:latin typeface="Century Gothic" panose="020B0502020202020204" pitchFamily="34" charset="0"/>
              </a:rPr>
              <a:t>32pt</a:t>
            </a:r>
          </a:p>
          <a:p>
            <a:pPr>
              <a:spcAft>
                <a:spcPts val="800"/>
              </a:spcAft>
            </a:pPr>
            <a:r>
              <a:rPr lang="en-US" sz="1200" dirty="0">
                <a:latin typeface="Century Gothic" panose="020B0502020202020204" pitchFamily="34" charset="0"/>
              </a:rPr>
              <a:t>1</a:t>
            </a:r>
          </a:p>
          <a:p>
            <a:pPr>
              <a:spcAft>
                <a:spcPts val="800"/>
              </a:spcAft>
            </a:pPr>
            <a:r>
              <a:rPr lang="en-US"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en-US" sz="2400" dirty="0">
                <a:latin typeface="Century Gothic" panose="020B0502020202020204" pitchFamily="34" charset="0"/>
              </a:rPr>
              <a:t>Paragraph</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en-US" sz="1200" dirty="0">
                <a:solidFill>
                  <a:schemeClr val="tx1">
                    <a:lumMod val="65000"/>
                    <a:lumOff val="35000"/>
                  </a:schemeClr>
                </a:solidFill>
                <a:latin typeface="Century Gothic" panose="020B0502020202020204" pitchFamily="34" charset="0"/>
              </a:rPr>
              <a:t>Font:</a:t>
            </a:r>
          </a:p>
          <a:p>
            <a:pPr algn="r">
              <a:spcAft>
                <a:spcPts val="800"/>
              </a:spcAft>
            </a:pPr>
            <a:r>
              <a:rPr lang="en-US" sz="1200" dirty="0">
                <a:solidFill>
                  <a:schemeClr val="tx1">
                    <a:lumMod val="65000"/>
                    <a:lumOff val="35000"/>
                  </a:schemeClr>
                </a:solidFill>
                <a:latin typeface="Century Gothic" panose="020B0502020202020204" pitchFamily="34" charset="0"/>
              </a:rPr>
              <a:t>Style:</a:t>
            </a:r>
          </a:p>
          <a:p>
            <a:pPr algn="r">
              <a:spcAft>
                <a:spcPts val="800"/>
              </a:spcAft>
            </a:pPr>
            <a:r>
              <a:rPr lang="en-US" sz="1200" dirty="0">
                <a:solidFill>
                  <a:schemeClr val="tx1">
                    <a:lumMod val="65000"/>
                    <a:lumOff val="35000"/>
                  </a:schemeClr>
                </a:solidFill>
                <a:latin typeface="Century Gothic" panose="020B0502020202020204" pitchFamily="34" charset="0"/>
              </a:rPr>
              <a:t>Size:</a:t>
            </a:r>
          </a:p>
          <a:p>
            <a:pPr algn="r">
              <a:spcAft>
                <a:spcPts val="800"/>
              </a:spcAft>
            </a:pPr>
            <a:r>
              <a:rPr lang="en-US" sz="1200" dirty="0">
                <a:solidFill>
                  <a:schemeClr val="tx1">
                    <a:lumMod val="65000"/>
                    <a:lumOff val="35000"/>
                  </a:schemeClr>
                </a:solidFill>
                <a:latin typeface="Century Gothic" panose="020B0502020202020204" pitchFamily="34" charset="0"/>
              </a:rPr>
              <a:t>Line Height:</a:t>
            </a:r>
          </a:p>
          <a:p>
            <a:pPr algn="r">
              <a:spcAft>
                <a:spcPts val="800"/>
              </a:spcAft>
            </a:pPr>
            <a:r>
              <a:rPr lang="en-US" sz="1200" dirty="0">
                <a:solidFill>
                  <a:schemeClr val="tx1">
                    <a:lumMod val="65000"/>
                    <a:lumOff val="35000"/>
                  </a:schemeClr>
                </a:solidFill>
                <a:latin typeface="Century Gothic" panose="020B0502020202020204" pitchFamily="34" charset="0"/>
              </a:rPr>
              <a:t>Tracking:</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en-US" sz="1200" dirty="0">
                <a:latin typeface="Century Gothic" panose="020B0502020202020204" pitchFamily="34" charset="0"/>
              </a:rPr>
              <a:t>Century Gothic</a:t>
            </a:r>
          </a:p>
          <a:p>
            <a:pPr>
              <a:spcAft>
                <a:spcPts val="800"/>
              </a:spcAft>
            </a:pPr>
            <a:r>
              <a:rPr lang="en-US" sz="1200" dirty="0">
                <a:latin typeface="Century Gothic" panose="020B0502020202020204" pitchFamily="34" charset="0"/>
              </a:rPr>
              <a:t>Regular</a:t>
            </a:r>
          </a:p>
          <a:p>
            <a:pPr>
              <a:spcAft>
                <a:spcPts val="800"/>
              </a:spcAft>
            </a:pPr>
            <a:r>
              <a:rPr lang="en-US" sz="1200" dirty="0">
                <a:latin typeface="Century Gothic" panose="020B0502020202020204" pitchFamily="34" charset="0"/>
              </a:rPr>
              <a:t>11pt</a:t>
            </a:r>
          </a:p>
          <a:p>
            <a:pPr>
              <a:spcAft>
                <a:spcPts val="800"/>
              </a:spcAft>
            </a:pPr>
            <a:r>
              <a:rPr lang="en-US" sz="1200" dirty="0">
                <a:latin typeface="Century Gothic" panose="020B0502020202020204" pitchFamily="34" charset="0"/>
              </a:rPr>
              <a:t>1.5</a:t>
            </a:r>
          </a:p>
          <a:p>
            <a:pPr>
              <a:spcAft>
                <a:spcPts val="800"/>
              </a:spcAft>
            </a:pPr>
            <a:r>
              <a:rPr lang="en-US"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a:alphaModFix amt="82000"/>
          </a:blip>
          <a:srcRect l="48622"/>
          <a:stretch/>
        </p:blipFill>
        <p:spPr>
          <a:xfrm>
            <a:off x="5928042" y="3332"/>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STYLE GUIDE</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©20XX. All Rights Reserved Your Organization.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23076"/>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2159566" cy="923330"/>
          </a:xfrm>
          <a:prstGeom prst="rect">
            <a:avLst/>
          </a:prstGeom>
          <a:noFill/>
        </p:spPr>
        <p:txBody>
          <a:bodyPr wrap="none" rtlCol="0">
            <a:spAutoFit/>
          </a:bodyPr>
          <a:lstStyle/>
          <a:p>
            <a:r>
              <a:rPr lang="en-US" sz="5400" dirty="0">
                <a:solidFill>
                  <a:schemeClr val="tx1">
                    <a:lumMod val="65000"/>
                    <a:lumOff val="35000"/>
                  </a:schemeClr>
                </a:solidFill>
                <a:latin typeface="Century Gothic" panose="020B0502020202020204" pitchFamily="34" charset="0"/>
              </a:rPr>
              <a:t>Voice</a:t>
            </a:r>
            <a:endParaRPr lang="en-US" sz="36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VOICE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32575"/>
            <a:ext cx="4436719" cy="334194"/>
          </a:xfrm>
          <a:prstGeom prst="rect">
            <a:avLst/>
          </a:prstGeom>
        </p:spPr>
        <p:txBody>
          <a:bodyPr wrap="square">
            <a:spAutoFit/>
          </a:bodyPr>
          <a:lstStyle/>
          <a:p>
            <a:pPr>
              <a:lnSpc>
                <a:spcPct val="150000"/>
              </a:lnSpc>
              <a:spcAft>
                <a:spcPts val="1600"/>
              </a:spcAft>
            </a:pPr>
            <a:r>
              <a:rPr lang="en-US" sz="1200" dirty="0">
                <a:latin typeface="Century Gothic" panose="020B0502020202020204" pitchFamily="34" charset="0"/>
              </a:rPr>
              <a:t>Description</a:t>
            </a:r>
          </a:p>
        </p:txBody>
      </p:sp>
      <p:pic>
        <p:nvPicPr>
          <p:cNvPr id="4" name="Picture 3" descr="A picture containing text, person&#10;&#10;Description automatically generated">
            <a:extLst>
              <a:ext uri="{FF2B5EF4-FFF2-40B4-BE49-F238E27FC236}">
                <a16:creationId xmlns:a16="http://schemas.microsoft.com/office/drawing/2014/main" id="{5A7A9AFA-56B5-E840-BDEA-ECA2A76CC1D2}"/>
              </a:ext>
            </a:extLst>
          </p:cNvPr>
          <p:cNvPicPr>
            <a:picLocks noChangeAspect="1"/>
          </p:cNvPicPr>
          <p:nvPr/>
        </p:nvPicPr>
        <p:blipFill>
          <a:blip r:embed="rId3"/>
          <a:stretch>
            <a:fillRect/>
          </a:stretch>
        </p:blipFill>
        <p:spPr>
          <a:xfrm>
            <a:off x="5929813" y="0"/>
            <a:ext cx="6264290" cy="6477000"/>
          </a:xfrm>
          <a:prstGeom prst="rect">
            <a:avLst/>
          </a:prstGeom>
        </p:spPr>
      </p:pic>
    </p:spTree>
    <p:extLst>
      <p:ext uri="{BB962C8B-B14F-4D97-AF65-F5344CB8AC3E}">
        <p14:creationId xmlns:p14="http://schemas.microsoft.com/office/powerpoint/2010/main" val="163773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4796506" cy="923330"/>
          </a:xfrm>
          <a:prstGeom prst="rect">
            <a:avLst/>
          </a:prstGeom>
          <a:noFill/>
        </p:spPr>
        <p:txBody>
          <a:bodyPr wrap="none" rtlCol="0">
            <a:spAutoFit/>
          </a:bodyPr>
          <a:lstStyle/>
          <a:p>
            <a:r>
              <a:rPr lang="en-US" sz="5400" dirty="0">
                <a:solidFill>
                  <a:schemeClr val="tx1">
                    <a:lumMod val="65000"/>
                    <a:lumOff val="35000"/>
                  </a:schemeClr>
                </a:solidFill>
                <a:latin typeface="Century Gothic" panose="020B0502020202020204" pitchFamily="34" charset="0"/>
              </a:rPr>
              <a:t>Logo + Usage</a:t>
            </a:r>
            <a:endParaRPr lang="en-US" sz="48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LOGO + USAGE</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1207403"/>
            <a:ext cx="11432501"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Below are all the accepted treatments of the logo.</a:t>
            </a:r>
          </a:p>
        </p:txBody>
      </p:sp>
      <p:pic>
        <p:nvPicPr>
          <p:cNvPr id="3" name="Picture 2" descr="Logo&#10;&#10;Description automatically generated">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Horizontal Layout</a:t>
            </a:r>
          </a:p>
        </p:txBody>
      </p:sp>
      <p:pic>
        <p:nvPicPr>
          <p:cNvPr id="10" name="Picture 9" descr="A picture containing text, sign&#10;&#10;Description automatically generated">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Wordmark</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The logotype sans logomark is to be used exclusively within the app.</a:t>
            </a:r>
          </a:p>
        </p:txBody>
      </p:sp>
      <p:pic>
        <p:nvPicPr>
          <p:cNvPr id="19" name="Picture 18" descr="Logo&#10;&#10;Description automatically generated">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Vertical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Logomark (icon)</a:t>
            </a:r>
          </a:p>
        </p:txBody>
      </p:sp>
      <p:pic>
        <p:nvPicPr>
          <p:cNvPr id="25" name="Picture 24" descr="Logo&#10;&#10;Description automatically generated">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Description automatically generated">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icon&#10;&#10;Description automatically generated">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A picture containing logo&#10;&#10;Description automatically generated">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990195" cy="646331"/>
          </a:xfrm>
          <a:prstGeom prst="rect">
            <a:avLst/>
          </a:prstGeom>
          <a:noFill/>
        </p:spPr>
        <p:txBody>
          <a:bodyPr wrap="none" rtlCol="0">
            <a:spAutoFit/>
          </a:bodyPr>
          <a:lstStyle/>
          <a:p>
            <a:r>
              <a:rPr lang="en-US" sz="3600" dirty="0">
                <a:solidFill>
                  <a:schemeClr val="tx1">
                    <a:lumMod val="65000"/>
                    <a:lumOff val="35000"/>
                  </a:schemeClr>
                </a:solidFill>
                <a:latin typeface="Century Gothic" panose="020B0502020202020204" pitchFamily="34" charset="0"/>
              </a:rPr>
              <a:t>Logo: Clearance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LOGO</a:t>
            </a:r>
            <a:r>
              <a:rPr lang="en-US" dirty="0">
                <a:solidFill>
                  <a:schemeClr val="bg1"/>
                </a:solidFill>
                <a:latin typeface="Century Gothic" panose="020B0502020202020204" pitchFamily="34" charset="0"/>
                <a:cs typeface="Arial" charset="0"/>
              </a:rPr>
              <a:t>:  </a:t>
            </a:r>
            <a:r>
              <a:rPr lang="en-US" dirty="0">
                <a:solidFill>
                  <a:schemeClr val="bg1"/>
                </a:solidFill>
                <a:latin typeface="Century Gothic" panose="020B0502020202020204" pitchFamily="34" charset="0"/>
                <a:ea typeface="Arial" charset="0"/>
                <a:cs typeface="Arial" charset="0"/>
              </a:rPr>
              <a:t>CLEARANCE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Give the logo some room to breathe. The logo should be allowed some clear space around the entire lockup. This will provide proper spacing for its character ascenders. Below is the minimum amount of clearance, but more is preferred. </a:t>
            </a:r>
          </a:p>
        </p:txBody>
      </p:sp>
      <p:pic>
        <p:nvPicPr>
          <p:cNvPr id="8" name="Picture 7" descr="Graphical user interface, application&#10;&#10;Description automatically generated">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5129930" cy="646331"/>
          </a:xfrm>
          <a:prstGeom prst="rect">
            <a:avLst/>
          </a:prstGeom>
          <a:noFill/>
        </p:spPr>
        <p:txBody>
          <a:bodyPr wrap="none" rtlCol="0">
            <a:spAutoFit/>
          </a:bodyPr>
          <a:lstStyle/>
          <a:p>
            <a:r>
              <a:rPr lang="en-US" sz="3600" dirty="0">
                <a:solidFill>
                  <a:schemeClr val="tx1">
                    <a:lumMod val="65000"/>
                    <a:lumOff val="35000"/>
                  </a:schemeClr>
                </a:solidFill>
                <a:latin typeface="Century Gothic" panose="020B0502020202020204" pitchFamily="34" charset="0"/>
              </a:rPr>
              <a:t>Logo: Incorrect Usage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LOGO:  INCORRECT USAGE</a:t>
            </a:r>
          </a:p>
        </p:txBody>
      </p:sp>
      <p:sp>
        <p:nvSpPr>
          <p:cNvPr id="2" name="Rectangle 1">
            <a:extLst>
              <a:ext uri="{FF2B5EF4-FFF2-40B4-BE49-F238E27FC236}">
                <a16:creationId xmlns:a16="http://schemas.microsoft.com/office/drawing/2014/main" id="{8941B581-3871-924A-9F56-DE67B0919E0E}"/>
              </a:ext>
            </a:extLst>
          </p:cNvPr>
          <p:cNvSpPr/>
          <p:nvPr/>
        </p:nvSpPr>
        <p:spPr>
          <a:xfrm>
            <a:off x="332477" y="890547"/>
            <a:ext cx="828345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Please use the logos as they are provided in these guidelines. Don’t alter the logo.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Skew</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skew or scale disproportionately</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Change colors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colors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Recreate</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en-US" sz="1600" dirty="0">
                <a:latin typeface="Century Gothic" panose="020B0502020202020204" pitchFamily="34" charset="0"/>
              </a:rPr>
              <a:t>Don’t make alterations, additions, or substitutions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Add effects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add drop shadows, strokes, or bevels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Alter orientation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orientation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Use busy backgrounds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en-US" sz="1600" dirty="0">
                <a:latin typeface="Century Gothic" panose="020B0502020202020204" pitchFamily="34" charset="0"/>
              </a:rPr>
              <a:t>Don’t place on complicated backgrounds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on&#10;&#10;Description automatically generated">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10;&#10;Description automatically generated">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10;&#10;Description automatically generated">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10;&#10;Description automatically generated">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10;&#10;Description automatically generated">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10;&#10;Description automatically generated">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037737" cy="830997"/>
          </a:xfrm>
          <a:prstGeom prst="rect">
            <a:avLst/>
          </a:prstGeom>
          <a:noFill/>
        </p:spPr>
        <p:txBody>
          <a:bodyPr wrap="none" rtlCol="0">
            <a:spAutoFit/>
          </a:bodyPr>
          <a:lstStyle/>
          <a:p>
            <a:r>
              <a:rPr lang="en-US" sz="4800" dirty="0">
                <a:solidFill>
                  <a:schemeClr val="tx1">
                    <a:lumMod val="65000"/>
                    <a:lumOff val="35000"/>
                  </a:schemeClr>
                </a:solidFill>
                <a:latin typeface="Century Gothic" panose="020B0502020202020204" pitchFamily="34" charset="0"/>
              </a:rPr>
              <a:t>Colors</a:t>
            </a:r>
            <a:endParaRPr lang="en-US" sz="4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34020" y="3821794"/>
            <a:ext cx="1491114" cy="400110"/>
          </a:xfrm>
          <a:prstGeom prst="rect">
            <a:avLst/>
          </a:prstGeom>
          <a:noFill/>
        </p:spPr>
        <p:txBody>
          <a:bodyPr wrap="none" rtlCol="0">
            <a:spAutoFit/>
          </a:bodyPr>
          <a:lstStyle/>
          <a:p>
            <a:pPr algn="ctr"/>
            <a:r>
              <a:rPr lang="en-US" sz="2000" dirty="0">
                <a:latin typeface="Century Gothic" panose="020B0502020202020204" pitchFamily="34" charset="0"/>
              </a:rPr>
              <a:t>chocolate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939086" y="3821794"/>
            <a:ext cx="984565" cy="400110"/>
          </a:xfrm>
          <a:prstGeom prst="rect">
            <a:avLst/>
          </a:prstGeom>
          <a:noFill/>
        </p:spPr>
        <p:txBody>
          <a:bodyPr wrap="none" rtlCol="0">
            <a:spAutoFit/>
          </a:bodyPr>
          <a:lstStyle/>
          <a:p>
            <a:pPr algn="ctr"/>
            <a:r>
              <a:rPr lang="en-US" sz="2000" dirty="0">
                <a:latin typeface="Century Gothic" panose="020B0502020202020204" pitchFamily="34" charset="0"/>
              </a:rPr>
              <a:t>camel</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394118" y="3821794"/>
            <a:ext cx="1715534" cy="400110"/>
          </a:xfrm>
          <a:prstGeom prst="rect">
            <a:avLst/>
          </a:prstGeom>
          <a:noFill/>
        </p:spPr>
        <p:txBody>
          <a:bodyPr wrap="none" rtlCol="0">
            <a:spAutoFit/>
          </a:bodyPr>
          <a:lstStyle/>
          <a:p>
            <a:pPr algn="ctr"/>
            <a:r>
              <a:rPr lang="en-US" sz="2000" dirty="0">
                <a:latin typeface="Century Gothic" panose="020B0502020202020204" pitchFamily="34" charset="0"/>
              </a:rPr>
              <a:t>bright green</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8306" y="3821794"/>
            <a:ext cx="1552028" cy="400110"/>
          </a:xfrm>
          <a:prstGeom prst="rect">
            <a:avLst/>
          </a:prstGeom>
          <a:noFill/>
        </p:spPr>
        <p:txBody>
          <a:bodyPr wrap="none" rtlCol="0">
            <a:spAutoFit/>
          </a:bodyPr>
          <a:lstStyle/>
          <a:p>
            <a:pPr algn="ctr"/>
            <a:r>
              <a:rPr lang="en-US" sz="2000" dirty="0">
                <a:latin typeface="Century Gothic" panose="020B0502020202020204" pitchFamily="34" charset="0"/>
              </a:rPr>
              <a:t>dark green</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462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E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BF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0D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809056"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Colors: Secondary</a:t>
            </a:r>
            <a:endParaRPr lang="en-US" sz="28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  SECONDARY</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88523" y="3821794"/>
            <a:ext cx="1382110" cy="400110"/>
          </a:xfrm>
          <a:prstGeom prst="rect">
            <a:avLst/>
          </a:prstGeom>
          <a:noFill/>
        </p:spPr>
        <p:txBody>
          <a:bodyPr wrap="none" rtlCol="0">
            <a:spAutoFit/>
          </a:bodyPr>
          <a:lstStyle/>
          <a:p>
            <a:pPr algn="ctr"/>
            <a:r>
              <a:rPr lang="en-US" sz="2000" dirty="0">
                <a:latin typeface="Century Gothic" panose="020B0502020202020204" pitchFamily="34" charset="0"/>
              </a:rPr>
              <a:t>easy blue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71334" y="3821794"/>
            <a:ext cx="720070" cy="400110"/>
          </a:xfrm>
          <a:prstGeom prst="rect">
            <a:avLst/>
          </a:prstGeom>
          <a:noFill/>
        </p:spPr>
        <p:txBody>
          <a:bodyPr wrap="none" rtlCol="0">
            <a:spAutoFit/>
          </a:bodyPr>
          <a:lstStyle/>
          <a:p>
            <a:pPr algn="ctr"/>
            <a:r>
              <a:rPr lang="en-US" sz="2000" dirty="0">
                <a:latin typeface="Century Gothic" panose="020B0502020202020204" pitchFamily="34" charset="0"/>
              </a:rPr>
              <a:t>mint</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780440" y="3821794"/>
            <a:ext cx="942887" cy="400110"/>
          </a:xfrm>
          <a:prstGeom prst="rect">
            <a:avLst/>
          </a:prstGeom>
          <a:noFill/>
        </p:spPr>
        <p:txBody>
          <a:bodyPr wrap="none" rtlCol="0">
            <a:spAutoFit/>
          </a:bodyPr>
          <a:lstStyle/>
          <a:p>
            <a:pPr algn="ctr"/>
            <a:r>
              <a:rPr lang="en-US" sz="2000" dirty="0">
                <a:latin typeface="Century Gothic" panose="020B0502020202020204" pitchFamily="34" charset="0"/>
              </a:rPr>
              <a:t>taupe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681993" y="3821794"/>
            <a:ext cx="604653" cy="400110"/>
          </a:xfrm>
          <a:prstGeom prst="rect">
            <a:avLst/>
          </a:prstGeom>
          <a:noFill/>
        </p:spPr>
        <p:txBody>
          <a:bodyPr wrap="none" rtlCol="0">
            <a:spAutoFit/>
          </a:bodyPr>
          <a:lstStyle/>
          <a:p>
            <a:pPr algn="ctr"/>
            <a:r>
              <a:rPr lang="en-US" sz="2000" dirty="0">
                <a:latin typeface="Century Gothic" panose="020B0502020202020204" pitchFamily="34" charset="0"/>
              </a:rPr>
              <a:t>red</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4" name="Triangle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triangle">
            <a:avLst/>
          </a:prstGeom>
          <a:solidFill>
            <a:srgbClr val="7FB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triangle">
            <a:avLst/>
          </a:prstGeom>
          <a:solidFill>
            <a:srgbClr val="C2A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iangle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triangle">
            <a:avLst/>
          </a:prstGeom>
          <a:solidFill>
            <a:srgbClr val="E73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en-US" sz="2000" dirty="0">
                <a:solidFill>
                  <a:schemeClr val="tx1">
                    <a:lumMod val="65000"/>
                    <a:lumOff val="35000"/>
                  </a:schemeClr>
                </a:solidFill>
                <a:latin typeface="Century Gothic" panose="020B0502020202020204" pitchFamily="34" charset="0"/>
              </a:rPr>
              <a:t>Primary:</a:t>
            </a:r>
            <a:endParaRPr lang="en-US" dirty="0">
              <a:solidFill>
                <a:schemeClr val="tx1">
                  <a:lumMod val="65000"/>
                  <a:lumOff val="35000"/>
                </a:schemeClr>
              </a:solidFill>
              <a:latin typeface="Century Gothic" panose="020B0502020202020204" pitchFamily="34" charset="0"/>
            </a:endParaRPr>
          </a:p>
        </p:txBody>
      </p:sp>
      <p:sp>
        <p:nvSpPr>
          <p:cNvPr id="31" name="Oval 30">
            <a:extLst>
              <a:ext uri="{FF2B5EF4-FFF2-40B4-BE49-F238E27FC236}">
                <a16:creationId xmlns:a16="http://schemas.microsoft.com/office/drawing/2014/main" id="{E4D5893D-1174-CD43-93E1-A5AFE6AEC56C}"/>
              </a:ext>
            </a:extLst>
          </p:cNvPr>
          <p:cNvSpPr/>
          <p:nvPr/>
        </p:nvSpPr>
        <p:spPr>
          <a:xfrm>
            <a:off x="7788494" y="384777"/>
            <a:ext cx="613922" cy="613922"/>
          </a:xfrm>
          <a:prstGeom prst="ellipse">
            <a:avLst/>
          </a:prstGeom>
          <a:solidFill>
            <a:srgbClr val="462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ECB8EE3-0E8A-234F-9804-9E23E6611556}"/>
              </a:ext>
            </a:extLst>
          </p:cNvPr>
          <p:cNvSpPr/>
          <p:nvPr/>
        </p:nvSpPr>
        <p:spPr>
          <a:xfrm>
            <a:off x="8542098" y="384777"/>
            <a:ext cx="613922" cy="613922"/>
          </a:xfrm>
          <a:prstGeom prst="ellipse">
            <a:avLst/>
          </a:prstGeom>
          <a:solidFill>
            <a:srgbClr val="E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1D839515-1296-3743-9205-C500D61F3F40}"/>
              </a:ext>
            </a:extLst>
          </p:cNvPr>
          <p:cNvSpPr/>
          <p:nvPr/>
        </p:nvSpPr>
        <p:spPr>
          <a:xfrm>
            <a:off x="9295702" y="384777"/>
            <a:ext cx="613922" cy="613922"/>
          </a:xfrm>
          <a:prstGeom prst="ellipse">
            <a:avLst/>
          </a:prstGeom>
          <a:solidFill>
            <a:srgbClr val="0BF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2ABA5AA-76C0-194D-9685-9ADCC238A6BE}"/>
              </a:ext>
            </a:extLst>
          </p:cNvPr>
          <p:cNvSpPr/>
          <p:nvPr/>
        </p:nvSpPr>
        <p:spPr>
          <a:xfrm>
            <a:off x="10049307" y="384777"/>
            <a:ext cx="613922" cy="613922"/>
          </a:xfrm>
          <a:prstGeom prst="ellipse">
            <a:avLst/>
          </a:prstGeom>
          <a:solidFill>
            <a:srgbClr val="0D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63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3744936" cy="830997"/>
          </a:xfrm>
          <a:prstGeom prst="rect">
            <a:avLst/>
          </a:prstGeom>
          <a:noFill/>
        </p:spPr>
        <p:txBody>
          <a:bodyPr wrap="none" rtlCol="0">
            <a:spAutoFit/>
          </a:bodyPr>
          <a:lstStyle/>
          <a:p>
            <a:r>
              <a:rPr lang="en-US" sz="4800" dirty="0">
                <a:solidFill>
                  <a:schemeClr val="tx1">
                    <a:lumMod val="65000"/>
                    <a:lumOff val="35000"/>
                  </a:schemeClr>
                </a:solidFill>
                <a:latin typeface="Century Gothic" panose="020B0502020202020204" pitchFamily="34" charset="0"/>
              </a:rPr>
              <a:t>Typography</a:t>
            </a:r>
            <a:endParaRPr lang="en-US" sz="4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TYPOGRAPHY</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en-US"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en-US" sz="2400" dirty="0">
                <a:latin typeface="Century Gothic" panose="020B0502020202020204" pitchFamily="34" charset="0"/>
              </a:rPr>
              <a:t>Roboto</a:t>
            </a:r>
          </a:p>
        </p:txBody>
      </p:sp>
      <p:pic>
        <p:nvPicPr>
          <p:cNvPr id="33" name="Picture 32" descr="A black and white sign&#10;&#10;Description automatically generated with low confidence">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A black and white sign&#10;&#10;Description automatically generated with low confidence">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imple-Brand-Guidelines-Presentation-Template_PowerPoint" id="{D4E248D8-ACAF-874D-B2BF-D04D1E423829}" vid="{AAE7A2C8-1BA4-804F-8988-867D698F83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IC-Simple-Brand-Guidelines-Presentation-Template_PowerPoint</Template>
  <TotalTime>0</TotalTime>
  <Words>593</Words>
  <Application>Microsoft Office PowerPoint</Application>
  <PresentationFormat>Widescreen</PresentationFormat>
  <Paragraphs>173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Alexandra Ragazhinskaya</cp:lastModifiedBy>
  <cp:revision>1</cp:revision>
  <dcterms:created xsi:type="dcterms:W3CDTF">2021-10-22T16:46:54Z</dcterms:created>
  <dcterms:modified xsi:type="dcterms:W3CDTF">2021-10-22T16:47:35Z</dcterms:modified>
</cp:coreProperties>
</file>