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342" r:id="rId2"/>
    <p:sldId id="316" r:id="rId3"/>
    <p:sldId id="353" r:id="rId4"/>
    <p:sldId id="354" r:id="rId5"/>
    <p:sldId id="355" r:id="rId6"/>
    <p:sldId id="356" r:id="rId7"/>
    <p:sldId id="29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 id="2" name="Stephanie" initials="S" lastIdx="1" clrIdx="1">
    <p:extLst>
      <p:ext uri="{19B8F6BF-5375-455C-9EA6-DF929625EA0E}">
        <p15:presenceInfo xmlns:p15="http://schemas.microsoft.com/office/powerpoint/2012/main" userId="b1e148fcffed3fc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EDF0"/>
    <a:srgbClr val="00BD32"/>
    <a:srgbClr val="F0A622"/>
    <a:srgbClr val="EAEEF3"/>
    <a:srgbClr val="F7F9FB"/>
    <a:srgbClr val="FFDE4C"/>
    <a:srgbClr val="E3EAF6"/>
    <a:srgbClr val="5B7191"/>
    <a:srgbClr val="CDD5DD"/>
    <a:srgbClr val="7485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31" autoAdjust="0"/>
    <p:restoredTop sz="86447"/>
  </p:normalViewPr>
  <p:slideViewPr>
    <p:cSldViewPr snapToGrid="0" snapToObjects="1">
      <p:cViewPr>
        <p:scale>
          <a:sx n="168" d="100"/>
          <a:sy n="168" d="100"/>
        </p:scale>
        <p:origin x="80" y="-12"/>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3648005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34365510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2848084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5362284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BaBvFO"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4.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slides/_rels/slide5.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slides/_rels/slide6.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DB138764-CD00-0E4A-A2DD-F583AF2D1771}"/>
              </a:ext>
            </a:extLst>
          </p:cNvPr>
          <p:cNvGrpSpPr/>
          <p:nvPr/>
        </p:nvGrpSpPr>
        <p:grpSpPr>
          <a:xfrm>
            <a:off x="7203068" y="-14628"/>
            <a:ext cx="5724680" cy="6219640"/>
            <a:chOff x="7203068" y="-14628"/>
            <a:chExt cx="5724680" cy="6219640"/>
          </a:xfrm>
        </p:grpSpPr>
        <p:sp>
          <p:nvSpPr>
            <p:cNvPr id="39" name="Triangle 38">
              <a:extLst>
                <a:ext uri="{FF2B5EF4-FFF2-40B4-BE49-F238E27FC236}">
                  <a16:creationId xmlns:a16="http://schemas.microsoft.com/office/drawing/2014/main" id="{361D126C-C8C9-4E49-BC23-E5F065507693}"/>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66B8BB62-DFAB-0C42-A295-143651A140F0}"/>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28E50E58-98D9-414E-9E9A-6E596FC717AB}"/>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CDD3B22E-2704-5E4F-94DC-A08936DD8533}"/>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8A629ADE-20CA-AD42-88C2-39F2F76ACF51}"/>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160B7986-5272-A447-8A9F-DA32B05BE5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7DB19CAC-E08A-5342-A360-848503E993FE}"/>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38EBFCFD-605E-5A42-B4AC-958837FE84BC}"/>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412B0A6A-B241-E840-A0FB-4829216ED7A1}"/>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F03C8FE8-67DD-D049-AAC3-E61BA780CBE2}"/>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4FA5B15C-7B47-4445-888C-73FD4ACFF6E6}"/>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5D254613-1E1E-B14A-8A3E-EF61120C178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42F04A0A-6709-E34E-B8BE-9286548BC08E}"/>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C5BDA9C9-2A2B-5648-97E6-22CAC6F6A6BD}"/>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7270D016-11A9-DD45-A873-86FE1BFECDA2}"/>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E221F398-9C64-7F4B-A5B7-92AA0F22C094}"/>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FD5F0136-25E0-764E-A461-1AED7859FAE2}"/>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0194CD26-3F27-AB47-89A6-CC9FC9822585}"/>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DB3BB929-8CD6-6848-903C-E85B9DBD3E4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C3ED5CA8-D214-2E42-BAB6-1CC63C93F0DC}"/>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B15AAE53-1BB2-F745-9EAB-DCEC7E3FEA3D}"/>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5EC0F13F-07F2-574E-94CF-D0F18E5D2C09}"/>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4F438356-8B65-1B49-91F8-57C5F7713CD8}"/>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5E216E66-080E-584A-96DB-A7CCA7C0024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40EEFB1-8A25-994B-B56F-5B936A77E1C6}"/>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930BB49A-F16A-5240-AB93-C9BEB143D3E1}"/>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3B837B0D-C3C0-F74E-AC5D-BF2CA1DCFFE3}"/>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308444" y="222631"/>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BRAND AUDIT PRESENTATION SAMPLE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BRAND AUDIT PRESENTATION SAMPLE</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BRAND AUDIT PRESENTATION</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473711" y="1995592"/>
            <a:ext cx="11070972" cy="0"/>
          </a:xfrm>
          <a:prstGeom prst="line">
            <a:avLst/>
          </a:prstGeom>
        </p:spPr>
        <p:style>
          <a:lnRef idx="1">
            <a:schemeClr val="dk1"/>
          </a:lnRef>
          <a:fillRef idx="0">
            <a:schemeClr val="dk1"/>
          </a:fillRef>
          <a:effectRef idx="0">
            <a:schemeClr val="dk1"/>
          </a:effectRef>
          <a:fontRef idx="minor">
            <a:schemeClr val="tx1"/>
          </a:fontRef>
        </p:style>
      </p:cxnSp>
      <p:sp>
        <p:nvSpPr>
          <p:cNvPr id="67" name="TextBox 66">
            <a:extLst>
              <a:ext uri="{FF2B5EF4-FFF2-40B4-BE49-F238E27FC236}">
                <a16:creationId xmlns:a16="http://schemas.microsoft.com/office/drawing/2014/main" id="{431AE0A8-88C7-0248-B58C-D7A750744F6A}"/>
              </a:ext>
            </a:extLst>
          </p:cNvPr>
          <p:cNvSpPr txBox="1"/>
          <p:nvPr/>
        </p:nvSpPr>
        <p:spPr>
          <a:xfrm>
            <a:off x="367259" y="2154494"/>
            <a:ext cx="4012662" cy="1569660"/>
          </a:xfrm>
          <a:prstGeom prst="rect">
            <a:avLst/>
          </a:prstGeom>
          <a:noFill/>
        </p:spPr>
        <p:txBody>
          <a:bodyPr wrap="square" rtlCol="0">
            <a:spAutoFit/>
          </a:bodyPr>
          <a:lstStyle/>
          <a:p>
            <a:r>
              <a:rPr lang="en-US" dirty="0">
                <a:latin typeface="Century Gothic" panose="020B0502020202020204" pitchFamily="34" charset="0"/>
              </a:rPr>
              <a:t>Positive Charge</a:t>
            </a:r>
          </a:p>
          <a:p>
            <a:r>
              <a:rPr lang="en-US" sz="1400" dirty="0">
                <a:latin typeface="Century Gothic" panose="020B0502020202020204" pitchFamily="34" charset="0"/>
              </a:rPr>
              <a:t>555 Street Name</a:t>
            </a:r>
          </a:p>
          <a:p>
            <a:r>
              <a:rPr lang="en-US" sz="1400" dirty="0">
                <a:latin typeface="Century Gothic" panose="020B0502020202020204" pitchFamily="34" charset="0"/>
              </a:rPr>
              <a:t>Seattle, WA 00000</a:t>
            </a:r>
          </a:p>
          <a:p>
            <a:endParaRPr lang="en-US" dirty="0">
              <a:latin typeface="Century Gothic" panose="020B0502020202020204" pitchFamily="34" charset="0"/>
            </a:endParaRPr>
          </a:p>
          <a:p>
            <a:r>
              <a:rPr lang="en-US" dirty="0">
                <a:latin typeface="Century Gothic" panose="020B0502020202020204" pitchFamily="34" charset="0"/>
              </a:rPr>
              <a:t>Sally Charge</a:t>
            </a:r>
          </a:p>
          <a:p>
            <a:r>
              <a:rPr lang="en-US" sz="1400" dirty="0">
                <a:latin typeface="Century Gothic" panose="020B0502020202020204" pitchFamily="34" charset="0"/>
              </a:rPr>
              <a:t>Brand Manager</a:t>
            </a:r>
            <a:endParaRPr lang="en-US" sz="1000" b="1" dirty="0">
              <a:latin typeface="Century Gothic" panose="020B0502020202020204" pitchFamily="34" charset="0"/>
            </a:endParaRPr>
          </a:p>
        </p:txBody>
      </p:sp>
      <p:sp>
        <p:nvSpPr>
          <p:cNvPr id="66" name="TextBox 65">
            <a:extLst>
              <a:ext uri="{FF2B5EF4-FFF2-40B4-BE49-F238E27FC236}">
                <a16:creationId xmlns:a16="http://schemas.microsoft.com/office/drawing/2014/main" id="{BED90AF3-C030-B445-9C02-063863F74AE4}"/>
              </a:ext>
            </a:extLst>
          </p:cNvPr>
          <p:cNvSpPr txBox="1"/>
          <p:nvPr/>
        </p:nvSpPr>
        <p:spPr>
          <a:xfrm>
            <a:off x="342180" y="4370893"/>
            <a:ext cx="8075482" cy="2185214"/>
          </a:xfrm>
          <a:prstGeom prst="rect">
            <a:avLst/>
          </a:prstGeom>
          <a:noFill/>
        </p:spPr>
        <p:txBody>
          <a:bodyPr wrap="square" rtlCol="0">
            <a:spAutoFit/>
          </a:bodyPr>
          <a:lstStyle/>
          <a:p>
            <a:r>
              <a:rPr lang="en-US" sz="2000" b="1" dirty="0">
                <a:latin typeface="Century Gothic" panose="020B0502020202020204" pitchFamily="34" charset="0"/>
              </a:rPr>
              <a:t>• BRAND CORE IDENTITY</a:t>
            </a:r>
          </a:p>
          <a:p>
            <a:r>
              <a:rPr lang="en-US" sz="2000" b="1" dirty="0">
                <a:latin typeface="Century Gothic" panose="020B0502020202020204" pitchFamily="34" charset="0"/>
              </a:rPr>
              <a:t>• VERBAL IDENTITY</a:t>
            </a:r>
          </a:p>
          <a:p>
            <a:r>
              <a:rPr lang="en-US" sz="2000" b="1" dirty="0">
                <a:latin typeface="Century Gothic" panose="020B0502020202020204" pitchFamily="34" charset="0"/>
              </a:rPr>
              <a:t>• VISUAL IDENTITY</a:t>
            </a:r>
          </a:p>
          <a:p>
            <a:r>
              <a:rPr lang="en-US" sz="2000" b="1" dirty="0">
                <a:latin typeface="Century Gothic" panose="020B0502020202020204" pitchFamily="34" charset="0"/>
              </a:rPr>
              <a:t>• BRAND EVALUATION</a:t>
            </a:r>
          </a:p>
          <a:p>
            <a:endParaRPr lang="en-US" sz="2000" b="1" dirty="0">
              <a:latin typeface="Century Gothic" panose="020B0502020202020204" pitchFamily="34" charset="0"/>
            </a:endParaRPr>
          </a:p>
          <a:p>
            <a:r>
              <a:rPr lang="en-US" sz="1200" i="1" dirty="0">
                <a:latin typeface="Century Gothic" panose="020B0502020202020204" pitchFamily="34" charset="0"/>
              </a:rPr>
              <a:t>Overwrite the sample answers to the brand-audit questions included in this template to determine whether you need a brand refresh. Refreshing your brand will make you more successful and help you meet your company’s goals. </a:t>
            </a:r>
            <a:endParaRPr lang="en-US" sz="1200" b="1" dirty="0">
              <a:latin typeface="Century Gothic" panose="020B050202020202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3867092" y="6477000"/>
            <a:ext cx="788014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BRAND CORE IDENTITY | BRAND AUDIT PRESENTATION SAMPLE</a:t>
            </a:r>
            <a:endParaRPr lang="en-US" dirty="0">
              <a:solidFill>
                <a:schemeClr val="bg1"/>
              </a:solidFill>
              <a:latin typeface="Century Gothic" panose="020B0502020202020204" pitchFamily="34" charset="0"/>
              <a:ea typeface="Arial" charset="0"/>
              <a:cs typeface="Arial" charset="0"/>
            </a:endParaRPr>
          </a:p>
        </p:txBody>
      </p:sp>
      <p:graphicFrame>
        <p:nvGraphicFramePr>
          <p:cNvPr id="35" name="Table 34">
            <a:extLst>
              <a:ext uri="{FF2B5EF4-FFF2-40B4-BE49-F238E27FC236}">
                <a16:creationId xmlns:a16="http://schemas.microsoft.com/office/drawing/2014/main" id="{0292F9A7-01A3-EB43-8366-B9A02159DC84}"/>
              </a:ext>
            </a:extLst>
          </p:cNvPr>
          <p:cNvGraphicFramePr>
            <a:graphicFrameLocks noGrp="1"/>
          </p:cNvGraphicFramePr>
          <p:nvPr>
            <p:extLst>
              <p:ext uri="{D42A27DB-BD31-4B8C-83A1-F6EECF244321}">
                <p14:modId xmlns:p14="http://schemas.microsoft.com/office/powerpoint/2010/main" val="1106762877"/>
              </p:ext>
            </p:extLst>
          </p:nvPr>
        </p:nvGraphicFramePr>
        <p:xfrm>
          <a:off x="93813" y="1465922"/>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u="none" strike="noStrike" dirty="0">
                          <a:effectLst/>
                          <a:latin typeface="Century Gothic" panose="020B0502020202020204" pitchFamily="34" charset="0"/>
                        </a:rPr>
                        <a:t>Positive Charge</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2">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sp>
        <p:nvSpPr>
          <p:cNvPr id="36" name="TextBox 35">
            <a:extLst>
              <a:ext uri="{FF2B5EF4-FFF2-40B4-BE49-F238E27FC236}">
                <a16:creationId xmlns:a16="http://schemas.microsoft.com/office/drawing/2014/main" id="{2FFCA83E-4DCB-404E-829B-67477E0E043C}"/>
              </a:ext>
            </a:extLst>
          </p:cNvPr>
          <p:cNvSpPr txBox="1"/>
          <p:nvPr/>
        </p:nvSpPr>
        <p:spPr>
          <a:xfrm>
            <a:off x="93814" y="1215797"/>
            <a:ext cx="3140040" cy="276999"/>
          </a:xfrm>
          <a:prstGeom prst="rect">
            <a:avLst/>
          </a:prstGeom>
          <a:noFill/>
        </p:spPr>
        <p:txBody>
          <a:bodyPr wrap="square" rtlCol="0">
            <a:spAutoFit/>
          </a:bodyPr>
          <a:lstStyle/>
          <a:p>
            <a:r>
              <a:rPr lang="en-US" sz="1200" i="1" dirty="0">
                <a:latin typeface="Century Gothic" panose="020B0502020202020204" pitchFamily="34" charset="0"/>
              </a:rPr>
              <a:t>What’s your organization’s name?</a:t>
            </a:r>
          </a:p>
        </p:txBody>
      </p:sp>
      <p:sp>
        <p:nvSpPr>
          <p:cNvPr id="39" name="TextBox 38">
            <a:extLst>
              <a:ext uri="{FF2B5EF4-FFF2-40B4-BE49-F238E27FC236}">
                <a16:creationId xmlns:a16="http://schemas.microsoft.com/office/drawing/2014/main" id="{C0CDD6D3-847A-994F-87EE-C20688E2DD7F}"/>
              </a:ext>
            </a:extLst>
          </p:cNvPr>
          <p:cNvSpPr txBox="1"/>
          <p:nvPr/>
        </p:nvSpPr>
        <p:spPr>
          <a:xfrm>
            <a:off x="93814" y="2508614"/>
            <a:ext cx="3140040" cy="276999"/>
          </a:xfrm>
          <a:prstGeom prst="rect">
            <a:avLst/>
          </a:prstGeom>
          <a:noFill/>
        </p:spPr>
        <p:txBody>
          <a:bodyPr wrap="square" rtlCol="0">
            <a:spAutoFit/>
          </a:bodyPr>
          <a:lstStyle/>
          <a:p>
            <a:r>
              <a:rPr lang="en-US" sz="1200" i="1" dirty="0">
                <a:latin typeface="Century Gothic" panose="020B0502020202020204" pitchFamily="34" charset="0"/>
              </a:rPr>
              <a:t>Why is it named that?</a:t>
            </a:r>
            <a:endParaRPr lang="en-US" sz="1200" dirty="0">
              <a:latin typeface="Century Gothic" panose="020B0502020202020204" pitchFamily="34" charset="0"/>
            </a:endParaRPr>
          </a:p>
        </p:txBody>
      </p:sp>
      <p:sp>
        <p:nvSpPr>
          <p:cNvPr id="41" name="TextBox 40">
            <a:extLst>
              <a:ext uri="{FF2B5EF4-FFF2-40B4-BE49-F238E27FC236}">
                <a16:creationId xmlns:a16="http://schemas.microsoft.com/office/drawing/2014/main" id="{A3DCE440-E161-6E48-AAC9-5C3C26A746BD}"/>
              </a:ext>
            </a:extLst>
          </p:cNvPr>
          <p:cNvSpPr txBox="1"/>
          <p:nvPr/>
        </p:nvSpPr>
        <p:spPr>
          <a:xfrm>
            <a:off x="93813" y="3724418"/>
            <a:ext cx="3773279" cy="461665"/>
          </a:xfrm>
          <a:prstGeom prst="rect">
            <a:avLst/>
          </a:prstGeom>
          <a:noFill/>
        </p:spPr>
        <p:txBody>
          <a:bodyPr wrap="square" rtlCol="0">
            <a:spAutoFit/>
          </a:bodyPr>
          <a:lstStyle/>
          <a:p>
            <a:r>
              <a:rPr lang="en-US" sz="1200" i="1" dirty="0">
                <a:latin typeface="Century Gothic" panose="020B0502020202020204" pitchFamily="34" charset="0"/>
              </a:rPr>
              <a:t>What should your organization’s name evoke for existing or potential customers?</a:t>
            </a:r>
            <a:endParaRPr lang="en-US" sz="1200" dirty="0">
              <a:latin typeface="Century Gothic" panose="020B0502020202020204" pitchFamily="34" charset="0"/>
            </a:endParaRPr>
          </a:p>
        </p:txBody>
      </p:sp>
      <p:sp>
        <p:nvSpPr>
          <p:cNvPr id="43" name="TextBox 42">
            <a:extLst>
              <a:ext uri="{FF2B5EF4-FFF2-40B4-BE49-F238E27FC236}">
                <a16:creationId xmlns:a16="http://schemas.microsoft.com/office/drawing/2014/main" id="{53084308-DEB2-5546-8608-551351905DA4}"/>
              </a:ext>
            </a:extLst>
          </p:cNvPr>
          <p:cNvSpPr txBox="1"/>
          <p:nvPr/>
        </p:nvSpPr>
        <p:spPr>
          <a:xfrm>
            <a:off x="93814" y="5150005"/>
            <a:ext cx="3773278" cy="276999"/>
          </a:xfrm>
          <a:prstGeom prst="rect">
            <a:avLst/>
          </a:prstGeom>
          <a:noFill/>
        </p:spPr>
        <p:txBody>
          <a:bodyPr wrap="square" rtlCol="0">
            <a:spAutoFit/>
          </a:bodyPr>
          <a:lstStyle/>
          <a:p>
            <a:r>
              <a:rPr lang="en-US" sz="1200" i="1" dirty="0">
                <a:latin typeface="Century Gothic" panose="020B0502020202020204" pitchFamily="34" charset="0"/>
              </a:rPr>
              <a:t>As an organization, who are you?</a:t>
            </a:r>
            <a:endParaRPr lang="en-US" sz="1200" dirty="0">
              <a:latin typeface="Century Gothic" panose="020B0502020202020204" pitchFamily="34" charset="0"/>
            </a:endParaRPr>
          </a:p>
        </p:txBody>
      </p:sp>
      <p:sp>
        <p:nvSpPr>
          <p:cNvPr id="46" name="TextBox 45">
            <a:extLst>
              <a:ext uri="{FF2B5EF4-FFF2-40B4-BE49-F238E27FC236}">
                <a16:creationId xmlns:a16="http://schemas.microsoft.com/office/drawing/2014/main" id="{17F3B714-4CF6-F441-B735-5DD86B91BBA5}"/>
              </a:ext>
            </a:extLst>
          </p:cNvPr>
          <p:cNvSpPr txBox="1"/>
          <p:nvPr/>
        </p:nvSpPr>
        <p:spPr>
          <a:xfrm>
            <a:off x="4175160" y="1180172"/>
            <a:ext cx="3853718" cy="276999"/>
          </a:xfrm>
          <a:prstGeom prst="rect">
            <a:avLst/>
          </a:prstGeom>
          <a:noFill/>
        </p:spPr>
        <p:txBody>
          <a:bodyPr wrap="square" rtlCol="0">
            <a:spAutoFit/>
          </a:bodyPr>
          <a:lstStyle/>
          <a:p>
            <a:r>
              <a:rPr lang="en-US" sz="1200" i="1" dirty="0">
                <a:latin typeface="Century Gothic" panose="020B0502020202020204" pitchFamily="34" charset="0"/>
              </a:rPr>
              <a:t>What is your organization’s purpose?</a:t>
            </a:r>
            <a:endParaRPr lang="en-US" sz="1200" dirty="0">
              <a:latin typeface="Century Gothic" panose="020B0502020202020204" pitchFamily="34" charset="0"/>
            </a:endParaRPr>
          </a:p>
        </p:txBody>
      </p:sp>
      <p:sp>
        <p:nvSpPr>
          <p:cNvPr id="48" name="TextBox 47">
            <a:extLst>
              <a:ext uri="{FF2B5EF4-FFF2-40B4-BE49-F238E27FC236}">
                <a16:creationId xmlns:a16="http://schemas.microsoft.com/office/drawing/2014/main" id="{3F1C048A-A991-8947-B5CA-01D6BAEB9091}"/>
              </a:ext>
            </a:extLst>
          </p:cNvPr>
          <p:cNvSpPr txBox="1"/>
          <p:nvPr/>
        </p:nvSpPr>
        <p:spPr>
          <a:xfrm>
            <a:off x="4175160" y="2484864"/>
            <a:ext cx="3140040" cy="276999"/>
          </a:xfrm>
          <a:prstGeom prst="rect">
            <a:avLst/>
          </a:prstGeom>
          <a:noFill/>
        </p:spPr>
        <p:txBody>
          <a:bodyPr wrap="square" rtlCol="0">
            <a:spAutoFit/>
          </a:bodyPr>
          <a:lstStyle/>
          <a:p>
            <a:r>
              <a:rPr lang="en-US" sz="1200" i="1" dirty="0">
                <a:latin typeface="Century Gothic" panose="020B0502020202020204" pitchFamily="34" charset="0"/>
              </a:rPr>
              <a:t>What do you do as a company?</a:t>
            </a:r>
            <a:endParaRPr lang="en-US" sz="1200" dirty="0">
              <a:latin typeface="Century Gothic" panose="020B0502020202020204" pitchFamily="34" charset="0"/>
            </a:endParaRPr>
          </a:p>
        </p:txBody>
      </p:sp>
      <p:sp>
        <p:nvSpPr>
          <p:cNvPr id="50" name="TextBox 49">
            <a:extLst>
              <a:ext uri="{FF2B5EF4-FFF2-40B4-BE49-F238E27FC236}">
                <a16:creationId xmlns:a16="http://schemas.microsoft.com/office/drawing/2014/main" id="{903434B2-EEF6-A34A-A478-8B7D21704300}"/>
              </a:ext>
            </a:extLst>
          </p:cNvPr>
          <p:cNvSpPr txBox="1"/>
          <p:nvPr/>
        </p:nvSpPr>
        <p:spPr>
          <a:xfrm>
            <a:off x="4175160" y="3867615"/>
            <a:ext cx="3140040" cy="276999"/>
          </a:xfrm>
          <a:prstGeom prst="rect">
            <a:avLst/>
          </a:prstGeom>
          <a:noFill/>
        </p:spPr>
        <p:txBody>
          <a:bodyPr wrap="square" rtlCol="0">
            <a:spAutoFit/>
          </a:bodyPr>
          <a:lstStyle/>
          <a:p>
            <a:r>
              <a:rPr lang="en-US" sz="1200" i="1" dirty="0">
                <a:latin typeface="Century Gothic" panose="020B0502020202020204" pitchFamily="34" charset="0"/>
              </a:rPr>
              <a:t>What are your company’s values?</a:t>
            </a:r>
            <a:endParaRPr lang="en-US" sz="1200" dirty="0">
              <a:latin typeface="Century Gothic" panose="020B0502020202020204" pitchFamily="34" charset="0"/>
            </a:endParaRPr>
          </a:p>
        </p:txBody>
      </p:sp>
      <p:sp>
        <p:nvSpPr>
          <p:cNvPr id="52" name="TextBox 51">
            <a:extLst>
              <a:ext uri="{FF2B5EF4-FFF2-40B4-BE49-F238E27FC236}">
                <a16:creationId xmlns:a16="http://schemas.microsoft.com/office/drawing/2014/main" id="{E7E419B3-893A-D647-877D-3AF79806E2EA}"/>
              </a:ext>
            </a:extLst>
          </p:cNvPr>
          <p:cNvSpPr txBox="1"/>
          <p:nvPr/>
        </p:nvSpPr>
        <p:spPr>
          <a:xfrm>
            <a:off x="4175160" y="5150005"/>
            <a:ext cx="3140040" cy="276999"/>
          </a:xfrm>
          <a:prstGeom prst="rect">
            <a:avLst/>
          </a:prstGeom>
          <a:noFill/>
        </p:spPr>
        <p:txBody>
          <a:bodyPr wrap="square" rtlCol="0">
            <a:spAutoFit/>
          </a:bodyPr>
          <a:lstStyle/>
          <a:p>
            <a:r>
              <a:rPr lang="en-US" sz="1200" i="1" dirty="0">
                <a:latin typeface="Century Gothic" panose="020B0502020202020204" pitchFamily="34" charset="0"/>
              </a:rPr>
              <a:t>Who are your customers?</a:t>
            </a:r>
            <a:endParaRPr lang="en-US" sz="1200" dirty="0">
              <a:latin typeface="Century Gothic" panose="020B0502020202020204" pitchFamily="34" charset="0"/>
            </a:endParaRPr>
          </a:p>
        </p:txBody>
      </p:sp>
      <p:sp>
        <p:nvSpPr>
          <p:cNvPr id="54" name="TextBox 53">
            <a:extLst>
              <a:ext uri="{FF2B5EF4-FFF2-40B4-BE49-F238E27FC236}">
                <a16:creationId xmlns:a16="http://schemas.microsoft.com/office/drawing/2014/main" id="{9843A874-DC30-434E-BCD7-26F88F9355D8}"/>
              </a:ext>
            </a:extLst>
          </p:cNvPr>
          <p:cNvSpPr txBox="1"/>
          <p:nvPr/>
        </p:nvSpPr>
        <p:spPr>
          <a:xfrm>
            <a:off x="8278809" y="1180172"/>
            <a:ext cx="3773278" cy="276999"/>
          </a:xfrm>
          <a:prstGeom prst="rect">
            <a:avLst/>
          </a:prstGeom>
          <a:noFill/>
        </p:spPr>
        <p:txBody>
          <a:bodyPr wrap="square" rtlCol="0">
            <a:spAutoFit/>
          </a:bodyPr>
          <a:lstStyle/>
          <a:p>
            <a:r>
              <a:rPr lang="en-US" sz="1200" i="1" dirty="0">
                <a:latin typeface="Century Gothic" panose="020B0502020202020204" pitchFamily="34" charset="0"/>
              </a:rPr>
              <a:t>Where are your customers located?</a:t>
            </a:r>
            <a:endParaRPr lang="en-US" sz="1200" dirty="0">
              <a:latin typeface="Century Gothic" panose="020B0502020202020204" pitchFamily="34" charset="0"/>
            </a:endParaRPr>
          </a:p>
        </p:txBody>
      </p:sp>
      <p:sp>
        <p:nvSpPr>
          <p:cNvPr id="56" name="TextBox 55">
            <a:extLst>
              <a:ext uri="{FF2B5EF4-FFF2-40B4-BE49-F238E27FC236}">
                <a16:creationId xmlns:a16="http://schemas.microsoft.com/office/drawing/2014/main" id="{5046A0E7-3943-4041-BC40-1A22BC1B5EFB}"/>
              </a:ext>
            </a:extLst>
          </p:cNvPr>
          <p:cNvSpPr txBox="1"/>
          <p:nvPr/>
        </p:nvSpPr>
        <p:spPr>
          <a:xfrm>
            <a:off x="8278809" y="2306766"/>
            <a:ext cx="3140040" cy="461665"/>
          </a:xfrm>
          <a:prstGeom prst="rect">
            <a:avLst/>
          </a:prstGeom>
          <a:noFill/>
        </p:spPr>
        <p:txBody>
          <a:bodyPr wrap="square" rtlCol="0">
            <a:spAutoFit/>
          </a:bodyPr>
          <a:lstStyle/>
          <a:p>
            <a:r>
              <a:rPr lang="en-US" sz="1200" i="1" dirty="0">
                <a:latin typeface="Century Gothic" panose="020B0502020202020204" pitchFamily="34" charset="0"/>
              </a:rPr>
              <a:t>Ideally, how do you want to be perceived in the marketplace?</a:t>
            </a:r>
            <a:endParaRPr lang="en-US" sz="1200" dirty="0">
              <a:latin typeface="Century Gothic" panose="020B0502020202020204" pitchFamily="34" charset="0"/>
            </a:endParaRPr>
          </a:p>
        </p:txBody>
      </p:sp>
      <p:sp>
        <p:nvSpPr>
          <p:cNvPr id="58" name="TextBox 57">
            <a:extLst>
              <a:ext uri="{FF2B5EF4-FFF2-40B4-BE49-F238E27FC236}">
                <a16:creationId xmlns:a16="http://schemas.microsoft.com/office/drawing/2014/main" id="{B812882A-D5D6-A840-990C-23A7F4B5B86F}"/>
              </a:ext>
            </a:extLst>
          </p:cNvPr>
          <p:cNvSpPr txBox="1"/>
          <p:nvPr/>
        </p:nvSpPr>
        <p:spPr>
          <a:xfrm>
            <a:off x="8187655" y="3682768"/>
            <a:ext cx="3231194" cy="461665"/>
          </a:xfrm>
          <a:prstGeom prst="rect">
            <a:avLst/>
          </a:prstGeom>
          <a:noFill/>
        </p:spPr>
        <p:txBody>
          <a:bodyPr wrap="square" rtlCol="0">
            <a:spAutoFit/>
          </a:bodyPr>
          <a:lstStyle/>
          <a:p>
            <a:r>
              <a:rPr lang="en-US" sz="1200" i="1" dirty="0">
                <a:latin typeface="Century Gothic" panose="020B0502020202020204" pitchFamily="34" charset="0"/>
              </a:rPr>
              <a:t>How would you describe your organization's personality?</a:t>
            </a:r>
            <a:endParaRPr lang="en-US" sz="1200" dirty="0">
              <a:latin typeface="Century Gothic" panose="020B0502020202020204" pitchFamily="34" charset="0"/>
            </a:endParaRPr>
          </a:p>
        </p:txBody>
      </p:sp>
      <p:sp>
        <p:nvSpPr>
          <p:cNvPr id="60" name="TextBox 59">
            <a:extLst>
              <a:ext uri="{FF2B5EF4-FFF2-40B4-BE49-F238E27FC236}">
                <a16:creationId xmlns:a16="http://schemas.microsoft.com/office/drawing/2014/main" id="{FCF1C019-5059-0C40-8DE9-FC3A35EBE527}"/>
              </a:ext>
            </a:extLst>
          </p:cNvPr>
          <p:cNvSpPr txBox="1"/>
          <p:nvPr/>
        </p:nvSpPr>
        <p:spPr>
          <a:xfrm>
            <a:off x="8278808" y="5150036"/>
            <a:ext cx="3773279" cy="276999"/>
          </a:xfrm>
          <a:prstGeom prst="rect">
            <a:avLst/>
          </a:prstGeom>
          <a:noFill/>
        </p:spPr>
        <p:txBody>
          <a:bodyPr wrap="square" rtlCol="0">
            <a:spAutoFit/>
          </a:bodyPr>
          <a:lstStyle/>
          <a:p>
            <a:r>
              <a:rPr lang="en-US" sz="1200" i="1" dirty="0">
                <a:latin typeface="Century Gothic" panose="020B0502020202020204" pitchFamily="34" charset="0"/>
              </a:rPr>
              <a:t>What do you hope to achieve with your brand?</a:t>
            </a:r>
            <a:endParaRPr lang="en-US" sz="1200" dirty="0">
              <a:latin typeface="Century Gothic" panose="020B0502020202020204" pitchFamily="34" charset="0"/>
            </a:endParaRPr>
          </a:p>
        </p:txBody>
      </p:sp>
      <p:graphicFrame>
        <p:nvGraphicFramePr>
          <p:cNvPr id="67" name="Table 66">
            <a:extLst>
              <a:ext uri="{FF2B5EF4-FFF2-40B4-BE49-F238E27FC236}">
                <a16:creationId xmlns:a16="http://schemas.microsoft.com/office/drawing/2014/main" id="{F7510812-5106-5F4B-A82A-FD61D81C7B6F}"/>
              </a:ext>
            </a:extLst>
          </p:cNvPr>
          <p:cNvGraphicFramePr>
            <a:graphicFrameLocks noGrp="1"/>
          </p:cNvGraphicFramePr>
          <p:nvPr>
            <p:extLst>
              <p:ext uri="{D42A27DB-BD31-4B8C-83A1-F6EECF244321}">
                <p14:modId xmlns:p14="http://schemas.microsoft.com/office/powerpoint/2010/main" val="13449027"/>
              </p:ext>
            </p:extLst>
          </p:nvPr>
        </p:nvGraphicFramePr>
        <p:xfrm>
          <a:off x="93813" y="4149746"/>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A socially and environmentally conscious company that’s trying to make a positive difference in the world.</a:t>
                      </a:r>
                      <a:r>
                        <a:rPr lang="en-US" sz="1400"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2">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68" name="Table 67">
            <a:extLst>
              <a:ext uri="{FF2B5EF4-FFF2-40B4-BE49-F238E27FC236}">
                <a16:creationId xmlns:a16="http://schemas.microsoft.com/office/drawing/2014/main" id="{1D329405-A92C-A54C-A2BB-53254C02FDD2}"/>
              </a:ext>
            </a:extLst>
          </p:cNvPr>
          <p:cNvGraphicFramePr>
            <a:graphicFrameLocks noGrp="1"/>
          </p:cNvGraphicFramePr>
          <p:nvPr>
            <p:extLst>
              <p:ext uri="{D42A27DB-BD31-4B8C-83A1-F6EECF244321}">
                <p14:modId xmlns:p14="http://schemas.microsoft.com/office/powerpoint/2010/main" val="1253002453"/>
              </p:ext>
            </p:extLst>
          </p:nvPr>
        </p:nvGraphicFramePr>
        <p:xfrm>
          <a:off x="93813" y="2760332"/>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Our electrical vehicle (EV) customers get a "positive charge" out of using our charging stations.</a:t>
                      </a:r>
                      <a:r>
                        <a:rPr lang="en-US" sz="1400"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2">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70" name="Table 69">
            <a:extLst>
              <a:ext uri="{FF2B5EF4-FFF2-40B4-BE49-F238E27FC236}">
                <a16:creationId xmlns:a16="http://schemas.microsoft.com/office/drawing/2014/main" id="{386559E2-CC8E-754A-AC83-BD985165B4C3}"/>
              </a:ext>
            </a:extLst>
          </p:cNvPr>
          <p:cNvGraphicFramePr>
            <a:graphicFrameLocks noGrp="1"/>
          </p:cNvGraphicFramePr>
          <p:nvPr>
            <p:extLst>
              <p:ext uri="{D42A27DB-BD31-4B8C-83A1-F6EECF244321}">
                <p14:modId xmlns:p14="http://schemas.microsoft.com/office/powerpoint/2010/main" val="2240301703"/>
              </p:ext>
            </p:extLst>
          </p:nvPr>
        </p:nvGraphicFramePr>
        <p:xfrm>
          <a:off x="93813" y="5420404"/>
          <a:ext cx="3773280" cy="85344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We are an EV-charging provider whose primary goal is to roll out our product to more locations than any other EV-charging provider.</a:t>
                      </a:r>
                      <a:r>
                        <a:rPr lang="en-US" sz="1400"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2">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75" name="Table 74">
            <a:extLst>
              <a:ext uri="{FF2B5EF4-FFF2-40B4-BE49-F238E27FC236}">
                <a16:creationId xmlns:a16="http://schemas.microsoft.com/office/drawing/2014/main" id="{96266901-2454-6F4F-9D28-DE8E2226D478}"/>
              </a:ext>
            </a:extLst>
          </p:cNvPr>
          <p:cNvGraphicFramePr>
            <a:graphicFrameLocks noGrp="1"/>
          </p:cNvGraphicFramePr>
          <p:nvPr>
            <p:extLst>
              <p:ext uri="{D42A27DB-BD31-4B8C-83A1-F6EECF244321}">
                <p14:modId xmlns:p14="http://schemas.microsoft.com/office/powerpoint/2010/main" val="1068548399"/>
              </p:ext>
            </p:extLst>
          </p:nvPr>
        </p:nvGraphicFramePr>
        <p:xfrm>
          <a:off x="4178924" y="1465922"/>
          <a:ext cx="3773280" cy="85344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Our purpose is to be the world's largest EV-charging provider and to reduce the environmental impact of fossil-fuel cars through our services.</a:t>
                      </a:r>
                      <a:r>
                        <a:rPr lang="en-US" sz="1400"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2">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76" name="Table 75">
            <a:extLst>
              <a:ext uri="{FF2B5EF4-FFF2-40B4-BE49-F238E27FC236}">
                <a16:creationId xmlns:a16="http://schemas.microsoft.com/office/drawing/2014/main" id="{2B1DEBEA-157E-AD4F-8EEA-46F7D556CCCB}"/>
              </a:ext>
            </a:extLst>
          </p:cNvPr>
          <p:cNvGraphicFramePr>
            <a:graphicFrameLocks noGrp="1"/>
          </p:cNvGraphicFramePr>
          <p:nvPr>
            <p:extLst>
              <p:ext uri="{D42A27DB-BD31-4B8C-83A1-F6EECF244321}">
                <p14:modId xmlns:p14="http://schemas.microsoft.com/office/powerpoint/2010/main" val="1777485225"/>
              </p:ext>
            </p:extLst>
          </p:nvPr>
        </p:nvGraphicFramePr>
        <p:xfrm>
          <a:off x="4178924" y="4149746"/>
          <a:ext cx="3773280" cy="85344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Customer Commitment. Integrity. Continuous Learning. Constant Improvement. Environmental Responsibility.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2">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77" name="Table 76">
            <a:extLst>
              <a:ext uri="{FF2B5EF4-FFF2-40B4-BE49-F238E27FC236}">
                <a16:creationId xmlns:a16="http://schemas.microsoft.com/office/drawing/2014/main" id="{4DA703D3-2A1C-3048-AD78-6F1638AD87B4}"/>
              </a:ext>
            </a:extLst>
          </p:cNvPr>
          <p:cNvGraphicFramePr>
            <a:graphicFrameLocks noGrp="1"/>
          </p:cNvGraphicFramePr>
          <p:nvPr>
            <p:extLst>
              <p:ext uri="{D42A27DB-BD31-4B8C-83A1-F6EECF244321}">
                <p14:modId xmlns:p14="http://schemas.microsoft.com/office/powerpoint/2010/main" val="98951856"/>
              </p:ext>
            </p:extLst>
          </p:nvPr>
        </p:nvGraphicFramePr>
        <p:xfrm>
          <a:off x="4178924" y="2760332"/>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We provide EV-charging stations at multiple locations across the U.S. and Canada.</a:t>
                      </a:r>
                      <a:r>
                        <a:rPr lang="en-US" sz="1400"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2">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78" name="Table 77">
            <a:extLst>
              <a:ext uri="{FF2B5EF4-FFF2-40B4-BE49-F238E27FC236}">
                <a16:creationId xmlns:a16="http://schemas.microsoft.com/office/drawing/2014/main" id="{DC30CE75-1451-2945-B170-5E72069E0428}"/>
              </a:ext>
            </a:extLst>
          </p:cNvPr>
          <p:cNvGraphicFramePr>
            <a:graphicFrameLocks noGrp="1"/>
          </p:cNvGraphicFramePr>
          <p:nvPr>
            <p:extLst>
              <p:ext uri="{D42A27DB-BD31-4B8C-83A1-F6EECF244321}">
                <p14:modId xmlns:p14="http://schemas.microsoft.com/office/powerpoint/2010/main" val="1718422368"/>
              </p:ext>
            </p:extLst>
          </p:nvPr>
        </p:nvGraphicFramePr>
        <p:xfrm>
          <a:off x="4178924" y="5420404"/>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EV drivers</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2">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83" name="Table 82">
            <a:extLst>
              <a:ext uri="{FF2B5EF4-FFF2-40B4-BE49-F238E27FC236}">
                <a16:creationId xmlns:a16="http://schemas.microsoft.com/office/drawing/2014/main" id="{05A5E200-D437-D248-A80B-8CF4F7EF0B7E}"/>
              </a:ext>
            </a:extLst>
          </p:cNvPr>
          <p:cNvGraphicFramePr>
            <a:graphicFrameLocks noGrp="1"/>
          </p:cNvGraphicFramePr>
          <p:nvPr>
            <p:extLst>
              <p:ext uri="{D42A27DB-BD31-4B8C-83A1-F6EECF244321}">
                <p14:modId xmlns:p14="http://schemas.microsoft.com/office/powerpoint/2010/main" val="3542717415"/>
              </p:ext>
            </p:extLst>
          </p:nvPr>
        </p:nvGraphicFramePr>
        <p:xfrm>
          <a:off x="8275911" y="1465922"/>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Throughout the United States, but the vast majority are in the state of California.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2">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84" name="Table 83">
            <a:extLst>
              <a:ext uri="{FF2B5EF4-FFF2-40B4-BE49-F238E27FC236}">
                <a16:creationId xmlns:a16="http://schemas.microsoft.com/office/drawing/2014/main" id="{7E5FADEF-D5F3-D84B-B159-A275908F6571}"/>
              </a:ext>
            </a:extLst>
          </p:cNvPr>
          <p:cNvGraphicFramePr>
            <a:graphicFrameLocks noGrp="1"/>
          </p:cNvGraphicFramePr>
          <p:nvPr>
            <p:extLst>
              <p:ext uri="{D42A27DB-BD31-4B8C-83A1-F6EECF244321}">
                <p14:modId xmlns:p14="http://schemas.microsoft.com/office/powerpoint/2010/main" val="2947674322"/>
              </p:ext>
            </p:extLst>
          </p:nvPr>
        </p:nvGraphicFramePr>
        <p:xfrm>
          <a:off x="8275911" y="4149746"/>
          <a:ext cx="3773280" cy="85344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653922">
                <a:tc>
                  <a:txBody>
                    <a:bodyPr/>
                    <a:lstStyle/>
                    <a:p>
                      <a:pPr algn="l" fontAlgn="ctr"/>
                      <a:r>
                        <a:rPr lang="en-US" sz="1400" kern="1200" dirty="0">
                          <a:solidFill>
                            <a:schemeClr val="dk1"/>
                          </a:solidFill>
                          <a:effectLst/>
                          <a:latin typeface="Century Gothic" panose="020B0502020202020204" pitchFamily="34" charset="0"/>
                          <a:ea typeface="+mn-ea"/>
                          <a:cs typeface="+mn-cs"/>
                        </a:rPr>
                        <a:t>We work hard and play hard, yet we’re easygoing. We're driven primarily by the principle of mutual respect, and we love to see our customers succeed.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2">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85" name="Table 84">
            <a:extLst>
              <a:ext uri="{FF2B5EF4-FFF2-40B4-BE49-F238E27FC236}">
                <a16:creationId xmlns:a16="http://schemas.microsoft.com/office/drawing/2014/main" id="{16C5BBAD-2E26-7047-822F-A39CBDDF0D63}"/>
              </a:ext>
            </a:extLst>
          </p:cNvPr>
          <p:cNvGraphicFramePr>
            <a:graphicFrameLocks noGrp="1"/>
          </p:cNvGraphicFramePr>
          <p:nvPr>
            <p:extLst>
              <p:ext uri="{D42A27DB-BD31-4B8C-83A1-F6EECF244321}">
                <p14:modId xmlns:p14="http://schemas.microsoft.com/office/powerpoint/2010/main" val="1296590590"/>
              </p:ext>
            </p:extLst>
          </p:nvPr>
        </p:nvGraphicFramePr>
        <p:xfrm>
          <a:off x="8275911" y="2760332"/>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As the main provider of EV-charging stations and as a socially and environmentally conscious company.</a:t>
                      </a:r>
                      <a:r>
                        <a:rPr lang="en-US" sz="1400"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2">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86" name="Table 85">
            <a:extLst>
              <a:ext uri="{FF2B5EF4-FFF2-40B4-BE49-F238E27FC236}">
                <a16:creationId xmlns:a16="http://schemas.microsoft.com/office/drawing/2014/main" id="{69BAB3F4-31FC-8846-88A2-D5EDB43F7F0D}"/>
              </a:ext>
            </a:extLst>
          </p:cNvPr>
          <p:cNvGraphicFramePr>
            <a:graphicFrameLocks noGrp="1"/>
          </p:cNvGraphicFramePr>
          <p:nvPr>
            <p:extLst>
              <p:ext uri="{D42A27DB-BD31-4B8C-83A1-F6EECF244321}">
                <p14:modId xmlns:p14="http://schemas.microsoft.com/office/powerpoint/2010/main" val="12173960"/>
              </p:ext>
            </p:extLst>
          </p:nvPr>
        </p:nvGraphicFramePr>
        <p:xfrm>
          <a:off x="8275911" y="5420404"/>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We want it to make us a household name, make a positive impact on the environment, and increase sales.</a:t>
                      </a:r>
                      <a:r>
                        <a:rPr lang="en-US" sz="1400"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2">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sp>
        <p:nvSpPr>
          <p:cNvPr id="88" name="Rectangle 3">
            <a:extLst>
              <a:ext uri="{FF2B5EF4-FFF2-40B4-BE49-F238E27FC236}">
                <a16:creationId xmlns:a16="http://schemas.microsoft.com/office/drawing/2014/main" id="{5B948F54-A2FE-404C-89A2-A3E20EEC87F2}"/>
              </a:ext>
            </a:extLst>
          </p:cNvPr>
          <p:cNvSpPr>
            <a:spLocks noChangeArrowheads="1"/>
          </p:cNvSpPr>
          <p:nvPr/>
        </p:nvSpPr>
        <p:spPr bwMode="auto">
          <a:xfrm>
            <a:off x="151947" y="31140"/>
            <a:ext cx="11810606" cy="707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76176" rIns="0" bIns="7617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BRAND CORE IDENTITY</a:t>
            </a:r>
          </a:p>
          <a:p>
            <a:pPr lvl="0" eaLnBrk="0" fontAlgn="base" hangingPunct="0">
              <a:spcBef>
                <a:spcPct val="0"/>
              </a:spcBef>
              <a:spcAft>
                <a:spcPct val="0"/>
              </a:spcAft>
            </a:pPr>
            <a:r>
              <a:rPr lang="en-US" sz="1200" b="1" dirty="0">
                <a:solidFill>
                  <a:schemeClr val="tx2">
                    <a:lumMod val="75000"/>
                  </a:schemeClr>
                </a:solidFill>
                <a:latin typeface="Century Gothic" panose="020B0502020202020204" pitchFamily="34" charset="0"/>
              </a:rPr>
              <a:t>Performing a brand audit will help you determine your brand’s current effectiveness in the marketplace.</a:t>
            </a:r>
            <a:r>
              <a:rPr lang="en-US" sz="1200" dirty="0">
                <a:solidFill>
                  <a:schemeClr val="tx2">
                    <a:lumMod val="75000"/>
                  </a:schemeClr>
                </a:solidFill>
                <a:latin typeface="Century Gothic" panose="020B0502020202020204" pitchFamily="34" charset="0"/>
              </a:rPr>
              <a:t> </a:t>
            </a:r>
            <a:endParaRPr kumimoji="0" lang="en-US" altLang="en-US" sz="1200" b="1" i="0" u="none" strike="noStrike" cap="none" normalizeH="0" baseline="0" dirty="0">
              <a:ln>
                <a:noFill/>
              </a:ln>
              <a:solidFill>
                <a:schemeClr val="tx2">
                  <a:lumMod val="75000"/>
                </a:schemeClr>
              </a:solidFill>
              <a:effectLst/>
              <a:latin typeface="Century Gothic" panose="020B0502020202020204" pitchFamily="34" charset="0"/>
            </a:endParaRPr>
          </a:p>
        </p:txBody>
      </p:sp>
      <p:pic>
        <p:nvPicPr>
          <p:cNvPr id="92" name="Graphic 91" descr="Agriculture outline">
            <a:extLst>
              <a:ext uri="{FF2B5EF4-FFF2-40B4-BE49-F238E27FC236}">
                <a16:creationId xmlns:a16="http://schemas.microsoft.com/office/drawing/2014/main" id="{C17E6FD3-50EB-7D4B-9A84-E846D0FE994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29570" y="127841"/>
            <a:ext cx="766893" cy="766893"/>
          </a:xfrm>
          <a:prstGeom prst="rect">
            <a:avLst/>
          </a:prstGeom>
        </p:spPr>
      </p:pic>
      <p:pic>
        <p:nvPicPr>
          <p:cNvPr id="93" name="Graphic 92" descr="Agriculture outline">
            <a:extLst>
              <a:ext uri="{FF2B5EF4-FFF2-40B4-BE49-F238E27FC236}">
                <a16:creationId xmlns:a16="http://schemas.microsoft.com/office/drawing/2014/main" id="{B456F165-9204-9440-858D-5C81807DA3B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700230" y="127841"/>
            <a:ext cx="766893" cy="766893"/>
          </a:xfrm>
          <a:prstGeom prst="rect">
            <a:avLst/>
          </a:prstGeom>
        </p:spPr>
      </p:pic>
      <p:pic>
        <p:nvPicPr>
          <p:cNvPr id="94" name="Graphic 93" descr="Agriculture outline">
            <a:extLst>
              <a:ext uri="{FF2B5EF4-FFF2-40B4-BE49-F238E27FC236}">
                <a16:creationId xmlns:a16="http://schemas.microsoft.com/office/drawing/2014/main" id="{1160D333-D9AD-7D49-A583-C77AC498C56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947139" y="127841"/>
            <a:ext cx="766893" cy="766893"/>
          </a:xfrm>
          <a:prstGeom prst="rect">
            <a:avLst/>
          </a:prstGeom>
        </p:spPr>
      </p:pic>
    </p:spTree>
    <p:extLst>
      <p:ext uri="{BB962C8B-B14F-4D97-AF65-F5344CB8AC3E}">
        <p14:creationId xmlns:p14="http://schemas.microsoft.com/office/powerpoint/2010/main" val="15216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 name="Graphic 62" descr="Agriculture outline">
            <a:extLst>
              <a:ext uri="{FF2B5EF4-FFF2-40B4-BE49-F238E27FC236}">
                <a16:creationId xmlns:a16="http://schemas.microsoft.com/office/drawing/2014/main" id="{F7446057-8AB3-9643-8523-2CAD7C3F1DA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29570" y="5418690"/>
            <a:ext cx="800101" cy="800101"/>
          </a:xfrm>
          <a:prstGeom prst="rect">
            <a:avLst/>
          </a:prstGeom>
        </p:spPr>
      </p:pic>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3867092" y="6477000"/>
            <a:ext cx="788014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BRAND CORE IDENTITY 2 | BRAND AUDIT PRESENTATION SAMPLE</a:t>
            </a:r>
            <a:endParaRPr lang="en-US" dirty="0">
              <a:solidFill>
                <a:schemeClr val="bg1"/>
              </a:solidFill>
              <a:latin typeface="Century Gothic" panose="020B0502020202020204" pitchFamily="34" charset="0"/>
              <a:ea typeface="Arial" charset="0"/>
              <a:cs typeface="Arial" charset="0"/>
            </a:endParaRPr>
          </a:p>
        </p:txBody>
      </p:sp>
      <p:sp>
        <p:nvSpPr>
          <p:cNvPr id="31" name="Rectangle 3">
            <a:extLst>
              <a:ext uri="{FF2B5EF4-FFF2-40B4-BE49-F238E27FC236}">
                <a16:creationId xmlns:a16="http://schemas.microsoft.com/office/drawing/2014/main" id="{791E79C4-88BC-9D44-A77E-7F3714D4392E}"/>
              </a:ext>
            </a:extLst>
          </p:cNvPr>
          <p:cNvSpPr>
            <a:spLocks noChangeArrowheads="1"/>
          </p:cNvSpPr>
          <p:nvPr/>
        </p:nvSpPr>
        <p:spPr bwMode="auto">
          <a:xfrm>
            <a:off x="164821" y="1687"/>
            <a:ext cx="3773281" cy="10771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76176" rIns="0" bIns="7617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BRAND CORE IDENTITY </a:t>
            </a:r>
            <a:r>
              <a:rPr kumimoji="0" lang="en-US" altLang="en-US" sz="1200" i="0" u="none" strike="noStrike" cap="none" normalizeH="0" baseline="0" dirty="0">
                <a:ln>
                  <a:noFill/>
                </a:ln>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(continued)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chemeClr val="tx1"/>
              </a:solidFill>
              <a:effectLst/>
              <a:latin typeface="Arial" panose="020B0604020202020204" pitchFamily="34" charset="0"/>
            </a:endParaRPr>
          </a:p>
        </p:txBody>
      </p:sp>
      <p:graphicFrame>
        <p:nvGraphicFramePr>
          <p:cNvPr id="35" name="Table 34">
            <a:extLst>
              <a:ext uri="{FF2B5EF4-FFF2-40B4-BE49-F238E27FC236}">
                <a16:creationId xmlns:a16="http://schemas.microsoft.com/office/drawing/2014/main" id="{0292F9A7-01A3-EB43-8366-B9A02159DC84}"/>
              </a:ext>
            </a:extLst>
          </p:cNvPr>
          <p:cNvGraphicFramePr>
            <a:graphicFrameLocks noGrp="1"/>
          </p:cNvGraphicFramePr>
          <p:nvPr>
            <p:extLst>
              <p:ext uri="{D42A27DB-BD31-4B8C-83A1-F6EECF244321}">
                <p14:modId xmlns:p14="http://schemas.microsoft.com/office/powerpoint/2010/main" val="3699451784"/>
              </p:ext>
            </p:extLst>
          </p:nvPr>
        </p:nvGraphicFramePr>
        <p:xfrm>
          <a:off x="93813" y="1465922"/>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Trustworthiness. </a:t>
                      </a:r>
                      <a:endParaRPr lang="en-US" sz="1400" b="0" i="0" u="none" strike="noStrike" dirty="0">
                        <a:solidFill>
                          <a:srgbClr val="000000"/>
                        </a:solidFill>
                        <a:effectLst/>
                        <a:latin typeface="Century Gothic" panose="020B0502020202020204" pitchFamily="34" charset="0"/>
                      </a:endParaRPr>
                    </a:p>
                  </a:txBody>
                  <a:tcPr marL="85725" marR="0" marT="0" marB="0" anchor="ctr">
                    <a:solidFill>
                      <a:srgbClr val="EAEEF3"/>
                    </a:solidFill>
                  </a:tcPr>
                </a:tc>
                <a:extLst>
                  <a:ext uri="{0D108BD9-81ED-4DB2-BD59-A6C34878D82A}">
                    <a16:rowId xmlns:a16="http://schemas.microsoft.com/office/drawing/2014/main" val="1504109834"/>
                  </a:ext>
                </a:extLst>
              </a:tr>
            </a:tbl>
          </a:graphicData>
        </a:graphic>
      </p:graphicFrame>
      <p:sp>
        <p:nvSpPr>
          <p:cNvPr id="36" name="TextBox 35">
            <a:extLst>
              <a:ext uri="{FF2B5EF4-FFF2-40B4-BE49-F238E27FC236}">
                <a16:creationId xmlns:a16="http://schemas.microsoft.com/office/drawing/2014/main" id="{2FFCA83E-4DCB-404E-829B-67477E0E043C}"/>
              </a:ext>
            </a:extLst>
          </p:cNvPr>
          <p:cNvSpPr txBox="1"/>
          <p:nvPr/>
        </p:nvSpPr>
        <p:spPr>
          <a:xfrm>
            <a:off x="93813" y="1030234"/>
            <a:ext cx="3140040" cy="461665"/>
          </a:xfrm>
          <a:prstGeom prst="rect">
            <a:avLst/>
          </a:prstGeom>
          <a:noFill/>
        </p:spPr>
        <p:txBody>
          <a:bodyPr wrap="square" rtlCol="0">
            <a:spAutoFit/>
          </a:bodyPr>
          <a:lstStyle/>
          <a:p>
            <a:r>
              <a:rPr lang="en-US" sz="1200" i="1" dirty="0">
                <a:latin typeface="Century Gothic" panose="020B0502020202020204" pitchFamily="34" charset="0"/>
              </a:rPr>
              <a:t>What's the primary image you want your brand to convey?</a:t>
            </a:r>
            <a:endParaRPr lang="en-US" sz="1200" dirty="0">
              <a:latin typeface="Century Gothic" panose="020B0502020202020204" pitchFamily="34" charset="0"/>
            </a:endParaRPr>
          </a:p>
        </p:txBody>
      </p:sp>
      <p:graphicFrame>
        <p:nvGraphicFramePr>
          <p:cNvPr id="38" name="Table 37">
            <a:extLst>
              <a:ext uri="{FF2B5EF4-FFF2-40B4-BE49-F238E27FC236}">
                <a16:creationId xmlns:a16="http://schemas.microsoft.com/office/drawing/2014/main" id="{CD0F6F66-A6B3-0B4E-8411-163345783E3C}"/>
              </a:ext>
            </a:extLst>
          </p:cNvPr>
          <p:cNvGraphicFramePr>
            <a:graphicFrameLocks noGrp="1"/>
          </p:cNvGraphicFramePr>
          <p:nvPr>
            <p:extLst>
              <p:ext uri="{D42A27DB-BD31-4B8C-83A1-F6EECF244321}">
                <p14:modId xmlns:p14="http://schemas.microsoft.com/office/powerpoint/2010/main" val="2247586847"/>
              </p:ext>
            </p:extLst>
          </p:nvPr>
        </p:nvGraphicFramePr>
        <p:xfrm>
          <a:off x="93813" y="2770614"/>
          <a:ext cx="3773280" cy="85344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12028">
                <a:tc>
                  <a:txBody>
                    <a:bodyPr/>
                    <a:lstStyle/>
                    <a:p>
                      <a:pPr algn="l" fontAlgn="ctr"/>
                      <a:r>
                        <a:rPr lang="en-US" sz="1400" kern="1200" dirty="0">
                          <a:solidFill>
                            <a:schemeClr val="dk1"/>
                          </a:solidFill>
                          <a:effectLst/>
                          <a:latin typeface="Century Gothic" panose="020B0502020202020204" pitchFamily="34" charset="0"/>
                          <a:ea typeface="+mn-ea"/>
                          <a:cs typeface="+mn-cs"/>
                        </a:rPr>
                        <a:t>It will instill a sense of trust and environmental responsibility, and, in turn, increase the number of charging stations across the U.S. </a:t>
                      </a:r>
                      <a:endParaRPr lang="en-US" sz="1400" b="0" i="0" u="none" strike="noStrike" dirty="0">
                        <a:solidFill>
                          <a:srgbClr val="000000"/>
                        </a:solidFill>
                        <a:effectLst/>
                        <a:latin typeface="Century Gothic" panose="020B0502020202020204" pitchFamily="34" charset="0"/>
                      </a:endParaRPr>
                    </a:p>
                  </a:txBody>
                  <a:tcPr marL="85725" marR="0" marT="0" marB="0" anchor="ctr">
                    <a:solidFill>
                      <a:srgbClr val="EAEEF3"/>
                    </a:solidFill>
                  </a:tcPr>
                </a:tc>
                <a:extLst>
                  <a:ext uri="{0D108BD9-81ED-4DB2-BD59-A6C34878D82A}">
                    <a16:rowId xmlns:a16="http://schemas.microsoft.com/office/drawing/2014/main" val="1504109834"/>
                  </a:ext>
                </a:extLst>
              </a:tr>
            </a:tbl>
          </a:graphicData>
        </a:graphic>
      </p:graphicFrame>
      <p:sp>
        <p:nvSpPr>
          <p:cNvPr id="39" name="TextBox 38">
            <a:extLst>
              <a:ext uri="{FF2B5EF4-FFF2-40B4-BE49-F238E27FC236}">
                <a16:creationId xmlns:a16="http://schemas.microsoft.com/office/drawing/2014/main" id="{C0CDD6D3-847A-994F-87EE-C20688E2DD7F}"/>
              </a:ext>
            </a:extLst>
          </p:cNvPr>
          <p:cNvSpPr txBox="1"/>
          <p:nvPr/>
        </p:nvSpPr>
        <p:spPr>
          <a:xfrm>
            <a:off x="93813" y="2358676"/>
            <a:ext cx="3140040" cy="461665"/>
          </a:xfrm>
          <a:prstGeom prst="rect">
            <a:avLst/>
          </a:prstGeom>
          <a:noFill/>
        </p:spPr>
        <p:txBody>
          <a:bodyPr wrap="square" rtlCol="0">
            <a:spAutoFit/>
          </a:bodyPr>
          <a:lstStyle/>
          <a:p>
            <a:r>
              <a:rPr lang="en-US" sz="1200" i="1" dirty="0">
                <a:latin typeface="Century Gothic" panose="020B0502020202020204" pitchFamily="34" charset="0"/>
              </a:rPr>
              <a:t>How can your brand help you achieve your goals?</a:t>
            </a:r>
            <a:endParaRPr lang="en-US" sz="1200" dirty="0">
              <a:latin typeface="Century Gothic" panose="020B0502020202020204" pitchFamily="34" charset="0"/>
            </a:endParaRPr>
          </a:p>
        </p:txBody>
      </p:sp>
      <p:graphicFrame>
        <p:nvGraphicFramePr>
          <p:cNvPr id="40" name="Table 39">
            <a:extLst>
              <a:ext uri="{FF2B5EF4-FFF2-40B4-BE49-F238E27FC236}">
                <a16:creationId xmlns:a16="http://schemas.microsoft.com/office/drawing/2014/main" id="{1D4C4387-2162-554D-9083-3064D4F11297}"/>
              </a:ext>
            </a:extLst>
          </p:cNvPr>
          <p:cNvGraphicFramePr>
            <a:graphicFrameLocks noGrp="1"/>
          </p:cNvGraphicFramePr>
          <p:nvPr>
            <p:extLst>
              <p:ext uri="{D42A27DB-BD31-4B8C-83A1-F6EECF244321}">
                <p14:modId xmlns:p14="http://schemas.microsoft.com/office/powerpoint/2010/main" val="1225657451"/>
              </p:ext>
            </p:extLst>
          </p:nvPr>
        </p:nvGraphicFramePr>
        <p:xfrm>
          <a:off x="93813" y="4153365"/>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18-to 34-year-old existing and potential EV users/drivers. </a:t>
                      </a:r>
                      <a:endParaRPr lang="en-US" sz="1400" b="0" i="0" u="none" strike="noStrike" dirty="0">
                        <a:solidFill>
                          <a:srgbClr val="000000"/>
                        </a:solidFill>
                        <a:effectLst/>
                        <a:latin typeface="Century Gothic" panose="020B0502020202020204" pitchFamily="34" charset="0"/>
                      </a:endParaRPr>
                    </a:p>
                  </a:txBody>
                  <a:tcPr marL="85725" marR="0" marT="0" marB="0" anchor="ctr">
                    <a:solidFill>
                      <a:srgbClr val="EAEEF3"/>
                    </a:solidFill>
                  </a:tcPr>
                </a:tc>
                <a:extLst>
                  <a:ext uri="{0D108BD9-81ED-4DB2-BD59-A6C34878D82A}">
                    <a16:rowId xmlns:a16="http://schemas.microsoft.com/office/drawing/2014/main" val="1504109834"/>
                  </a:ext>
                </a:extLst>
              </a:tr>
            </a:tbl>
          </a:graphicData>
        </a:graphic>
      </p:graphicFrame>
      <p:sp>
        <p:nvSpPr>
          <p:cNvPr id="41" name="TextBox 40">
            <a:extLst>
              <a:ext uri="{FF2B5EF4-FFF2-40B4-BE49-F238E27FC236}">
                <a16:creationId xmlns:a16="http://schemas.microsoft.com/office/drawing/2014/main" id="{A3DCE440-E161-6E48-AAC9-5C3C26A746BD}"/>
              </a:ext>
            </a:extLst>
          </p:cNvPr>
          <p:cNvSpPr txBox="1"/>
          <p:nvPr/>
        </p:nvSpPr>
        <p:spPr>
          <a:xfrm>
            <a:off x="93812" y="3914424"/>
            <a:ext cx="3773279" cy="276999"/>
          </a:xfrm>
          <a:prstGeom prst="rect">
            <a:avLst/>
          </a:prstGeom>
          <a:noFill/>
        </p:spPr>
        <p:txBody>
          <a:bodyPr wrap="square" rtlCol="0">
            <a:spAutoFit/>
          </a:bodyPr>
          <a:lstStyle/>
          <a:p>
            <a:r>
              <a:rPr lang="en-US" sz="1200" i="1" dirty="0">
                <a:latin typeface="Century Gothic" panose="020B0502020202020204" pitchFamily="34" charset="0"/>
              </a:rPr>
              <a:t>Who is your "target audience"?</a:t>
            </a:r>
            <a:endParaRPr lang="en-US" sz="1200" dirty="0">
              <a:latin typeface="Century Gothic" panose="020B0502020202020204" pitchFamily="34" charset="0"/>
            </a:endParaRPr>
          </a:p>
        </p:txBody>
      </p:sp>
      <p:graphicFrame>
        <p:nvGraphicFramePr>
          <p:cNvPr id="42" name="Table 41">
            <a:extLst>
              <a:ext uri="{FF2B5EF4-FFF2-40B4-BE49-F238E27FC236}">
                <a16:creationId xmlns:a16="http://schemas.microsoft.com/office/drawing/2014/main" id="{6368DC49-A58C-3D40-B3FF-F96BCADA774A}"/>
              </a:ext>
            </a:extLst>
          </p:cNvPr>
          <p:cNvGraphicFramePr>
            <a:graphicFrameLocks noGrp="1"/>
          </p:cNvGraphicFramePr>
          <p:nvPr>
            <p:extLst>
              <p:ext uri="{D42A27DB-BD31-4B8C-83A1-F6EECF244321}">
                <p14:modId xmlns:p14="http://schemas.microsoft.com/office/powerpoint/2010/main" val="3210804650"/>
              </p:ext>
            </p:extLst>
          </p:nvPr>
        </p:nvGraphicFramePr>
        <p:xfrm>
          <a:off x="93813" y="5435755"/>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Become a recognizable brand that people know they can trust and want to be a part of. </a:t>
                      </a:r>
                      <a:endParaRPr lang="en-US" sz="1400" b="0" i="0" u="none" strike="noStrike" dirty="0">
                        <a:solidFill>
                          <a:srgbClr val="000000"/>
                        </a:solidFill>
                        <a:effectLst/>
                        <a:latin typeface="Century Gothic" panose="020B0502020202020204" pitchFamily="34" charset="0"/>
                      </a:endParaRPr>
                    </a:p>
                  </a:txBody>
                  <a:tcPr marL="85725" marR="0" marT="0" marB="0" anchor="ctr">
                    <a:solidFill>
                      <a:srgbClr val="EAEEF3"/>
                    </a:solidFill>
                  </a:tcPr>
                </a:tc>
                <a:extLst>
                  <a:ext uri="{0D108BD9-81ED-4DB2-BD59-A6C34878D82A}">
                    <a16:rowId xmlns:a16="http://schemas.microsoft.com/office/drawing/2014/main" val="1504109834"/>
                  </a:ext>
                </a:extLst>
              </a:tr>
            </a:tbl>
          </a:graphicData>
        </a:graphic>
      </p:graphicFrame>
      <p:sp>
        <p:nvSpPr>
          <p:cNvPr id="43" name="TextBox 42">
            <a:extLst>
              <a:ext uri="{FF2B5EF4-FFF2-40B4-BE49-F238E27FC236}">
                <a16:creationId xmlns:a16="http://schemas.microsoft.com/office/drawing/2014/main" id="{53084308-DEB2-5546-8608-551351905DA4}"/>
              </a:ext>
            </a:extLst>
          </p:cNvPr>
          <p:cNvSpPr txBox="1"/>
          <p:nvPr/>
        </p:nvSpPr>
        <p:spPr>
          <a:xfrm>
            <a:off x="93813" y="5011942"/>
            <a:ext cx="3773278" cy="461665"/>
          </a:xfrm>
          <a:prstGeom prst="rect">
            <a:avLst/>
          </a:prstGeom>
          <a:noFill/>
        </p:spPr>
        <p:txBody>
          <a:bodyPr wrap="square" rtlCol="0">
            <a:spAutoFit/>
          </a:bodyPr>
          <a:lstStyle/>
          <a:p>
            <a:r>
              <a:rPr lang="en-US" sz="1200" i="1" dirty="0">
                <a:latin typeface="Century Gothic" panose="020B0502020202020204" pitchFamily="34" charset="0"/>
              </a:rPr>
              <a:t>How do you think your brand can help reinforce your organization's offerings?</a:t>
            </a:r>
            <a:endParaRPr lang="en-US" sz="1200" dirty="0">
              <a:latin typeface="Century Gothic" panose="020B0502020202020204" pitchFamily="34" charset="0"/>
            </a:endParaRPr>
          </a:p>
        </p:txBody>
      </p:sp>
      <p:graphicFrame>
        <p:nvGraphicFramePr>
          <p:cNvPr id="44" name="Table 43">
            <a:extLst>
              <a:ext uri="{FF2B5EF4-FFF2-40B4-BE49-F238E27FC236}">
                <a16:creationId xmlns:a16="http://schemas.microsoft.com/office/drawing/2014/main" id="{E7400943-AB81-7C45-BC47-504D90ADE579}"/>
              </a:ext>
            </a:extLst>
          </p:cNvPr>
          <p:cNvGraphicFramePr>
            <a:graphicFrameLocks noGrp="1"/>
          </p:cNvGraphicFramePr>
          <p:nvPr>
            <p:extLst>
              <p:ext uri="{D42A27DB-BD31-4B8C-83A1-F6EECF244321}">
                <p14:modId xmlns:p14="http://schemas.microsoft.com/office/powerpoint/2010/main" val="2551947477"/>
              </p:ext>
            </p:extLst>
          </p:nvPr>
        </p:nvGraphicFramePr>
        <p:xfrm>
          <a:off x="4175159" y="1465922"/>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The current top three EV-charging providers in the U.S. </a:t>
                      </a:r>
                      <a:endParaRPr lang="en-US" sz="1400" b="0" i="0" u="none" strike="noStrike" dirty="0">
                        <a:solidFill>
                          <a:srgbClr val="000000"/>
                        </a:solidFill>
                        <a:effectLst/>
                        <a:latin typeface="Century Gothic" panose="020B0502020202020204" pitchFamily="34" charset="0"/>
                      </a:endParaRPr>
                    </a:p>
                  </a:txBody>
                  <a:tcPr marL="85725" marR="0" marT="0" marB="0" anchor="ctr">
                    <a:solidFill>
                      <a:srgbClr val="EAEEF3"/>
                    </a:solidFill>
                  </a:tcPr>
                </a:tc>
                <a:extLst>
                  <a:ext uri="{0D108BD9-81ED-4DB2-BD59-A6C34878D82A}">
                    <a16:rowId xmlns:a16="http://schemas.microsoft.com/office/drawing/2014/main" val="1504109834"/>
                  </a:ext>
                </a:extLst>
              </a:tr>
            </a:tbl>
          </a:graphicData>
        </a:graphic>
      </p:graphicFrame>
      <p:sp>
        <p:nvSpPr>
          <p:cNvPr id="46" name="TextBox 45">
            <a:extLst>
              <a:ext uri="{FF2B5EF4-FFF2-40B4-BE49-F238E27FC236}">
                <a16:creationId xmlns:a16="http://schemas.microsoft.com/office/drawing/2014/main" id="{17F3B714-4CF6-F441-B735-5DD86B91BBA5}"/>
              </a:ext>
            </a:extLst>
          </p:cNvPr>
          <p:cNvSpPr txBox="1"/>
          <p:nvPr/>
        </p:nvSpPr>
        <p:spPr>
          <a:xfrm>
            <a:off x="4175160" y="1215797"/>
            <a:ext cx="3853718" cy="276999"/>
          </a:xfrm>
          <a:prstGeom prst="rect">
            <a:avLst/>
          </a:prstGeom>
          <a:noFill/>
        </p:spPr>
        <p:txBody>
          <a:bodyPr wrap="square" rtlCol="0">
            <a:spAutoFit/>
          </a:bodyPr>
          <a:lstStyle/>
          <a:p>
            <a:r>
              <a:rPr lang="en-US" sz="1200" i="1" dirty="0">
                <a:latin typeface="Century Gothic" panose="020B0502020202020204" pitchFamily="34" charset="0"/>
              </a:rPr>
              <a:t>Who are your competitors?</a:t>
            </a:r>
            <a:endParaRPr lang="en-US" sz="1200" dirty="0">
              <a:latin typeface="Century Gothic" panose="020B0502020202020204" pitchFamily="34" charset="0"/>
            </a:endParaRPr>
          </a:p>
        </p:txBody>
      </p:sp>
      <p:graphicFrame>
        <p:nvGraphicFramePr>
          <p:cNvPr id="47" name="Table 46">
            <a:extLst>
              <a:ext uri="{FF2B5EF4-FFF2-40B4-BE49-F238E27FC236}">
                <a16:creationId xmlns:a16="http://schemas.microsoft.com/office/drawing/2014/main" id="{F5B3F0EC-7C14-2A4D-8934-6F7A824C423D}"/>
              </a:ext>
            </a:extLst>
          </p:cNvPr>
          <p:cNvGraphicFramePr>
            <a:graphicFrameLocks noGrp="1"/>
          </p:cNvGraphicFramePr>
          <p:nvPr>
            <p:extLst>
              <p:ext uri="{D42A27DB-BD31-4B8C-83A1-F6EECF244321}">
                <p14:modId xmlns:p14="http://schemas.microsoft.com/office/powerpoint/2010/main" val="3736673096"/>
              </p:ext>
            </p:extLst>
          </p:nvPr>
        </p:nvGraphicFramePr>
        <p:xfrm>
          <a:off x="4175159" y="2770614"/>
          <a:ext cx="3773280" cy="85344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Our EV-charging stations are more cost effective, easier to install, and more environmentally sound than our competitors’ stations. </a:t>
                      </a:r>
                      <a:endParaRPr lang="en-US" sz="1400" b="0" i="0" u="none" strike="noStrike" dirty="0">
                        <a:solidFill>
                          <a:srgbClr val="000000"/>
                        </a:solidFill>
                        <a:effectLst/>
                        <a:latin typeface="Century Gothic" panose="020B0502020202020204" pitchFamily="34" charset="0"/>
                      </a:endParaRPr>
                    </a:p>
                  </a:txBody>
                  <a:tcPr marL="85725" marR="0" marT="0" marB="0" anchor="ctr">
                    <a:solidFill>
                      <a:srgbClr val="EAEEF3"/>
                    </a:solidFill>
                  </a:tcPr>
                </a:tc>
                <a:extLst>
                  <a:ext uri="{0D108BD9-81ED-4DB2-BD59-A6C34878D82A}">
                    <a16:rowId xmlns:a16="http://schemas.microsoft.com/office/drawing/2014/main" val="1504109834"/>
                  </a:ext>
                </a:extLst>
              </a:tr>
            </a:tbl>
          </a:graphicData>
        </a:graphic>
      </p:graphicFrame>
      <p:sp>
        <p:nvSpPr>
          <p:cNvPr id="48" name="TextBox 47">
            <a:extLst>
              <a:ext uri="{FF2B5EF4-FFF2-40B4-BE49-F238E27FC236}">
                <a16:creationId xmlns:a16="http://schemas.microsoft.com/office/drawing/2014/main" id="{3F1C048A-A991-8947-B5CA-01D6BAEB9091}"/>
              </a:ext>
            </a:extLst>
          </p:cNvPr>
          <p:cNvSpPr txBox="1"/>
          <p:nvPr/>
        </p:nvSpPr>
        <p:spPr>
          <a:xfrm>
            <a:off x="4175160" y="2346801"/>
            <a:ext cx="3140040" cy="461665"/>
          </a:xfrm>
          <a:prstGeom prst="rect">
            <a:avLst/>
          </a:prstGeom>
          <a:noFill/>
        </p:spPr>
        <p:txBody>
          <a:bodyPr wrap="square" rtlCol="0">
            <a:spAutoFit/>
          </a:bodyPr>
          <a:lstStyle/>
          <a:p>
            <a:r>
              <a:rPr lang="en-US" sz="1200" i="1" dirty="0">
                <a:latin typeface="Century Gothic" panose="020B0502020202020204" pitchFamily="34" charset="0"/>
              </a:rPr>
              <a:t>What distinguishes you from your competitors? </a:t>
            </a:r>
            <a:endParaRPr lang="en-US" sz="1200" dirty="0">
              <a:latin typeface="Century Gothic" panose="020B0502020202020204" pitchFamily="34" charset="0"/>
            </a:endParaRPr>
          </a:p>
        </p:txBody>
      </p:sp>
      <p:graphicFrame>
        <p:nvGraphicFramePr>
          <p:cNvPr id="51" name="Table 50">
            <a:extLst>
              <a:ext uri="{FF2B5EF4-FFF2-40B4-BE49-F238E27FC236}">
                <a16:creationId xmlns:a16="http://schemas.microsoft.com/office/drawing/2014/main" id="{48E9B46E-600B-514B-8EB3-072F72E7AFA7}"/>
              </a:ext>
            </a:extLst>
          </p:cNvPr>
          <p:cNvGraphicFramePr>
            <a:graphicFrameLocks noGrp="1"/>
          </p:cNvGraphicFramePr>
          <p:nvPr>
            <p:extLst>
              <p:ext uri="{D42A27DB-BD31-4B8C-83A1-F6EECF244321}">
                <p14:modId xmlns:p14="http://schemas.microsoft.com/office/powerpoint/2010/main" val="1927748193"/>
              </p:ext>
            </p:extLst>
          </p:nvPr>
        </p:nvGraphicFramePr>
        <p:xfrm>
          <a:off x="4175159" y="4182723"/>
          <a:ext cx="3773280" cy="85344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Our EV-charging stations are readily available, easier to install, and more environmentally sound than the competition.</a:t>
                      </a:r>
                      <a:r>
                        <a:rPr lang="en-US" sz="1400"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85725" marR="0" marT="0" marB="0" anchor="ctr">
                    <a:solidFill>
                      <a:srgbClr val="EAEEF3"/>
                    </a:solidFill>
                  </a:tcPr>
                </a:tc>
                <a:extLst>
                  <a:ext uri="{0D108BD9-81ED-4DB2-BD59-A6C34878D82A}">
                    <a16:rowId xmlns:a16="http://schemas.microsoft.com/office/drawing/2014/main" val="1504109834"/>
                  </a:ext>
                </a:extLst>
              </a:tr>
            </a:tbl>
          </a:graphicData>
        </a:graphic>
      </p:graphicFrame>
      <p:sp>
        <p:nvSpPr>
          <p:cNvPr id="52" name="TextBox 51">
            <a:extLst>
              <a:ext uri="{FF2B5EF4-FFF2-40B4-BE49-F238E27FC236}">
                <a16:creationId xmlns:a16="http://schemas.microsoft.com/office/drawing/2014/main" id="{E7E419B3-893A-D647-877D-3AF79806E2EA}"/>
              </a:ext>
            </a:extLst>
          </p:cNvPr>
          <p:cNvSpPr txBox="1"/>
          <p:nvPr/>
        </p:nvSpPr>
        <p:spPr>
          <a:xfrm>
            <a:off x="4175159" y="3691700"/>
            <a:ext cx="3140040" cy="461665"/>
          </a:xfrm>
          <a:prstGeom prst="rect">
            <a:avLst/>
          </a:prstGeom>
          <a:noFill/>
        </p:spPr>
        <p:txBody>
          <a:bodyPr wrap="square" rtlCol="0">
            <a:spAutoFit/>
          </a:bodyPr>
          <a:lstStyle/>
          <a:p>
            <a:r>
              <a:rPr lang="en-US" sz="1200" i="1" dirty="0">
                <a:latin typeface="Century Gothic" panose="020B0502020202020204" pitchFamily="34" charset="0"/>
              </a:rPr>
              <a:t>What is it that makes you better than your competitors? </a:t>
            </a:r>
            <a:endParaRPr lang="en-US" sz="1200" dirty="0">
              <a:latin typeface="Century Gothic" panose="020B0502020202020204" pitchFamily="34" charset="0"/>
            </a:endParaRPr>
          </a:p>
        </p:txBody>
      </p:sp>
      <p:graphicFrame>
        <p:nvGraphicFramePr>
          <p:cNvPr id="53" name="Table 52">
            <a:extLst>
              <a:ext uri="{FF2B5EF4-FFF2-40B4-BE49-F238E27FC236}">
                <a16:creationId xmlns:a16="http://schemas.microsoft.com/office/drawing/2014/main" id="{008BB348-64FC-A341-8567-8C0321EC495E}"/>
              </a:ext>
            </a:extLst>
          </p:cNvPr>
          <p:cNvGraphicFramePr>
            <a:graphicFrameLocks noGrp="1"/>
          </p:cNvGraphicFramePr>
          <p:nvPr>
            <p:extLst>
              <p:ext uri="{D42A27DB-BD31-4B8C-83A1-F6EECF244321}">
                <p14:modId xmlns:p14="http://schemas.microsoft.com/office/powerpoint/2010/main" val="78596534"/>
              </p:ext>
            </p:extLst>
          </p:nvPr>
        </p:nvGraphicFramePr>
        <p:xfrm>
          <a:off x="8278808" y="1465922"/>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Become a recognizable, reliable brand that locations are readily willing to adopt for their EV-charging.</a:t>
                      </a:r>
                      <a:r>
                        <a:rPr lang="en-US" sz="1400"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85725" marR="0" marT="0" marB="0" anchor="ctr">
                    <a:solidFill>
                      <a:srgbClr val="EAEEF3"/>
                    </a:solidFill>
                  </a:tcPr>
                </a:tc>
                <a:extLst>
                  <a:ext uri="{0D108BD9-81ED-4DB2-BD59-A6C34878D82A}">
                    <a16:rowId xmlns:a16="http://schemas.microsoft.com/office/drawing/2014/main" val="1504109834"/>
                  </a:ext>
                </a:extLst>
              </a:tr>
            </a:tbl>
          </a:graphicData>
        </a:graphic>
      </p:graphicFrame>
      <p:sp>
        <p:nvSpPr>
          <p:cNvPr id="54" name="TextBox 53">
            <a:extLst>
              <a:ext uri="{FF2B5EF4-FFF2-40B4-BE49-F238E27FC236}">
                <a16:creationId xmlns:a16="http://schemas.microsoft.com/office/drawing/2014/main" id="{9843A874-DC30-434E-BCD7-26F88F9355D8}"/>
              </a:ext>
            </a:extLst>
          </p:cNvPr>
          <p:cNvSpPr txBox="1"/>
          <p:nvPr/>
        </p:nvSpPr>
        <p:spPr>
          <a:xfrm>
            <a:off x="8278808" y="1030234"/>
            <a:ext cx="3679643" cy="461665"/>
          </a:xfrm>
          <a:prstGeom prst="rect">
            <a:avLst/>
          </a:prstGeom>
          <a:noFill/>
        </p:spPr>
        <p:txBody>
          <a:bodyPr wrap="square" rtlCol="0">
            <a:spAutoFit/>
          </a:bodyPr>
          <a:lstStyle/>
          <a:p>
            <a:r>
              <a:rPr lang="en-US" sz="1200" i="1" dirty="0">
                <a:latin typeface="Century Gothic" panose="020B0502020202020204" pitchFamily="34" charset="0"/>
              </a:rPr>
              <a:t>How can your brand help you best your competitors? </a:t>
            </a:r>
            <a:endParaRPr lang="en-US" sz="1200" dirty="0">
              <a:latin typeface="Century Gothic" panose="020B0502020202020204" pitchFamily="34" charset="0"/>
            </a:endParaRPr>
          </a:p>
        </p:txBody>
      </p:sp>
      <p:graphicFrame>
        <p:nvGraphicFramePr>
          <p:cNvPr id="55" name="Table 54">
            <a:extLst>
              <a:ext uri="{FF2B5EF4-FFF2-40B4-BE49-F238E27FC236}">
                <a16:creationId xmlns:a16="http://schemas.microsoft.com/office/drawing/2014/main" id="{8CA24031-D28E-9942-BD07-B7A5A1BBBC8F}"/>
              </a:ext>
            </a:extLst>
          </p:cNvPr>
          <p:cNvGraphicFramePr>
            <a:graphicFrameLocks noGrp="1"/>
          </p:cNvGraphicFramePr>
          <p:nvPr>
            <p:extLst>
              <p:ext uri="{D42A27DB-BD31-4B8C-83A1-F6EECF244321}">
                <p14:modId xmlns:p14="http://schemas.microsoft.com/office/powerpoint/2010/main" val="4208117863"/>
              </p:ext>
            </p:extLst>
          </p:nvPr>
        </p:nvGraphicFramePr>
        <p:xfrm>
          <a:off x="8278808" y="2770614"/>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7 or 8</a:t>
                      </a:r>
                      <a:r>
                        <a:rPr lang="en-US" sz="1400"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85725" marR="0" marT="0" marB="0" anchor="ctr">
                    <a:solidFill>
                      <a:srgbClr val="EAEEF3"/>
                    </a:solidFill>
                  </a:tcPr>
                </a:tc>
                <a:extLst>
                  <a:ext uri="{0D108BD9-81ED-4DB2-BD59-A6C34878D82A}">
                    <a16:rowId xmlns:a16="http://schemas.microsoft.com/office/drawing/2014/main" val="1504109834"/>
                  </a:ext>
                </a:extLst>
              </a:tr>
            </a:tbl>
          </a:graphicData>
        </a:graphic>
      </p:graphicFrame>
      <p:sp>
        <p:nvSpPr>
          <p:cNvPr id="56" name="TextBox 55">
            <a:extLst>
              <a:ext uri="{FF2B5EF4-FFF2-40B4-BE49-F238E27FC236}">
                <a16:creationId xmlns:a16="http://schemas.microsoft.com/office/drawing/2014/main" id="{5046A0E7-3943-4041-BC40-1A22BC1B5EFB}"/>
              </a:ext>
            </a:extLst>
          </p:cNvPr>
          <p:cNvSpPr txBox="1"/>
          <p:nvPr/>
        </p:nvSpPr>
        <p:spPr>
          <a:xfrm>
            <a:off x="8278809" y="2259266"/>
            <a:ext cx="3773278" cy="507831"/>
          </a:xfrm>
          <a:prstGeom prst="rect">
            <a:avLst/>
          </a:prstGeom>
          <a:noFill/>
        </p:spPr>
        <p:txBody>
          <a:bodyPr wrap="square" rtlCol="0">
            <a:spAutoFit/>
          </a:bodyPr>
          <a:lstStyle/>
          <a:p>
            <a:r>
              <a:rPr lang="en-US" sz="900" i="1" dirty="0">
                <a:latin typeface="Century Gothic" panose="020B0502020202020204" pitchFamily="34" charset="0"/>
              </a:rPr>
              <a:t>Overall, on a scale of 1–10 (“1” being “not very effective” and “10” being “highly effective”), how would you rate the effectiveness of your brand’s core offerings? </a:t>
            </a:r>
            <a:endParaRPr lang="en-US" sz="900" dirty="0">
              <a:latin typeface="Century Gothic" panose="020B0502020202020204" pitchFamily="34" charset="0"/>
            </a:endParaRPr>
          </a:p>
        </p:txBody>
      </p:sp>
      <p:graphicFrame>
        <p:nvGraphicFramePr>
          <p:cNvPr id="57" name="Table 56">
            <a:extLst>
              <a:ext uri="{FF2B5EF4-FFF2-40B4-BE49-F238E27FC236}">
                <a16:creationId xmlns:a16="http://schemas.microsoft.com/office/drawing/2014/main" id="{94456A67-2693-7940-8236-E24909DF6523}"/>
              </a:ext>
            </a:extLst>
          </p:cNvPr>
          <p:cNvGraphicFramePr>
            <a:graphicFrameLocks noGrp="1"/>
          </p:cNvGraphicFramePr>
          <p:nvPr>
            <p:extLst>
              <p:ext uri="{D42A27DB-BD31-4B8C-83A1-F6EECF244321}">
                <p14:modId xmlns:p14="http://schemas.microsoft.com/office/powerpoint/2010/main" val="1531636992"/>
              </p:ext>
            </p:extLst>
          </p:nvPr>
        </p:nvGraphicFramePr>
        <p:xfrm>
          <a:off x="8278808" y="4153365"/>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We think the “look” of our brand (logo, etc.) should be updated. </a:t>
                      </a:r>
                      <a:endParaRPr lang="en-US" sz="1400" b="0" i="0" u="none" strike="noStrike" dirty="0">
                        <a:solidFill>
                          <a:srgbClr val="000000"/>
                        </a:solidFill>
                        <a:effectLst/>
                        <a:latin typeface="Century Gothic" panose="020B0502020202020204" pitchFamily="34" charset="0"/>
                      </a:endParaRPr>
                    </a:p>
                  </a:txBody>
                  <a:tcPr marL="85725" marR="0" marT="0" marB="0" anchor="ctr">
                    <a:solidFill>
                      <a:srgbClr val="EAEEF3"/>
                    </a:solidFill>
                  </a:tcPr>
                </a:tc>
                <a:extLst>
                  <a:ext uri="{0D108BD9-81ED-4DB2-BD59-A6C34878D82A}">
                    <a16:rowId xmlns:a16="http://schemas.microsoft.com/office/drawing/2014/main" val="1504109834"/>
                  </a:ext>
                </a:extLst>
              </a:tr>
            </a:tbl>
          </a:graphicData>
        </a:graphic>
      </p:graphicFrame>
      <p:sp>
        <p:nvSpPr>
          <p:cNvPr id="58" name="TextBox 57">
            <a:extLst>
              <a:ext uri="{FF2B5EF4-FFF2-40B4-BE49-F238E27FC236}">
                <a16:creationId xmlns:a16="http://schemas.microsoft.com/office/drawing/2014/main" id="{B812882A-D5D6-A840-990C-23A7F4B5B86F}"/>
              </a:ext>
            </a:extLst>
          </p:cNvPr>
          <p:cNvSpPr txBox="1"/>
          <p:nvPr/>
        </p:nvSpPr>
        <p:spPr>
          <a:xfrm>
            <a:off x="8278809" y="3582642"/>
            <a:ext cx="3819378" cy="646331"/>
          </a:xfrm>
          <a:prstGeom prst="rect">
            <a:avLst/>
          </a:prstGeom>
          <a:noFill/>
        </p:spPr>
        <p:txBody>
          <a:bodyPr wrap="square" rtlCol="0">
            <a:spAutoFit/>
          </a:bodyPr>
          <a:lstStyle/>
          <a:p>
            <a:r>
              <a:rPr lang="en-US" sz="1200" i="1" dirty="0">
                <a:latin typeface="Century Gothic" panose="020B0502020202020204" pitchFamily="34" charset="0"/>
              </a:rPr>
              <a:t>What do you believe needs to change (if anything) to make your brand’s core identity more effective?</a:t>
            </a:r>
            <a:endParaRPr lang="en-US" sz="1200" dirty="0">
              <a:latin typeface="Century Gothic" panose="020B0502020202020204" pitchFamily="34" charset="0"/>
            </a:endParaRPr>
          </a:p>
        </p:txBody>
      </p:sp>
      <p:pic>
        <p:nvPicPr>
          <p:cNvPr id="64" name="Graphic 63" descr="Agriculture outline">
            <a:extLst>
              <a:ext uri="{FF2B5EF4-FFF2-40B4-BE49-F238E27FC236}">
                <a16:creationId xmlns:a16="http://schemas.microsoft.com/office/drawing/2014/main" id="{CE984801-BBB1-2040-BFE8-D02A310E4F2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700230" y="5418690"/>
            <a:ext cx="800101" cy="800101"/>
          </a:xfrm>
          <a:prstGeom prst="rect">
            <a:avLst/>
          </a:prstGeom>
        </p:spPr>
      </p:pic>
      <p:pic>
        <p:nvPicPr>
          <p:cNvPr id="65" name="Graphic 64" descr="Agriculture outline">
            <a:extLst>
              <a:ext uri="{FF2B5EF4-FFF2-40B4-BE49-F238E27FC236}">
                <a16:creationId xmlns:a16="http://schemas.microsoft.com/office/drawing/2014/main" id="{CDFFA836-34BD-FD40-87D1-0211AF72036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947139" y="5418690"/>
            <a:ext cx="800101" cy="800101"/>
          </a:xfrm>
          <a:prstGeom prst="rect">
            <a:avLst/>
          </a:prstGeom>
        </p:spPr>
      </p:pic>
    </p:spTree>
    <p:extLst>
      <p:ext uri="{BB962C8B-B14F-4D97-AF65-F5344CB8AC3E}">
        <p14:creationId xmlns:p14="http://schemas.microsoft.com/office/powerpoint/2010/main" val="2447343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2" name="Table 61">
            <a:extLst>
              <a:ext uri="{FF2B5EF4-FFF2-40B4-BE49-F238E27FC236}">
                <a16:creationId xmlns:a16="http://schemas.microsoft.com/office/drawing/2014/main" id="{CC5174B8-F424-7D4D-9AAC-7C5F65220DBE}"/>
              </a:ext>
            </a:extLst>
          </p:cNvPr>
          <p:cNvGraphicFramePr>
            <a:graphicFrameLocks noGrp="1"/>
          </p:cNvGraphicFramePr>
          <p:nvPr>
            <p:extLst>
              <p:ext uri="{D42A27DB-BD31-4B8C-83A1-F6EECF244321}">
                <p14:modId xmlns:p14="http://schemas.microsoft.com/office/powerpoint/2010/main" val="1070890747"/>
              </p:ext>
            </p:extLst>
          </p:nvPr>
        </p:nvGraphicFramePr>
        <p:xfrm>
          <a:off x="4167049" y="1465922"/>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Various marketing collateral, including web copy, marketing “glossies,” trade show messaging, brochures, etc.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4">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66" name="Table 65">
            <a:extLst>
              <a:ext uri="{FF2B5EF4-FFF2-40B4-BE49-F238E27FC236}">
                <a16:creationId xmlns:a16="http://schemas.microsoft.com/office/drawing/2014/main" id="{BD4BB743-17F5-A04A-91B0-F7A0B7F24F73}"/>
              </a:ext>
            </a:extLst>
          </p:cNvPr>
          <p:cNvGraphicFramePr>
            <a:graphicFrameLocks noGrp="1"/>
          </p:cNvGraphicFramePr>
          <p:nvPr>
            <p:extLst>
              <p:ext uri="{D42A27DB-BD31-4B8C-83A1-F6EECF244321}">
                <p14:modId xmlns:p14="http://schemas.microsoft.com/office/powerpoint/2010/main" val="28449658"/>
              </p:ext>
            </p:extLst>
          </p:nvPr>
        </p:nvGraphicFramePr>
        <p:xfrm>
          <a:off x="4167049" y="2760332"/>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We want to improve the state of the world by switching as many drivers as we can to EVs for positive environmental impact.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4">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69" name="Table 68">
            <a:extLst>
              <a:ext uri="{FF2B5EF4-FFF2-40B4-BE49-F238E27FC236}">
                <a16:creationId xmlns:a16="http://schemas.microsoft.com/office/drawing/2014/main" id="{63046B2C-84DB-9140-A899-362950F2E574}"/>
              </a:ext>
            </a:extLst>
          </p:cNvPr>
          <p:cNvGraphicFramePr>
            <a:graphicFrameLocks noGrp="1"/>
          </p:cNvGraphicFramePr>
          <p:nvPr>
            <p:extLst>
              <p:ext uri="{D42A27DB-BD31-4B8C-83A1-F6EECF244321}">
                <p14:modId xmlns:p14="http://schemas.microsoft.com/office/powerpoint/2010/main" val="2381256219"/>
              </p:ext>
            </p:extLst>
          </p:nvPr>
        </p:nvGraphicFramePr>
        <p:xfrm>
          <a:off x="4167049" y="4149745"/>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Easy implementation. Cost-effectiveness. Quick follow-up maintenance / service contracts. Reasonably priced upgrades.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4">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71" name="Table 70">
            <a:extLst>
              <a:ext uri="{FF2B5EF4-FFF2-40B4-BE49-F238E27FC236}">
                <a16:creationId xmlns:a16="http://schemas.microsoft.com/office/drawing/2014/main" id="{6B1219B5-B1E1-1D4C-9E61-4F79A287C4D6}"/>
              </a:ext>
            </a:extLst>
          </p:cNvPr>
          <p:cNvGraphicFramePr>
            <a:graphicFrameLocks noGrp="1"/>
          </p:cNvGraphicFramePr>
          <p:nvPr>
            <p:extLst>
              <p:ext uri="{D42A27DB-BD31-4B8C-83A1-F6EECF244321}">
                <p14:modId xmlns:p14="http://schemas.microsoft.com/office/powerpoint/2010/main" val="188730768"/>
              </p:ext>
            </p:extLst>
          </p:nvPr>
        </p:nvGraphicFramePr>
        <p:xfrm>
          <a:off x="4167049" y="5408529"/>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Cost savings, environmental consideration, and easily recognizable EV-charging stations that fully charge their EV cars.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4">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72" name="Table 71">
            <a:extLst>
              <a:ext uri="{FF2B5EF4-FFF2-40B4-BE49-F238E27FC236}">
                <a16:creationId xmlns:a16="http://schemas.microsoft.com/office/drawing/2014/main" id="{3AF85F4E-C7CD-984C-BC3D-7294754DF993}"/>
              </a:ext>
            </a:extLst>
          </p:cNvPr>
          <p:cNvGraphicFramePr>
            <a:graphicFrameLocks noGrp="1"/>
          </p:cNvGraphicFramePr>
          <p:nvPr>
            <p:extLst>
              <p:ext uri="{D42A27DB-BD31-4B8C-83A1-F6EECF244321}">
                <p14:modId xmlns:p14="http://schemas.microsoft.com/office/powerpoint/2010/main" val="933779636"/>
              </p:ext>
            </p:extLst>
          </p:nvPr>
        </p:nvGraphicFramePr>
        <p:xfrm>
          <a:off x="8275912" y="2334241"/>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5 or 6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4">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73" name="Table 72">
            <a:extLst>
              <a:ext uri="{FF2B5EF4-FFF2-40B4-BE49-F238E27FC236}">
                <a16:creationId xmlns:a16="http://schemas.microsoft.com/office/drawing/2014/main" id="{43795320-C62D-7243-9FFB-4ABCFBAB4D08}"/>
              </a:ext>
            </a:extLst>
          </p:cNvPr>
          <p:cNvGraphicFramePr>
            <a:graphicFrameLocks noGrp="1"/>
          </p:cNvGraphicFramePr>
          <p:nvPr>
            <p:extLst>
              <p:ext uri="{D42A27DB-BD31-4B8C-83A1-F6EECF244321}">
                <p14:modId xmlns:p14="http://schemas.microsoft.com/office/powerpoint/2010/main" val="2586278853"/>
              </p:ext>
            </p:extLst>
          </p:nvPr>
        </p:nvGraphicFramePr>
        <p:xfrm>
          <a:off x="8275912" y="4100078"/>
          <a:ext cx="3773280" cy="128016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We need to work on the “why” of why we’re a company. (As they say, people don’t buy “what” you do or “how” you do it – they buy because of a company’s “why” / reason.) I think ours needs significant work.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4">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3867092" y="6477000"/>
            <a:ext cx="788014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VERBAL IDENTITY | BRAND AUDIT PRESENTATION SAMPLE</a:t>
            </a:r>
            <a:endParaRPr lang="en-US" dirty="0">
              <a:solidFill>
                <a:schemeClr val="bg1"/>
              </a:solidFill>
              <a:latin typeface="Century Gothic" panose="020B0502020202020204" pitchFamily="34" charset="0"/>
              <a:ea typeface="Arial" charset="0"/>
              <a:cs typeface="Arial" charset="0"/>
            </a:endParaRPr>
          </a:p>
        </p:txBody>
      </p:sp>
      <p:sp>
        <p:nvSpPr>
          <p:cNvPr id="36" name="TextBox 35">
            <a:extLst>
              <a:ext uri="{FF2B5EF4-FFF2-40B4-BE49-F238E27FC236}">
                <a16:creationId xmlns:a16="http://schemas.microsoft.com/office/drawing/2014/main" id="{2FFCA83E-4DCB-404E-829B-67477E0E043C}"/>
              </a:ext>
            </a:extLst>
          </p:cNvPr>
          <p:cNvSpPr txBox="1"/>
          <p:nvPr/>
        </p:nvSpPr>
        <p:spPr>
          <a:xfrm>
            <a:off x="93814" y="1215797"/>
            <a:ext cx="3781390" cy="276999"/>
          </a:xfrm>
          <a:prstGeom prst="rect">
            <a:avLst/>
          </a:prstGeom>
          <a:noFill/>
        </p:spPr>
        <p:txBody>
          <a:bodyPr wrap="square" rtlCol="0">
            <a:spAutoFit/>
          </a:bodyPr>
          <a:lstStyle/>
          <a:p>
            <a:r>
              <a:rPr lang="en-US" sz="1200" i="1" dirty="0">
                <a:latin typeface="Century Gothic" panose="020B0502020202020204" pitchFamily="34" charset="0"/>
              </a:rPr>
              <a:t>How would you describe your brand’s tone?</a:t>
            </a:r>
            <a:r>
              <a:rPr lang="en-US" sz="1200" dirty="0">
                <a:latin typeface="Century Gothic" panose="020B0502020202020204" pitchFamily="34" charset="0"/>
              </a:rPr>
              <a:t> </a:t>
            </a:r>
            <a:endParaRPr lang="en-US" sz="1200" i="1" dirty="0">
              <a:latin typeface="Century Gothic" panose="020B0502020202020204" pitchFamily="34" charset="0"/>
            </a:endParaRPr>
          </a:p>
        </p:txBody>
      </p:sp>
      <p:sp>
        <p:nvSpPr>
          <p:cNvPr id="39" name="TextBox 38">
            <a:extLst>
              <a:ext uri="{FF2B5EF4-FFF2-40B4-BE49-F238E27FC236}">
                <a16:creationId xmlns:a16="http://schemas.microsoft.com/office/drawing/2014/main" id="{C0CDD6D3-847A-994F-87EE-C20688E2DD7F}"/>
              </a:ext>
            </a:extLst>
          </p:cNvPr>
          <p:cNvSpPr txBox="1"/>
          <p:nvPr/>
        </p:nvSpPr>
        <p:spPr>
          <a:xfrm>
            <a:off x="93814" y="2508614"/>
            <a:ext cx="3140040" cy="276999"/>
          </a:xfrm>
          <a:prstGeom prst="rect">
            <a:avLst/>
          </a:prstGeom>
          <a:noFill/>
        </p:spPr>
        <p:txBody>
          <a:bodyPr wrap="square" rtlCol="0">
            <a:spAutoFit/>
          </a:bodyPr>
          <a:lstStyle/>
          <a:p>
            <a:r>
              <a:rPr lang="en-US" sz="1200" i="1" dirty="0">
                <a:latin typeface="Century Gothic" panose="020B0502020202020204" pitchFamily="34" charset="0"/>
              </a:rPr>
              <a:t>What is your brand’s tagline?</a:t>
            </a:r>
            <a:endParaRPr lang="en-US" sz="1200" dirty="0">
              <a:latin typeface="Century Gothic" panose="020B0502020202020204" pitchFamily="34" charset="0"/>
            </a:endParaRPr>
          </a:p>
        </p:txBody>
      </p:sp>
      <p:sp>
        <p:nvSpPr>
          <p:cNvPr id="41" name="TextBox 40">
            <a:extLst>
              <a:ext uri="{FF2B5EF4-FFF2-40B4-BE49-F238E27FC236}">
                <a16:creationId xmlns:a16="http://schemas.microsoft.com/office/drawing/2014/main" id="{A3DCE440-E161-6E48-AAC9-5C3C26A746BD}"/>
              </a:ext>
            </a:extLst>
          </p:cNvPr>
          <p:cNvSpPr txBox="1"/>
          <p:nvPr/>
        </p:nvSpPr>
        <p:spPr>
          <a:xfrm>
            <a:off x="93813" y="3736293"/>
            <a:ext cx="3773279" cy="461665"/>
          </a:xfrm>
          <a:prstGeom prst="rect">
            <a:avLst/>
          </a:prstGeom>
          <a:noFill/>
        </p:spPr>
        <p:txBody>
          <a:bodyPr wrap="square" rtlCol="0">
            <a:spAutoFit/>
          </a:bodyPr>
          <a:lstStyle/>
          <a:p>
            <a:r>
              <a:rPr lang="en-US" sz="1200" i="1" dirty="0">
                <a:latin typeface="Century Gothic" panose="020B0502020202020204" pitchFamily="34" charset="0"/>
              </a:rPr>
              <a:t>Does your tagline work? Is it effective? Why or why not?</a:t>
            </a:r>
            <a:endParaRPr lang="en-US" sz="1200" dirty="0">
              <a:latin typeface="Century Gothic" panose="020B0502020202020204" pitchFamily="34" charset="0"/>
            </a:endParaRPr>
          </a:p>
        </p:txBody>
      </p:sp>
      <p:sp>
        <p:nvSpPr>
          <p:cNvPr id="43" name="TextBox 42">
            <a:extLst>
              <a:ext uri="{FF2B5EF4-FFF2-40B4-BE49-F238E27FC236}">
                <a16:creationId xmlns:a16="http://schemas.microsoft.com/office/drawing/2014/main" id="{53084308-DEB2-5546-8608-551351905DA4}"/>
              </a:ext>
            </a:extLst>
          </p:cNvPr>
          <p:cNvSpPr txBox="1"/>
          <p:nvPr/>
        </p:nvSpPr>
        <p:spPr>
          <a:xfrm>
            <a:off x="93814" y="4983749"/>
            <a:ext cx="3773278" cy="461665"/>
          </a:xfrm>
          <a:prstGeom prst="rect">
            <a:avLst/>
          </a:prstGeom>
          <a:noFill/>
        </p:spPr>
        <p:txBody>
          <a:bodyPr wrap="square" rtlCol="0">
            <a:spAutoFit/>
          </a:bodyPr>
          <a:lstStyle/>
          <a:p>
            <a:r>
              <a:rPr lang="en-US" sz="1200" i="1" dirty="0">
                <a:latin typeface="Century Gothic" panose="020B0502020202020204" pitchFamily="34" charset="0"/>
              </a:rPr>
              <a:t>How would you sum up your brand’s “elevator pitch” (i.e., 30-second explanation)?</a:t>
            </a:r>
            <a:endParaRPr lang="en-US" sz="1200" dirty="0">
              <a:latin typeface="Century Gothic" panose="020B0502020202020204" pitchFamily="34" charset="0"/>
            </a:endParaRPr>
          </a:p>
        </p:txBody>
      </p:sp>
      <p:sp>
        <p:nvSpPr>
          <p:cNvPr id="46" name="TextBox 45">
            <a:extLst>
              <a:ext uri="{FF2B5EF4-FFF2-40B4-BE49-F238E27FC236}">
                <a16:creationId xmlns:a16="http://schemas.microsoft.com/office/drawing/2014/main" id="{17F3B714-4CF6-F441-B735-5DD86B91BBA5}"/>
              </a:ext>
            </a:extLst>
          </p:cNvPr>
          <p:cNvSpPr txBox="1"/>
          <p:nvPr/>
        </p:nvSpPr>
        <p:spPr>
          <a:xfrm>
            <a:off x="4175160" y="1061416"/>
            <a:ext cx="3853718" cy="461665"/>
          </a:xfrm>
          <a:prstGeom prst="rect">
            <a:avLst/>
          </a:prstGeom>
          <a:noFill/>
        </p:spPr>
        <p:txBody>
          <a:bodyPr wrap="square" rtlCol="0">
            <a:spAutoFit/>
          </a:bodyPr>
          <a:lstStyle/>
          <a:p>
            <a:r>
              <a:rPr lang="en-US" sz="1200" i="1" dirty="0">
                <a:latin typeface="Century Gothic" panose="020B0502020202020204" pitchFamily="34" charset="0"/>
              </a:rPr>
              <a:t>What other “key messaging” does your brand offer?</a:t>
            </a:r>
            <a:endParaRPr lang="en-US" sz="1200" dirty="0">
              <a:latin typeface="Century Gothic" panose="020B0502020202020204" pitchFamily="34" charset="0"/>
            </a:endParaRPr>
          </a:p>
        </p:txBody>
      </p:sp>
      <p:sp>
        <p:nvSpPr>
          <p:cNvPr id="48" name="TextBox 47">
            <a:extLst>
              <a:ext uri="{FF2B5EF4-FFF2-40B4-BE49-F238E27FC236}">
                <a16:creationId xmlns:a16="http://schemas.microsoft.com/office/drawing/2014/main" id="{3F1C048A-A991-8947-B5CA-01D6BAEB9091}"/>
              </a:ext>
            </a:extLst>
          </p:cNvPr>
          <p:cNvSpPr txBox="1"/>
          <p:nvPr/>
        </p:nvSpPr>
        <p:spPr>
          <a:xfrm>
            <a:off x="4175160" y="2484864"/>
            <a:ext cx="3629534" cy="276999"/>
          </a:xfrm>
          <a:prstGeom prst="rect">
            <a:avLst/>
          </a:prstGeom>
          <a:noFill/>
        </p:spPr>
        <p:txBody>
          <a:bodyPr wrap="square" rtlCol="0">
            <a:spAutoFit/>
          </a:bodyPr>
          <a:lstStyle/>
          <a:p>
            <a:r>
              <a:rPr lang="en-US" sz="1200" i="1" dirty="0">
                <a:latin typeface="Century Gothic" panose="020B0502020202020204" pitchFamily="34" charset="0"/>
              </a:rPr>
              <a:t>What is your brand’s value proposition?  </a:t>
            </a:r>
            <a:endParaRPr lang="en-US" sz="1200" dirty="0">
              <a:latin typeface="Century Gothic" panose="020B0502020202020204" pitchFamily="34" charset="0"/>
            </a:endParaRPr>
          </a:p>
        </p:txBody>
      </p:sp>
      <p:sp>
        <p:nvSpPr>
          <p:cNvPr id="50" name="TextBox 49">
            <a:extLst>
              <a:ext uri="{FF2B5EF4-FFF2-40B4-BE49-F238E27FC236}">
                <a16:creationId xmlns:a16="http://schemas.microsoft.com/office/drawing/2014/main" id="{903434B2-EEF6-A34A-A478-8B7D21704300}"/>
              </a:ext>
            </a:extLst>
          </p:cNvPr>
          <p:cNvSpPr txBox="1"/>
          <p:nvPr/>
        </p:nvSpPr>
        <p:spPr>
          <a:xfrm>
            <a:off x="4175160" y="3915115"/>
            <a:ext cx="3768066" cy="276999"/>
          </a:xfrm>
          <a:prstGeom prst="rect">
            <a:avLst/>
          </a:prstGeom>
          <a:noFill/>
        </p:spPr>
        <p:txBody>
          <a:bodyPr wrap="square" rtlCol="0">
            <a:spAutoFit/>
          </a:bodyPr>
          <a:lstStyle/>
          <a:p>
            <a:r>
              <a:rPr lang="en-US" sz="1200" i="1" dirty="0">
                <a:latin typeface="Century Gothic" panose="020B0502020202020204" pitchFamily="34" charset="0"/>
              </a:rPr>
              <a:t>What are your brand’s main selling points? </a:t>
            </a:r>
            <a:endParaRPr lang="en-US" sz="1200" dirty="0">
              <a:latin typeface="Century Gothic" panose="020B0502020202020204" pitchFamily="34" charset="0"/>
            </a:endParaRPr>
          </a:p>
        </p:txBody>
      </p:sp>
      <p:sp>
        <p:nvSpPr>
          <p:cNvPr id="52" name="TextBox 51">
            <a:extLst>
              <a:ext uri="{FF2B5EF4-FFF2-40B4-BE49-F238E27FC236}">
                <a16:creationId xmlns:a16="http://schemas.microsoft.com/office/drawing/2014/main" id="{E7E419B3-893A-D647-877D-3AF79806E2EA}"/>
              </a:ext>
            </a:extLst>
          </p:cNvPr>
          <p:cNvSpPr txBox="1"/>
          <p:nvPr/>
        </p:nvSpPr>
        <p:spPr>
          <a:xfrm>
            <a:off x="4175159" y="4971874"/>
            <a:ext cx="3765169" cy="461665"/>
          </a:xfrm>
          <a:prstGeom prst="rect">
            <a:avLst/>
          </a:prstGeom>
          <a:noFill/>
        </p:spPr>
        <p:txBody>
          <a:bodyPr wrap="square" rtlCol="0">
            <a:spAutoFit/>
          </a:bodyPr>
          <a:lstStyle/>
          <a:p>
            <a:r>
              <a:rPr lang="en-US" sz="1200" i="1" dirty="0">
                <a:latin typeface="Century Gothic" panose="020B0502020202020204" pitchFamily="34" charset="0"/>
              </a:rPr>
              <a:t>What unique value do your customers receive from your products/services?</a:t>
            </a:r>
            <a:endParaRPr lang="en-US" sz="1200" dirty="0">
              <a:latin typeface="Century Gothic" panose="020B0502020202020204" pitchFamily="34" charset="0"/>
            </a:endParaRPr>
          </a:p>
        </p:txBody>
      </p:sp>
      <p:sp>
        <p:nvSpPr>
          <p:cNvPr id="54" name="TextBox 53">
            <a:extLst>
              <a:ext uri="{FF2B5EF4-FFF2-40B4-BE49-F238E27FC236}">
                <a16:creationId xmlns:a16="http://schemas.microsoft.com/office/drawing/2014/main" id="{9843A874-DC30-434E-BCD7-26F88F9355D8}"/>
              </a:ext>
            </a:extLst>
          </p:cNvPr>
          <p:cNvSpPr txBox="1"/>
          <p:nvPr/>
        </p:nvSpPr>
        <p:spPr>
          <a:xfrm>
            <a:off x="8278809" y="1561900"/>
            <a:ext cx="3761244" cy="830997"/>
          </a:xfrm>
          <a:prstGeom prst="rect">
            <a:avLst/>
          </a:prstGeom>
          <a:noFill/>
        </p:spPr>
        <p:txBody>
          <a:bodyPr wrap="square" rtlCol="0">
            <a:spAutoFit/>
          </a:bodyPr>
          <a:lstStyle/>
          <a:p>
            <a:r>
              <a:rPr lang="en-US" sz="1200" i="1" dirty="0">
                <a:latin typeface="Century Gothic" panose="020B0502020202020204" pitchFamily="34" charset="0"/>
              </a:rPr>
              <a:t>Overall, on a scale of 1–10 (“1” being “not very effective” and “10” being “highly effective”), how would you rate the effectiveness of your brand’s verbal identity?</a:t>
            </a:r>
            <a:endParaRPr lang="en-US" sz="1200" dirty="0">
              <a:latin typeface="Century Gothic" panose="020B0502020202020204" pitchFamily="34" charset="0"/>
            </a:endParaRPr>
          </a:p>
        </p:txBody>
      </p:sp>
      <p:graphicFrame>
        <p:nvGraphicFramePr>
          <p:cNvPr id="55" name="Table 54">
            <a:extLst>
              <a:ext uri="{FF2B5EF4-FFF2-40B4-BE49-F238E27FC236}">
                <a16:creationId xmlns:a16="http://schemas.microsoft.com/office/drawing/2014/main" id="{3ECD4DCE-F58B-EC44-B9A5-CF6289EA4767}"/>
              </a:ext>
            </a:extLst>
          </p:cNvPr>
          <p:cNvGraphicFramePr>
            <a:graphicFrameLocks noGrp="1"/>
          </p:cNvGraphicFramePr>
          <p:nvPr>
            <p:extLst>
              <p:ext uri="{D42A27DB-BD31-4B8C-83A1-F6EECF244321}">
                <p14:modId xmlns:p14="http://schemas.microsoft.com/office/powerpoint/2010/main" val="3433530740"/>
              </p:ext>
            </p:extLst>
          </p:nvPr>
        </p:nvGraphicFramePr>
        <p:xfrm>
          <a:off x="93813" y="1465922"/>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000" kern="1200" dirty="0">
                          <a:solidFill>
                            <a:schemeClr val="dk1"/>
                          </a:solidFill>
                          <a:effectLst/>
                          <a:latin typeface="Century Gothic" panose="020B0502020202020204" pitchFamily="34" charset="0"/>
                          <a:ea typeface="+mn-ea"/>
                          <a:cs typeface="+mn-cs"/>
                        </a:rPr>
                        <a:t>A sense of a positive future. Environmental friendliness. Reliability. A company that cares and is willing to go above and beyond to make a positive environmental impact and get our riders/customers where they need to go. . .through EV charging.</a:t>
                      </a:r>
                      <a:r>
                        <a:rPr lang="en-US" sz="1000"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4">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57" name="Table 56">
            <a:extLst>
              <a:ext uri="{FF2B5EF4-FFF2-40B4-BE49-F238E27FC236}">
                <a16:creationId xmlns:a16="http://schemas.microsoft.com/office/drawing/2014/main" id="{8C01E4D1-C26E-814A-BA24-ACA54EB998AC}"/>
              </a:ext>
            </a:extLst>
          </p:cNvPr>
          <p:cNvGraphicFramePr>
            <a:graphicFrameLocks noGrp="1"/>
          </p:cNvGraphicFramePr>
          <p:nvPr>
            <p:extLst>
              <p:ext uri="{D42A27DB-BD31-4B8C-83A1-F6EECF244321}">
                <p14:modId xmlns:p14="http://schemas.microsoft.com/office/powerpoint/2010/main" val="1803438119"/>
              </p:ext>
            </p:extLst>
          </p:nvPr>
        </p:nvGraphicFramePr>
        <p:xfrm>
          <a:off x="93813" y="2760332"/>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“Help us make a positive change in the world - one volt at a time.”</a:t>
                      </a:r>
                      <a:r>
                        <a:rPr lang="en-US" sz="1400"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4">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59" name="Table 58">
            <a:extLst>
              <a:ext uri="{FF2B5EF4-FFF2-40B4-BE49-F238E27FC236}">
                <a16:creationId xmlns:a16="http://schemas.microsoft.com/office/drawing/2014/main" id="{6467540C-84D7-974D-AE42-AD851D956807}"/>
              </a:ext>
            </a:extLst>
          </p:cNvPr>
          <p:cNvGraphicFramePr>
            <a:graphicFrameLocks noGrp="1"/>
          </p:cNvGraphicFramePr>
          <p:nvPr>
            <p:extLst>
              <p:ext uri="{D42A27DB-BD31-4B8C-83A1-F6EECF244321}">
                <p14:modId xmlns:p14="http://schemas.microsoft.com/office/powerpoint/2010/main" val="3340485"/>
              </p:ext>
            </p:extLst>
          </p:nvPr>
        </p:nvGraphicFramePr>
        <p:xfrm>
          <a:off x="93813" y="4149745"/>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We think it could be updated – we want something briefer (e.g., “Think Different”).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4">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61" name="Table 60">
            <a:extLst>
              <a:ext uri="{FF2B5EF4-FFF2-40B4-BE49-F238E27FC236}">
                <a16:creationId xmlns:a16="http://schemas.microsoft.com/office/drawing/2014/main" id="{336A4152-59C2-2B42-A5AA-F13907B108AD}"/>
              </a:ext>
            </a:extLst>
          </p:cNvPr>
          <p:cNvGraphicFramePr>
            <a:graphicFrameLocks noGrp="1"/>
          </p:cNvGraphicFramePr>
          <p:nvPr>
            <p:extLst>
              <p:ext uri="{D42A27DB-BD31-4B8C-83A1-F6EECF244321}">
                <p14:modId xmlns:p14="http://schemas.microsoft.com/office/powerpoint/2010/main" val="1581145695"/>
              </p:ext>
            </p:extLst>
          </p:nvPr>
        </p:nvGraphicFramePr>
        <p:xfrm>
          <a:off x="93813" y="5408529"/>
          <a:ext cx="3773280" cy="85344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Positive Charge’s purpose is to be the world's largest EV-charging provider and to reduce the environmental impact of fossil-fuel cars through our services.</a:t>
                      </a:r>
                      <a:r>
                        <a:rPr lang="en-US" sz="1400"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4">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sp>
        <p:nvSpPr>
          <p:cNvPr id="56" name="TextBox 55">
            <a:extLst>
              <a:ext uri="{FF2B5EF4-FFF2-40B4-BE49-F238E27FC236}">
                <a16:creationId xmlns:a16="http://schemas.microsoft.com/office/drawing/2014/main" id="{5046A0E7-3943-4041-BC40-1A22BC1B5EFB}"/>
              </a:ext>
            </a:extLst>
          </p:cNvPr>
          <p:cNvSpPr txBox="1"/>
          <p:nvPr/>
        </p:nvSpPr>
        <p:spPr>
          <a:xfrm>
            <a:off x="8278809" y="3527758"/>
            <a:ext cx="3761244" cy="646331"/>
          </a:xfrm>
          <a:prstGeom prst="rect">
            <a:avLst/>
          </a:prstGeom>
          <a:noFill/>
        </p:spPr>
        <p:txBody>
          <a:bodyPr wrap="square" rtlCol="0">
            <a:spAutoFit/>
          </a:bodyPr>
          <a:lstStyle/>
          <a:p>
            <a:r>
              <a:rPr lang="en-US" sz="1200" i="1" dirty="0">
                <a:latin typeface="Century Gothic" panose="020B0502020202020204" pitchFamily="34" charset="0"/>
              </a:rPr>
              <a:t>What do you believe needs to change (if anything) to make your brand’s verbal identity more effective?</a:t>
            </a:r>
            <a:endParaRPr lang="en-US" sz="1200" dirty="0">
              <a:latin typeface="Century Gothic" panose="020B0502020202020204" pitchFamily="34" charset="0"/>
            </a:endParaRPr>
          </a:p>
        </p:txBody>
      </p:sp>
      <p:pic>
        <p:nvPicPr>
          <p:cNvPr id="3" name="Graphic 2" descr="Bee with solid fill">
            <a:extLst>
              <a:ext uri="{FF2B5EF4-FFF2-40B4-BE49-F238E27FC236}">
                <a16:creationId xmlns:a16="http://schemas.microsoft.com/office/drawing/2014/main" id="{54E28655-E829-8B45-BEC7-69F11BF7D8C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69651" y="5467006"/>
            <a:ext cx="914400" cy="914400"/>
          </a:xfrm>
          <a:prstGeom prst="rect">
            <a:avLst/>
          </a:prstGeom>
        </p:spPr>
      </p:pic>
      <p:pic>
        <p:nvPicPr>
          <p:cNvPr id="7" name="Graphic 6" descr="Bee outline">
            <a:extLst>
              <a:ext uri="{FF2B5EF4-FFF2-40B4-BE49-F238E27FC236}">
                <a16:creationId xmlns:a16="http://schemas.microsoft.com/office/drawing/2014/main" id="{288F5E35-9E02-9D48-ACAF-AF21294C133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684007" y="5479398"/>
            <a:ext cx="914400" cy="914400"/>
          </a:xfrm>
          <a:prstGeom prst="rect">
            <a:avLst/>
          </a:prstGeom>
        </p:spPr>
      </p:pic>
      <p:pic>
        <p:nvPicPr>
          <p:cNvPr id="80" name="Graphic 79" descr="Bee with solid fill">
            <a:extLst>
              <a:ext uri="{FF2B5EF4-FFF2-40B4-BE49-F238E27FC236}">
                <a16:creationId xmlns:a16="http://schemas.microsoft.com/office/drawing/2014/main" id="{C706C6BA-9A72-744C-A43A-83FB29B7B51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832840" y="5467006"/>
            <a:ext cx="914400" cy="914400"/>
          </a:xfrm>
          <a:prstGeom prst="rect">
            <a:avLst/>
          </a:prstGeom>
        </p:spPr>
      </p:pic>
      <p:sp>
        <p:nvSpPr>
          <p:cNvPr id="81" name="Rectangle 3">
            <a:extLst>
              <a:ext uri="{FF2B5EF4-FFF2-40B4-BE49-F238E27FC236}">
                <a16:creationId xmlns:a16="http://schemas.microsoft.com/office/drawing/2014/main" id="{E70315BF-EEAF-3B4B-82BF-D9A4A51A1AA6}"/>
              </a:ext>
            </a:extLst>
          </p:cNvPr>
          <p:cNvSpPr>
            <a:spLocks noChangeArrowheads="1"/>
          </p:cNvSpPr>
          <p:nvPr/>
        </p:nvSpPr>
        <p:spPr bwMode="auto">
          <a:xfrm>
            <a:off x="151947" y="31141"/>
            <a:ext cx="12039241" cy="707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76176" rIns="0" bIns="7617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VERBAL IDENTITY</a:t>
            </a:r>
          </a:p>
          <a:p>
            <a:r>
              <a:rPr lang="en-US" sz="1200" b="1" dirty="0">
                <a:solidFill>
                  <a:schemeClr val="tx2">
                    <a:lumMod val="75000"/>
                  </a:schemeClr>
                </a:solidFill>
                <a:latin typeface="Century Gothic" panose="020B0502020202020204" pitchFamily="34" charset="0"/>
              </a:rPr>
              <a:t>Answer the following questions about the verbal qualities of your brand to help you assess whether improvements need to be made to your brand’s messaging.</a:t>
            </a:r>
            <a:r>
              <a:rPr lang="en-US" sz="1200" dirty="0">
                <a:solidFill>
                  <a:schemeClr val="tx2">
                    <a:lumMod val="75000"/>
                  </a:schemeClr>
                </a:solidFill>
                <a:latin typeface="Century Gothic" panose="020B0502020202020204" pitchFamily="34" charset="0"/>
              </a:rPr>
              <a:t> </a:t>
            </a:r>
          </a:p>
        </p:txBody>
      </p:sp>
    </p:spTree>
    <p:extLst>
      <p:ext uri="{BB962C8B-B14F-4D97-AF65-F5344CB8AC3E}">
        <p14:creationId xmlns:p14="http://schemas.microsoft.com/office/powerpoint/2010/main" val="24935566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2" name="Table 41">
            <a:extLst>
              <a:ext uri="{FF2B5EF4-FFF2-40B4-BE49-F238E27FC236}">
                <a16:creationId xmlns:a16="http://schemas.microsoft.com/office/drawing/2014/main" id="{E2C18AE1-D3EC-FE4D-A0C7-FCF3C8AEAA0A}"/>
              </a:ext>
            </a:extLst>
          </p:cNvPr>
          <p:cNvGraphicFramePr>
            <a:graphicFrameLocks noGrp="1"/>
          </p:cNvGraphicFramePr>
          <p:nvPr>
            <p:extLst>
              <p:ext uri="{D42A27DB-BD31-4B8C-83A1-F6EECF244321}">
                <p14:modId xmlns:p14="http://schemas.microsoft.com/office/powerpoint/2010/main" val="3470458141"/>
              </p:ext>
            </p:extLst>
          </p:nvPr>
        </p:nvGraphicFramePr>
        <p:xfrm>
          <a:off x="93813" y="1465921"/>
          <a:ext cx="3773280" cy="485116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4851160">
                <a:tc>
                  <a:txBody>
                    <a:bodyPr/>
                    <a:lstStyle/>
                    <a:p>
                      <a:pPr algn="l" fontAlgn="ctr"/>
                      <a:r>
                        <a:rPr lang="en-US" sz="1400" kern="1200" dirty="0">
                          <a:solidFill>
                            <a:schemeClr val="dk1"/>
                          </a:solidFill>
                          <a:effectLst/>
                          <a:latin typeface="Century Gothic" panose="020B0502020202020204" pitchFamily="34" charset="0"/>
                          <a:ea typeface="+mn-ea"/>
                          <a:cs typeface="+mn-cs"/>
                        </a:rPr>
                        <a:t>[A volt with the words “Positive Charge” in fun typeface (Mazzard font).]</a:t>
                      </a:r>
                      <a:r>
                        <a:rPr lang="en-US" sz="1400"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1">
                            <a:lumMod val="75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44" name="Table 43">
            <a:extLst>
              <a:ext uri="{FF2B5EF4-FFF2-40B4-BE49-F238E27FC236}">
                <a16:creationId xmlns:a16="http://schemas.microsoft.com/office/drawing/2014/main" id="{7E88DCC5-8423-3F48-8837-FCFEE68D7644}"/>
              </a:ext>
            </a:extLst>
          </p:cNvPr>
          <p:cNvGraphicFramePr>
            <a:graphicFrameLocks noGrp="1"/>
          </p:cNvGraphicFramePr>
          <p:nvPr>
            <p:extLst>
              <p:ext uri="{D42A27DB-BD31-4B8C-83A1-F6EECF244321}">
                <p14:modId xmlns:p14="http://schemas.microsoft.com/office/powerpoint/2010/main" val="3067009262"/>
              </p:ext>
            </p:extLst>
          </p:nvPr>
        </p:nvGraphicFramePr>
        <p:xfrm>
          <a:off x="4209360" y="1465922"/>
          <a:ext cx="3773280" cy="85344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It seems to remind people of a warning/shock type of logo. . .a danger sign/warning instead of a “positive” image for Positive Charge.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1">
                            <a:lumMod val="75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45" name="Table 44">
            <a:extLst>
              <a:ext uri="{FF2B5EF4-FFF2-40B4-BE49-F238E27FC236}">
                <a16:creationId xmlns:a16="http://schemas.microsoft.com/office/drawing/2014/main" id="{408A81DD-AF08-E543-BDED-DF51614CE2EC}"/>
              </a:ext>
            </a:extLst>
          </p:cNvPr>
          <p:cNvGraphicFramePr>
            <a:graphicFrameLocks noGrp="1"/>
          </p:cNvGraphicFramePr>
          <p:nvPr>
            <p:extLst>
              <p:ext uri="{D42A27DB-BD31-4B8C-83A1-F6EECF244321}">
                <p14:modId xmlns:p14="http://schemas.microsoft.com/office/powerpoint/2010/main" val="2392753662"/>
              </p:ext>
            </p:extLst>
          </p:nvPr>
        </p:nvGraphicFramePr>
        <p:xfrm>
          <a:off x="4209360" y="2867210"/>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r>
                        <a:rPr lang="en-US" sz="1400" kern="1200" dirty="0">
                          <a:solidFill>
                            <a:schemeClr val="dk1"/>
                          </a:solidFill>
                          <a:effectLst/>
                          <a:latin typeface="Century Gothic" panose="020B0502020202020204" pitchFamily="34" charset="0"/>
                          <a:ea typeface="+mn-ea"/>
                          <a:cs typeface="+mn-cs"/>
                        </a:rPr>
                        <a:t>Yellow, red, and blue – primary colors. </a:t>
                      </a:r>
                    </a:p>
                    <a:p>
                      <a:r>
                        <a:rPr lang="en-US" sz="1400" kern="1200" dirty="0">
                          <a:solidFill>
                            <a:schemeClr val="dk1"/>
                          </a:solidFill>
                          <a:effectLst/>
                          <a:latin typeface="Century Gothic" panose="020B0502020202020204" pitchFamily="34" charset="0"/>
                          <a:ea typeface="+mn-ea"/>
                          <a:cs typeface="+mn-cs"/>
                        </a:rPr>
                        <a:t>No, we think it needs a “spark” (pun intended).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1">
                            <a:lumMod val="75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47" name="Table 46">
            <a:extLst>
              <a:ext uri="{FF2B5EF4-FFF2-40B4-BE49-F238E27FC236}">
                <a16:creationId xmlns:a16="http://schemas.microsoft.com/office/drawing/2014/main" id="{7816224E-EEDE-D842-A0C6-A509159D3436}"/>
              </a:ext>
            </a:extLst>
          </p:cNvPr>
          <p:cNvGraphicFramePr>
            <a:graphicFrameLocks noGrp="1"/>
          </p:cNvGraphicFramePr>
          <p:nvPr>
            <p:extLst>
              <p:ext uri="{D42A27DB-BD31-4B8C-83A1-F6EECF244321}">
                <p14:modId xmlns:p14="http://schemas.microsoft.com/office/powerpoint/2010/main" val="2868703249"/>
              </p:ext>
            </p:extLst>
          </p:nvPr>
        </p:nvGraphicFramePr>
        <p:xfrm>
          <a:off x="4209360" y="4125995"/>
          <a:ext cx="3773280" cy="85344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r>
                        <a:rPr lang="en-US" sz="1400" kern="1200" dirty="0">
                          <a:solidFill>
                            <a:schemeClr val="dk1"/>
                          </a:solidFill>
                          <a:effectLst/>
                          <a:latin typeface="Century Gothic" panose="020B0502020202020204" pitchFamily="34" charset="0"/>
                          <a:ea typeface="+mn-ea"/>
                          <a:cs typeface="+mn-cs"/>
                        </a:rPr>
                        <a:t>Mazzard for headlines/headers (because it’s bubbly, fun, and easy to read). </a:t>
                      </a:r>
                    </a:p>
                    <a:p>
                      <a:r>
                        <a:rPr lang="en-US" sz="1400" kern="1200" dirty="0">
                          <a:solidFill>
                            <a:schemeClr val="dk1"/>
                          </a:solidFill>
                          <a:effectLst/>
                          <a:latin typeface="Century Gothic" panose="020B0502020202020204" pitchFamily="34" charset="0"/>
                          <a:ea typeface="+mn-ea"/>
                          <a:cs typeface="+mn-cs"/>
                        </a:rPr>
                        <a:t>We also use Calibri for our body text because it’s easy to read.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1">
                            <a:lumMod val="75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49" name="Table 48">
            <a:extLst>
              <a:ext uri="{FF2B5EF4-FFF2-40B4-BE49-F238E27FC236}">
                <a16:creationId xmlns:a16="http://schemas.microsoft.com/office/drawing/2014/main" id="{5063D2CC-2F5F-B940-9E1C-B74F2B243DDF}"/>
              </a:ext>
            </a:extLst>
          </p:cNvPr>
          <p:cNvGraphicFramePr>
            <a:graphicFrameLocks noGrp="1"/>
          </p:cNvGraphicFramePr>
          <p:nvPr>
            <p:extLst>
              <p:ext uri="{D42A27DB-BD31-4B8C-83A1-F6EECF244321}">
                <p14:modId xmlns:p14="http://schemas.microsoft.com/office/powerpoint/2010/main" val="1591367332"/>
              </p:ext>
            </p:extLst>
          </p:nvPr>
        </p:nvGraphicFramePr>
        <p:xfrm>
          <a:off x="4201250" y="5493442"/>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Fairly well.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1">
                            <a:lumMod val="75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51" name="Table 50">
            <a:extLst>
              <a:ext uri="{FF2B5EF4-FFF2-40B4-BE49-F238E27FC236}">
                <a16:creationId xmlns:a16="http://schemas.microsoft.com/office/drawing/2014/main" id="{ABC0B034-C201-9A48-9710-6281622A38AC}"/>
              </a:ext>
            </a:extLst>
          </p:cNvPr>
          <p:cNvGraphicFramePr>
            <a:graphicFrameLocks noGrp="1"/>
          </p:cNvGraphicFramePr>
          <p:nvPr>
            <p:extLst>
              <p:ext uri="{D42A27DB-BD31-4B8C-83A1-F6EECF244321}">
                <p14:modId xmlns:p14="http://schemas.microsoft.com/office/powerpoint/2010/main" val="2123857189"/>
              </p:ext>
            </p:extLst>
          </p:nvPr>
        </p:nvGraphicFramePr>
        <p:xfrm>
          <a:off x="8324909" y="1460671"/>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Fairly well. I think we need new logo designs, a new color palette, and other new visuals.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1">
                            <a:lumMod val="75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53" name="Table 52">
            <a:extLst>
              <a:ext uri="{FF2B5EF4-FFF2-40B4-BE49-F238E27FC236}">
                <a16:creationId xmlns:a16="http://schemas.microsoft.com/office/drawing/2014/main" id="{680B6198-DE13-8941-B9FE-EBF2A2D26AE5}"/>
              </a:ext>
            </a:extLst>
          </p:cNvPr>
          <p:cNvGraphicFramePr>
            <a:graphicFrameLocks noGrp="1"/>
          </p:cNvGraphicFramePr>
          <p:nvPr>
            <p:extLst>
              <p:ext uri="{D42A27DB-BD31-4B8C-83A1-F6EECF244321}">
                <p14:modId xmlns:p14="http://schemas.microsoft.com/office/powerpoint/2010/main" val="3960677239"/>
              </p:ext>
            </p:extLst>
          </p:nvPr>
        </p:nvGraphicFramePr>
        <p:xfrm>
          <a:off x="8324909" y="2861959"/>
          <a:ext cx="3773280" cy="10668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It’s unique compared to some of our competitors, but visually we want our brand to be the BEST – and most recognizable (and trustworthy) – of them all.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1">
                            <a:lumMod val="75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58" name="Table 57">
            <a:extLst>
              <a:ext uri="{FF2B5EF4-FFF2-40B4-BE49-F238E27FC236}">
                <a16:creationId xmlns:a16="http://schemas.microsoft.com/office/drawing/2014/main" id="{2FD80F73-E489-C74F-A27D-3B71B74137BC}"/>
              </a:ext>
            </a:extLst>
          </p:cNvPr>
          <p:cNvGraphicFramePr>
            <a:graphicFrameLocks noGrp="1"/>
          </p:cNvGraphicFramePr>
          <p:nvPr>
            <p:extLst>
              <p:ext uri="{D42A27DB-BD31-4B8C-83A1-F6EECF244321}">
                <p14:modId xmlns:p14="http://schemas.microsoft.com/office/powerpoint/2010/main" val="1985708234"/>
              </p:ext>
            </p:extLst>
          </p:nvPr>
        </p:nvGraphicFramePr>
        <p:xfrm>
          <a:off x="8336784" y="4441376"/>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Ease-of-use. Fun. Trustworthiness. Pride in making a positive environmental impact.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1">
                            <a:lumMod val="75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3867092" y="6477000"/>
            <a:ext cx="788014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VISUAL IDENTITY | BRAND AUDIT PRESENTATION SAMPLE</a:t>
            </a:r>
            <a:endParaRPr lang="en-US" dirty="0">
              <a:solidFill>
                <a:schemeClr val="bg1"/>
              </a:solidFill>
              <a:latin typeface="Century Gothic" panose="020B0502020202020204" pitchFamily="34" charset="0"/>
              <a:ea typeface="Arial" charset="0"/>
              <a:cs typeface="Arial" charset="0"/>
            </a:endParaRPr>
          </a:p>
        </p:txBody>
      </p:sp>
      <p:sp>
        <p:nvSpPr>
          <p:cNvPr id="36" name="TextBox 35">
            <a:extLst>
              <a:ext uri="{FF2B5EF4-FFF2-40B4-BE49-F238E27FC236}">
                <a16:creationId xmlns:a16="http://schemas.microsoft.com/office/drawing/2014/main" id="{2FFCA83E-4DCB-404E-829B-67477E0E043C}"/>
              </a:ext>
            </a:extLst>
          </p:cNvPr>
          <p:cNvSpPr txBox="1"/>
          <p:nvPr/>
        </p:nvSpPr>
        <p:spPr>
          <a:xfrm>
            <a:off x="93814" y="1227670"/>
            <a:ext cx="3781390" cy="276999"/>
          </a:xfrm>
          <a:prstGeom prst="rect">
            <a:avLst/>
          </a:prstGeom>
          <a:noFill/>
        </p:spPr>
        <p:txBody>
          <a:bodyPr wrap="square" rtlCol="0">
            <a:spAutoFit/>
          </a:bodyPr>
          <a:lstStyle/>
          <a:p>
            <a:r>
              <a:rPr lang="en-US" sz="1200" i="1" dirty="0">
                <a:latin typeface="Century Gothic" panose="020B0502020202020204" pitchFamily="34" charset="0"/>
              </a:rPr>
              <a:t>What is your organization’s logo? </a:t>
            </a:r>
          </a:p>
        </p:txBody>
      </p:sp>
      <p:sp>
        <p:nvSpPr>
          <p:cNvPr id="39" name="TextBox 38">
            <a:extLst>
              <a:ext uri="{FF2B5EF4-FFF2-40B4-BE49-F238E27FC236}">
                <a16:creationId xmlns:a16="http://schemas.microsoft.com/office/drawing/2014/main" id="{C0CDD6D3-847A-994F-87EE-C20688E2DD7F}"/>
              </a:ext>
            </a:extLst>
          </p:cNvPr>
          <p:cNvSpPr txBox="1"/>
          <p:nvPr/>
        </p:nvSpPr>
        <p:spPr>
          <a:xfrm>
            <a:off x="4209361" y="1036076"/>
            <a:ext cx="3140040" cy="461665"/>
          </a:xfrm>
          <a:prstGeom prst="rect">
            <a:avLst/>
          </a:prstGeom>
          <a:noFill/>
        </p:spPr>
        <p:txBody>
          <a:bodyPr wrap="square" rtlCol="0">
            <a:spAutoFit/>
          </a:bodyPr>
          <a:lstStyle/>
          <a:p>
            <a:r>
              <a:rPr lang="en-US" sz="1200" i="1" dirty="0">
                <a:latin typeface="Century Gothic" panose="020B0502020202020204" pitchFamily="34" charset="0"/>
              </a:rPr>
              <a:t>What imagery and verbiage is/isn’t working in your logo? Why?</a:t>
            </a:r>
            <a:endParaRPr lang="en-US" sz="1200" dirty="0">
              <a:latin typeface="Century Gothic" panose="020B0502020202020204" pitchFamily="34" charset="0"/>
            </a:endParaRPr>
          </a:p>
        </p:txBody>
      </p:sp>
      <p:sp>
        <p:nvSpPr>
          <p:cNvPr id="41" name="TextBox 40">
            <a:extLst>
              <a:ext uri="{FF2B5EF4-FFF2-40B4-BE49-F238E27FC236}">
                <a16:creationId xmlns:a16="http://schemas.microsoft.com/office/drawing/2014/main" id="{A3DCE440-E161-6E48-AAC9-5C3C26A746BD}"/>
              </a:ext>
            </a:extLst>
          </p:cNvPr>
          <p:cNvSpPr txBox="1"/>
          <p:nvPr/>
        </p:nvSpPr>
        <p:spPr>
          <a:xfrm>
            <a:off x="4209360" y="2275633"/>
            <a:ext cx="3773279" cy="646331"/>
          </a:xfrm>
          <a:prstGeom prst="rect">
            <a:avLst/>
          </a:prstGeom>
          <a:noFill/>
        </p:spPr>
        <p:txBody>
          <a:bodyPr wrap="square" rtlCol="0">
            <a:spAutoFit/>
          </a:bodyPr>
          <a:lstStyle/>
          <a:p>
            <a:r>
              <a:rPr lang="en-US" sz="1200" i="1" dirty="0">
                <a:latin typeface="Century Gothic" panose="020B0502020202020204" pitchFamily="34" charset="0"/>
              </a:rPr>
              <a:t>What is your company and logo’s “color palette”? Is it as contemporary as you would like it to be?</a:t>
            </a:r>
            <a:endParaRPr lang="en-US" sz="1200" dirty="0">
              <a:latin typeface="Century Gothic" panose="020B0502020202020204" pitchFamily="34" charset="0"/>
            </a:endParaRPr>
          </a:p>
        </p:txBody>
      </p:sp>
      <p:sp>
        <p:nvSpPr>
          <p:cNvPr id="43" name="TextBox 42">
            <a:extLst>
              <a:ext uri="{FF2B5EF4-FFF2-40B4-BE49-F238E27FC236}">
                <a16:creationId xmlns:a16="http://schemas.microsoft.com/office/drawing/2014/main" id="{53084308-DEB2-5546-8608-551351905DA4}"/>
              </a:ext>
            </a:extLst>
          </p:cNvPr>
          <p:cNvSpPr txBox="1"/>
          <p:nvPr/>
        </p:nvSpPr>
        <p:spPr>
          <a:xfrm>
            <a:off x="4173736" y="3867469"/>
            <a:ext cx="4115546" cy="276999"/>
          </a:xfrm>
          <a:prstGeom prst="rect">
            <a:avLst/>
          </a:prstGeom>
          <a:noFill/>
        </p:spPr>
        <p:txBody>
          <a:bodyPr wrap="square" rtlCol="0">
            <a:spAutoFit/>
          </a:bodyPr>
          <a:lstStyle/>
          <a:p>
            <a:r>
              <a:rPr lang="en-US" sz="1200" i="1" dirty="0">
                <a:latin typeface="Century Gothic" panose="020B0502020202020204" pitchFamily="34" charset="0"/>
              </a:rPr>
              <a:t>What typography do you use in your brand? Why?</a:t>
            </a:r>
            <a:endParaRPr lang="en-US" sz="1200" dirty="0">
              <a:latin typeface="Century Gothic" panose="020B0502020202020204" pitchFamily="34" charset="0"/>
            </a:endParaRPr>
          </a:p>
        </p:txBody>
      </p:sp>
      <p:sp>
        <p:nvSpPr>
          <p:cNvPr id="46" name="TextBox 45">
            <a:extLst>
              <a:ext uri="{FF2B5EF4-FFF2-40B4-BE49-F238E27FC236}">
                <a16:creationId xmlns:a16="http://schemas.microsoft.com/office/drawing/2014/main" id="{17F3B714-4CF6-F441-B735-5DD86B91BBA5}"/>
              </a:ext>
            </a:extLst>
          </p:cNvPr>
          <p:cNvSpPr txBox="1"/>
          <p:nvPr/>
        </p:nvSpPr>
        <p:spPr>
          <a:xfrm>
            <a:off x="4209360" y="5065186"/>
            <a:ext cx="3853718" cy="461665"/>
          </a:xfrm>
          <a:prstGeom prst="rect">
            <a:avLst/>
          </a:prstGeom>
          <a:noFill/>
        </p:spPr>
        <p:txBody>
          <a:bodyPr wrap="square" rtlCol="0">
            <a:spAutoFit/>
          </a:bodyPr>
          <a:lstStyle/>
          <a:p>
            <a:r>
              <a:rPr lang="en-US" sz="1200" i="1" dirty="0">
                <a:latin typeface="Century Gothic" panose="020B0502020202020204" pitchFamily="34" charset="0"/>
              </a:rPr>
              <a:t>How well does your visual identity reflect your brand’s personality?</a:t>
            </a:r>
            <a:endParaRPr lang="en-US" sz="1200" dirty="0">
              <a:latin typeface="Century Gothic" panose="020B0502020202020204" pitchFamily="34" charset="0"/>
            </a:endParaRPr>
          </a:p>
        </p:txBody>
      </p:sp>
      <p:sp>
        <p:nvSpPr>
          <p:cNvPr id="48" name="TextBox 47">
            <a:extLst>
              <a:ext uri="{FF2B5EF4-FFF2-40B4-BE49-F238E27FC236}">
                <a16:creationId xmlns:a16="http://schemas.microsoft.com/office/drawing/2014/main" id="{3F1C048A-A991-8947-B5CA-01D6BAEB9091}"/>
              </a:ext>
            </a:extLst>
          </p:cNvPr>
          <p:cNvSpPr txBox="1"/>
          <p:nvPr/>
        </p:nvSpPr>
        <p:spPr>
          <a:xfrm>
            <a:off x="8333019" y="1030827"/>
            <a:ext cx="3629534" cy="461665"/>
          </a:xfrm>
          <a:prstGeom prst="rect">
            <a:avLst/>
          </a:prstGeom>
          <a:noFill/>
        </p:spPr>
        <p:txBody>
          <a:bodyPr wrap="square" rtlCol="0">
            <a:spAutoFit/>
          </a:bodyPr>
          <a:lstStyle/>
          <a:p>
            <a:r>
              <a:rPr lang="en-US" sz="1200" i="1" dirty="0">
                <a:latin typeface="Century Gothic" panose="020B0502020202020204" pitchFamily="34" charset="0"/>
              </a:rPr>
              <a:t>How well is your brand reflected visually in the marketplace? How might it be improved?  </a:t>
            </a:r>
            <a:endParaRPr lang="en-US" sz="1200" dirty="0">
              <a:latin typeface="Century Gothic" panose="020B0502020202020204" pitchFamily="34" charset="0"/>
            </a:endParaRPr>
          </a:p>
        </p:txBody>
      </p:sp>
      <p:sp>
        <p:nvSpPr>
          <p:cNvPr id="50" name="TextBox 49">
            <a:extLst>
              <a:ext uri="{FF2B5EF4-FFF2-40B4-BE49-F238E27FC236}">
                <a16:creationId xmlns:a16="http://schemas.microsoft.com/office/drawing/2014/main" id="{903434B2-EEF6-A34A-A478-8B7D21704300}"/>
              </a:ext>
            </a:extLst>
          </p:cNvPr>
          <p:cNvSpPr txBox="1"/>
          <p:nvPr/>
        </p:nvSpPr>
        <p:spPr>
          <a:xfrm>
            <a:off x="8333019" y="2437323"/>
            <a:ext cx="3768066" cy="461665"/>
          </a:xfrm>
          <a:prstGeom prst="rect">
            <a:avLst/>
          </a:prstGeom>
          <a:noFill/>
        </p:spPr>
        <p:txBody>
          <a:bodyPr wrap="square" rtlCol="0">
            <a:spAutoFit/>
          </a:bodyPr>
          <a:lstStyle/>
          <a:p>
            <a:r>
              <a:rPr lang="en-US" sz="1200" i="1" dirty="0">
                <a:latin typeface="Century Gothic" panose="020B0502020202020204" pitchFamily="34" charset="0"/>
              </a:rPr>
              <a:t>How well does your brand differentiate you from the competition?</a:t>
            </a:r>
            <a:endParaRPr lang="en-US" sz="1200" dirty="0">
              <a:latin typeface="Century Gothic" panose="020B0502020202020204" pitchFamily="34" charset="0"/>
            </a:endParaRPr>
          </a:p>
        </p:txBody>
      </p:sp>
      <p:sp>
        <p:nvSpPr>
          <p:cNvPr id="52" name="TextBox 51">
            <a:extLst>
              <a:ext uri="{FF2B5EF4-FFF2-40B4-BE49-F238E27FC236}">
                <a16:creationId xmlns:a16="http://schemas.microsoft.com/office/drawing/2014/main" id="{E7E419B3-893A-D647-877D-3AF79806E2EA}"/>
              </a:ext>
            </a:extLst>
          </p:cNvPr>
          <p:cNvSpPr txBox="1"/>
          <p:nvPr/>
        </p:nvSpPr>
        <p:spPr>
          <a:xfrm>
            <a:off x="8344893" y="4040346"/>
            <a:ext cx="3765169" cy="461665"/>
          </a:xfrm>
          <a:prstGeom prst="rect">
            <a:avLst/>
          </a:prstGeom>
          <a:noFill/>
        </p:spPr>
        <p:txBody>
          <a:bodyPr wrap="square" rtlCol="0">
            <a:spAutoFit/>
          </a:bodyPr>
          <a:lstStyle/>
          <a:p>
            <a:r>
              <a:rPr lang="en-US" sz="1200" i="1" dirty="0">
                <a:latin typeface="Century Gothic" panose="020B0502020202020204" pitchFamily="34" charset="0"/>
              </a:rPr>
              <a:t>Ideally, what would you like your visual identity to communicate?</a:t>
            </a:r>
            <a:r>
              <a:rPr lang="en-US" sz="1200" dirty="0">
                <a:latin typeface="Century Gothic" panose="020B0502020202020204" pitchFamily="34" charset="0"/>
              </a:rPr>
              <a:t> </a:t>
            </a:r>
          </a:p>
        </p:txBody>
      </p:sp>
      <p:pic>
        <p:nvPicPr>
          <p:cNvPr id="4" name="Graphic 3" descr="Bonfire with solid fill">
            <a:extLst>
              <a:ext uri="{FF2B5EF4-FFF2-40B4-BE49-F238E27FC236}">
                <a16:creationId xmlns:a16="http://schemas.microsoft.com/office/drawing/2014/main" id="{E5EB1049-7C71-1C40-B024-F139D296787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57011" y="5397329"/>
            <a:ext cx="914400" cy="914400"/>
          </a:xfrm>
          <a:prstGeom prst="rect">
            <a:avLst/>
          </a:prstGeom>
        </p:spPr>
      </p:pic>
      <p:pic>
        <p:nvPicPr>
          <p:cNvPr id="10" name="Graphic 9" descr="Bonfire outline">
            <a:extLst>
              <a:ext uri="{FF2B5EF4-FFF2-40B4-BE49-F238E27FC236}">
                <a16:creationId xmlns:a16="http://schemas.microsoft.com/office/drawing/2014/main" id="{972BD19E-A14F-574F-8714-6D6D7445F15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679359" y="5412672"/>
            <a:ext cx="914400" cy="914400"/>
          </a:xfrm>
          <a:prstGeom prst="rect">
            <a:avLst/>
          </a:prstGeom>
        </p:spPr>
      </p:pic>
      <p:pic>
        <p:nvPicPr>
          <p:cNvPr id="70" name="Graphic 69" descr="Bonfire with solid fill">
            <a:extLst>
              <a:ext uri="{FF2B5EF4-FFF2-40B4-BE49-F238E27FC236}">
                <a16:creationId xmlns:a16="http://schemas.microsoft.com/office/drawing/2014/main" id="{D8184051-6410-1B48-9FAE-80FB9A9A6C4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879577" y="5397329"/>
            <a:ext cx="914400" cy="914400"/>
          </a:xfrm>
          <a:prstGeom prst="rect">
            <a:avLst/>
          </a:prstGeom>
        </p:spPr>
      </p:pic>
      <p:sp>
        <p:nvSpPr>
          <p:cNvPr id="74" name="Rectangle 3">
            <a:extLst>
              <a:ext uri="{FF2B5EF4-FFF2-40B4-BE49-F238E27FC236}">
                <a16:creationId xmlns:a16="http://schemas.microsoft.com/office/drawing/2014/main" id="{6C848C1B-98B3-EC40-B989-8B100925B969}"/>
              </a:ext>
            </a:extLst>
          </p:cNvPr>
          <p:cNvSpPr>
            <a:spLocks noChangeArrowheads="1"/>
          </p:cNvSpPr>
          <p:nvPr/>
        </p:nvSpPr>
        <p:spPr bwMode="auto">
          <a:xfrm>
            <a:off x="151947" y="-61192"/>
            <a:ext cx="11810606" cy="892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76176" rIns="0" bIns="7617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VISUAL IDENTITY</a:t>
            </a:r>
          </a:p>
          <a:p>
            <a:pPr lvl="0" eaLnBrk="0" fontAlgn="base" hangingPunct="0">
              <a:spcBef>
                <a:spcPct val="0"/>
              </a:spcBef>
              <a:spcAft>
                <a:spcPct val="0"/>
              </a:spcAft>
            </a:pPr>
            <a:r>
              <a:rPr lang="en-US" sz="1200" b="1" dirty="0">
                <a:solidFill>
                  <a:schemeClr val="tx2">
                    <a:lumMod val="75000"/>
                  </a:schemeClr>
                </a:solidFill>
                <a:latin typeface="Century Gothic" panose="020B0502020202020204" pitchFamily="34" charset="0"/>
              </a:rPr>
              <a:t>Answer the following questions about your brand’s visual identity to help you assess whether improvements need to be made to your brand’s visual presence in the marketplace. </a:t>
            </a:r>
            <a:endParaRPr kumimoji="0" lang="en-US" altLang="en-US" sz="1200" b="1" i="0" u="none" strike="noStrike" cap="none" normalizeH="0" baseline="0" dirty="0">
              <a:ln>
                <a:noFill/>
              </a:ln>
              <a:solidFill>
                <a:schemeClr val="tx2">
                  <a:lumMod val="75000"/>
                </a:schemeClr>
              </a:solidFill>
              <a:effectLst/>
              <a:latin typeface="Century Gothic" panose="020B0502020202020204" pitchFamily="34" charset="0"/>
            </a:endParaRPr>
          </a:p>
        </p:txBody>
      </p:sp>
    </p:spTree>
    <p:extLst>
      <p:ext uri="{BB962C8B-B14F-4D97-AF65-F5344CB8AC3E}">
        <p14:creationId xmlns:p14="http://schemas.microsoft.com/office/powerpoint/2010/main" val="3451192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 name="Table 60">
            <a:extLst>
              <a:ext uri="{FF2B5EF4-FFF2-40B4-BE49-F238E27FC236}">
                <a16:creationId xmlns:a16="http://schemas.microsoft.com/office/drawing/2014/main" id="{C0B5DC1C-C7B7-B744-92B3-06FD5FB57A1C}"/>
              </a:ext>
            </a:extLst>
          </p:cNvPr>
          <p:cNvGraphicFramePr>
            <a:graphicFrameLocks noGrp="1"/>
          </p:cNvGraphicFramePr>
          <p:nvPr>
            <p:extLst>
              <p:ext uri="{D42A27DB-BD31-4B8C-83A1-F6EECF244321}">
                <p14:modId xmlns:p14="http://schemas.microsoft.com/office/powerpoint/2010/main" val="3942746027"/>
              </p:ext>
            </p:extLst>
          </p:nvPr>
        </p:nvGraphicFramePr>
        <p:xfrm>
          <a:off x="93813" y="1465922"/>
          <a:ext cx="3773280" cy="10668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Fairly effective. We think we need new logo designs, a new color palette, and other new visuals. We also need a new tagline and new “elevator pitch” verbiage.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6">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62" name="Table 61">
            <a:extLst>
              <a:ext uri="{FF2B5EF4-FFF2-40B4-BE49-F238E27FC236}">
                <a16:creationId xmlns:a16="http://schemas.microsoft.com/office/drawing/2014/main" id="{8AAAAA78-CD62-D742-9732-BB6B31A7645E}"/>
              </a:ext>
            </a:extLst>
          </p:cNvPr>
          <p:cNvGraphicFramePr>
            <a:graphicFrameLocks noGrp="1"/>
          </p:cNvGraphicFramePr>
          <p:nvPr>
            <p:extLst>
              <p:ext uri="{D42A27DB-BD31-4B8C-83A1-F6EECF244321}">
                <p14:modId xmlns:p14="http://schemas.microsoft.com/office/powerpoint/2010/main" val="2254329338"/>
              </p:ext>
            </p:extLst>
          </p:nvPr>
        </p:nvGraphicFramePr>
        <p:xfrm>
          <a:off x="93813" y="2760332"/>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EV trade shows and EV-related marketing verticals (magazines, etc.)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6">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66" name="Table 65">
            <a:extLst>
              <a:ext uri="{FF2B5EF4-FFF2-40B4-BE49-F238E27FC236}">
                <a16:creationId xmlns:a16="http://schemas.microsoft.com/office/drawing/2014/main" id="{E05CC632-2E0B-894E-A154-3C0D7085B606}"/>
              </a:ext>
            </a:extLst>
          </p:cNvPr>
          <p:cNvGraphicFramePr>
            <a:graphicFrameLocks noGrp="1"/>
          </p:cNvGraphicFramePr>
          <p:nvPr>
            <p:extLst>
              <p:ext uri="{D42A27DB-BD31-4B8C-83A1-F6EECF244321}">
                <p14:modId xmlns:p14="http://schemas.microsoft.com/office/powerpoint/2010/main" val="3288370170"/>
              </p:ext>
            </p:extLst>
          </p:nvPr>
        </p:nvGraphicFramePr>
        <p:xfrm>
          <a:off x="93813" y="4161620"/>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We will use marketing KPIs and customer-satisfaction KPIs.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6">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69" name="Table 68">
            <a:extLst>
              <a:ext uri="{FF2B5EF4-FFF2-40B4-BE49-F238E27FC236}">
                <a16:creationId xmlns:a16="http://schemas.microsoft.com/office/drawing/2014/main" id="{3CCDD7F7-7AE1-3649-A0CF-F2D6823A9D68}"/>
              </a:ext>
            </a:extLst>
          </p:cNvPr>
          <p:cNvGraphicFramePr>
            <a:graphicFrameLocks noGrp="1"/>
          </p:cNvGraphicFramePr>
          <p:nvPr>
            <p:extLst>
              <p:ext uri="{D42A27DB-BD31-4B8C-83A1-F6EECF244321}">
                <p14:modId xmlns:p14="http://schemas.microsoft.com/office/powerpoint/2010/main" val="2342651023"/>
              </p:ext>
            </p:extLst>
          </p:nvPr>
        </p:nvGraphicFramePr>
        <p:xfrm>
          <a:off x="93813" y="5408529"/>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Through marketing KPIs (particularly the client-retention rate and customer- satisfaction score).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6">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71" name="Table 70">
            <a:extLst>
              <a:ext uri="{FF2B5EF4-FFF2-40B4-BE49-F238E27FC236}">
                <a16:creationId xmlns:a16="http://schemas.microsoft.com/office/drawing/2014/main" id="{D8835618-D313-DF4D-86BB-F99E9261538A}"/>
              </a:ext>
            </a:extLst>
          </p:cNvPr>
          <p:cNvGraphicFramePr>
            <a:graphicFrameLocks noGrp="1"/>
          </p:cNvGraphicFramePr>
          <p:nvPr>
            <p:extLst>
              <p:ext uri="{D42A27DB-BD31-4B8C-83A1-F6EECF244321}">
                <p14:modId xmlns:p14="http://schemas.microsoft.com/office/powerpoint/2010/main" val="2872808400"/>
              </p:ext>
            </p:extLst>
          </p:nvPr>
        </p:nvGraphicFramePr>
        <p:xfrm>
          <a:off x="4178925" y="1465922"/>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Google Analytics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6">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72" name="Table 71">
            <a:extLst>
              <a:ext uri="{FF2B5EF4-FFF2-40B4-BE49-F238E27FC236}">
                <a16:creationId xmlns:a16="http://schemas.microsoft.com/office/drawing/2014/main" id="{A76949FF-A14F-0C41-9ADC-AC13FC8F15B2}"/>
              </a:ext>
            </a:extLst>
          </p:cNvPr>
          <p:cNvGraphicFramePr>
            <a:graphicFrameLocks noGrp="1"/>
          </p:cNvGraphicFramePr>
          <p:nvPr>
            <p:extLst>
              <p:ext uri="{D42A27DB-BD31-4B8C-83A1-F6EECF244321}">
                <p14:modId xmlns:p14="http://schemas.microsoft.com/office/powerpoint/2010/main" val="1394948404"/>
              </p:ext>
            </p:extLst>
          </p:nvPr>
        </p:nvGraphicFramePr>
        <p:xfrm>
          <a:off x="4178925" y="2760332"/>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Primarily with the formula EMV = impressions x CPT x ???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6">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73" name="Table 72">
            <a:extLst>
              <a:ext uri="{FF2B5EF4-FFF2-40B4-BE49-F238E27FC236}">
                <a16:creationId xmlns:a16="http://schemas.microsoft.com/office/drawing/2014/main" id="{996564AA-9268-8B4E-9FE1-97D8903D6C8E}"/>
              </a:ext>
            </a:extLst>
          </p:cNvPr>
          <p:cNvGraphicFramePr>
            <a:graphicFrameLocks noGrp="1"/>
          </p:cNvGraphicFramePr>
          <p:nvPr>
            <p:extLst>
              <p:ext uri="{D42A27DB-BD31-4B8C-83A1-F6EECF244321}">
                <p14:modId xmlns:p14="http://schemas.microsoft.com/office/powerpoint/2010/main" val="1052344724"/>
              </p:ext>
            </p:extLst>
          </p:nvPr>
        </p:nvGraphicFramePr>
        <p:xfrm>
          <a:off x="4178925" y="4161620"/>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By performing competitor brand analyses / audits.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6">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74" name="Table 73">
            <a:extLst>
              <a:ext uri="{FF2B5EF4-FFF2-40B4-BE49-F238E27FC236}">
                <a16:creationId xmlns:a16="http://schemas.microsoft.com/office/drawing/2014/main" id="{827A0442-7324-764E-8FAC-7C1675353F2E}"/>
              </a:ext>
            </a:extLst>
          </p:cNvPr>
          <p:cNvGraphicFramePr>
            <a:graphicFrameLocks noGrp="1"/>
          </p:cNvGraphicFramePr>
          <p:nvPr>
            <p:extLst>
              <p:ext uri="{D42A27DB-BD31-4B8C-83A1-F6EECF244321}">
                <p14:modId xmlns:p14="http://schemas.microsoft.com/office/powerpoint/2010/main" val="4285770237"/>
              </p:ext>
            </p:extLst>
          </p:nvPr>
        </p:nvGraphicFramePr>
        <p:xfrm>
          <a:off x="4178925" y="5408529"/>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Google Analytics, primarily.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6">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79" name="Table 78">
            <a:extLst>
              <a:ext uri="{FF2B5EF4-FFF2-40B4-BE49-F238E27FC236}">
                <a16:creationId xmlns:a16="http://schemas.microsoft.com/office/drawing/2014/main" id="{F9318839-72F2-8F43-8C21-5E2DC9FBE6C1}"/>
              </a:ext>
            </a:extLst>
          </p:cNvPr>
          <p:cNvGraphicFramePr>
            <a:graphicFrameLocks noGrp="1"/>
          </p:cNvGraphicFramePr>
          <p:nvPr>
            <p:extLst>
              <p:ext uri="{D42A27DB-BD31-4B8C-83A1-F6EECF244321}">
                <p14:modId xmlns:p14="http://schemas.microsoft.com/office/powerpoint/2010/main" val="2470261099"/>
              </p:ext>
            </p:extLst>
          </p:nvPr>
        </p:nvGraphicFramePr>
        <p:xfrm>
          <a:off x="8275912" y="1465922"/>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New, longer-term, and potential EV customers and charging-station users.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6">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80" name="Table 79">
            <a:extLst>
              <a:ext uri="{FF2B5EF4-FFF2-40B4-BE49-F238E27FC236}">
                <a16:creationId xmlns:a16="http://schemas.microsoft.com/office/drawing/2014/main" id="{913B3BDA-A246-FE4D-B4D3-FFFF7476BE8E}"/>
              </a:ext>
            </a:extLst>
          </p:cNvPr>
          <p:cNvGraphicFramePr>
            <a:graphicFrameLocks noGrp="1"/>
          </p:cNvGraphicFramePr>
          <p:nvPr>
            <p:extLst>
              <p:ext uri="{D42A27DB-BD31-4B8C-83A1-F6EECF244321}">
                <p14:modId xmlns:p14="http://schemas.microsoft.com/office/powerpoint/2010/main" val="2489474022"/>
              </p:ext>
            </p:extLst>
          </p:nvPr>
        </p:nvGraphicFramePr>
        <p:xfrm>
          <a:off x="8275912" y="2760332"/>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We need a new logo and need to improve our brand’s messaging.</a:t>
                      </a:r>
                      <a:r>
                        <a:rPr lang="en-US" sz="1400"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6">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graphicFrame>
        <p:nvGraphicFramePr>
          <p:cNvPr id="81" name="Table 80">
            <a:extLst>
              <a:ext uri="{FF2B5EF4-FFF2-40B4-BE49-F238E27FC236}">
                <a16:creationId xmlns:a16="http://schemas.microsoft.com/office/drawing/2014/main" id="{B8542DFF-2E01-B545-AC4A-67FA1CFB18A4}"/>
              </a:ext>
            </a:extLst>
          </p:cNvPr>
          <p:cNvGraphicFramePr>
            <a:graphicFrameLocks noGrp="1"/>
          </p:cNvGraphicFramePr>
          <p:nvPr>
            <p:extLst>
              <p:ext uri="{D42A27DB-BD31-4B8C-83A1-F6EECF244321}">
                <p14:modId xmlns:p14="http://schemas.microsoft.com/office/powerpoint/2010/main" val="4194496556"/>
              </p:ext>
            </p:extLst>
          </p:nvPr>
        </p:nvGraphicFramePr>
        <p:xfrm>
          <a:off x="8275912" y="4161620"/>
          <a:ext cx="3773280" cy="800100"/>
        </p:xfrm>
        <a:graphic>
          <a:graphicData uri="http://schemas.openxmlformats.org/drawingml/2006/table">
            <a:tbl>
              <a:tblPr>
                <a:tableStyleId>{5C22544A-7EE6-4342-B048-85BDC9FD1C3A}</a:tableStyleId>
              </a:tblPr>
              <a:tblGrid>
                <a:gridCol w="3773280">
                  <a:extLst>
                    <a:ext uri="{9D8B030D-6E8A-4147-A177-3AD203B41FA5}">
                      <a16:colId xmlns:a16="http://schemas.microsoft.com/office/drawing/2014/main" val="1183654178"/>
                    </a:ext>
                  </a:extLst>
                </a:gridCol>
              </a:tblGrid>
              <a:tr h="800100">
                <a:tc>
                  <a:txBody>
                    <a:bodyPr/>
                    <a:lstStyle/>
                    <a:p>
                      <a:pPr algn="l" fontAlgn="ctr"/>
                      <a:r>
                        <a:rPr lang="en-US" sz="1400" kern="1200" dirty="0">
                          <a:solidFill>
                            <a:schemeClr val="dk1"/>
                          </a:solidFill>
                          <a:effectLst/>
                          <a:latin typeface="Century Gothic" panose="020B0502020202020204" pitchFamily="34" charset="0"/>
                          <a:ea typeface="+mn-ea"/>
                          <a:cs typeface="+mn-cs"/>
                        </a:rPr>
                        <a:t>Contact creative and discuss new brand directions (visual and verbal). </a:t>
                      </a:r>
                      <a:endParaRPr lang="en-US" sz="1400" b="0" i="0" u="none" strike="noStrike" dirty="0">
                        <a:solidFill>
                          <a:srgbClr val="000000"/>
                        </a:solidFill>
                        <a:effectLst/>
                        <a:latin typeface="Century Gothic" panose="020B0502020202020204" pitchFamily="34" charset="0"/>
                      </a:endParaRPr>
                    </a:p>
                  </a:txBody>
                  <a:tcPr marL="85725" marR="0" marT="0" marB="0" anchor="ctr">
                    <a:gradFill>
                      <a:gsLst>
                        <a:gs pos="0">
                          <a:schemeClr val="accent6">
                            <a:lumMod val="60000"/>
                            <a:lumOff val="40000"/>
                          </a:schemeClr>
                        </a:gs>
                        <a:gs pos="100000">
                          <a:schemeClr val="bg1"/>
                        </a:gs>
                      </a:gsLst>
                      <a:lin ang="13500000" scaled="1"/>
                    </a:gradFill>
                  </a:tcPr>
                </a:tc>
                <a:extLst>
                  <a:ext uri="{0D108BD9-81ED-4DB2-BD59-A6C34878D82A}">
                    <a16:rowId xmlns:a16="http://schemas.microsoft.com/office/drawing/2014/main" val="1504109834"/>
                  </a:ext>
                </a:extLst>
              </a:tr>
            </a:tbl>
          </a:graphicData>
        </a:graphic>
      </p:graphicFrame>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3867092" y="6477000"/>
            <a:ext cx="788014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BRAND EVALUATION | BRAND AUDIT PRESENTATION SAMPLE</a:t>
            </a:r>
            <a:endParaRPr lang="en-US" dirty="0">
              <a:solidFill>
                <a:schemeClr val="bg1"/>
              </a:solidFill>
              <a:latin typeface="Century Gothic" panose="020B0502020202020204" pitchFamily="34" charset="0"/>
              <a:ea typeface="Arial" charset="0"/>
              <a:cs typeface="Arial" charset="0"/>
            </a:endParaRPr>
          </a:p>
        </p:txBody>
      </p:sp>
      <p:sp>
        <p:nvSpPr>
          <p:cNvPr id="31" name="Rectangle 3">
            <a:extLst>
              <a:ext uri="{FF2B5EF4-FFF2-40B4-BE49-F238E27FC236}">
                <a16:creationId xmlns:a16="http://schemas.microsoft.com/office/drawing/2014/main" id="{791E79C4-88BC-9D44-A77E-7F3714D4392E}"/>
              </a:ext>
            </a:extLst>
          </p:cNvPr>
          <p:cNvSpPr>
            <a:spLocks noChangeArrowheads="1"/>
          </p:cNvSpPr>
          <p:nvPr/>
        </p:nvSpPr>
        <p:spPr bwMode="auto">
          <a:xfrm>
            <a:off x="151947" y="-32101"/>
            <a:ext cx="11897245" cy="12618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76176" rIns="0" bIns="7617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BRAND EVALUATION</a:t>
            </a:r>
          </a:p>
          <a:p>
            <a:pPr lvl="0" eaLnBrk="0" fontAlgn="base" hangingPunct="0">
              <a:spcBef>
                <a:spcPct val="0"/>
              </a:spcBef>
              <a:spcAft>
                <a:spcPct val="0"/>
              </a:spcAft>
            </a:pPr>
            <a:r>
              <a:rPr lang="en-US" sz="1200" b="1" dirty="0">
                <a:solidFill>
                  <a:schemeClr val="tx2">
                    <a:lumMod val="75000"/>
                  </a:schemeClr>
                </a:solidFill>
                <a:latin typeface="Century Gothic" panose="020B0502020202020204" pitchFamily="34" charset="0"/>
              </a:rPr>
              <a:t>Answer the following questions about your brand’s visual identity to help you assess whether improvements need to be made to your brand’s visual presence in the marketplace. </a:t>
            </a:r>
            <a:endParaRPr kumimoji="0" lang="en-US" altLang="en-US" sz="1200" b="1" i="0" u="none" strike="noStrike" cap="none" normalizeH="0" baseline="0" dirty="0">
              <a:ln>
                <a:noFill/>
              </a:ln>
              <a:solidFill>
                <a:schemeClr val="tx2">
                  <a:lumMod val="75000"/>
                </a:schemeClr>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chemeClr val="tx1"/>
              </a:solidFill>
              <a:effectLst/>
              <a:latin typeface="Arial" panose="020B0604020202020204" pitchFamily="34" charset="0"/>
            </a:endParaRPr>
          </a:p>
        </p:txBody>
      </p:sp>
      <p:sp>
        <p:nvSpPr>
          <p:cNvPr id="36" name="TextBox 35">
            <a:extLst>
              <a:ext uri="{FF2B5EF4-FFF2-40B4-BE49-F238E27FC236}">
                <a16:creationId xmlns:a16="http://schemas.microsoft.com/office/drawing/2014/main" id="{2FFCA83E-4DCB-404E-829B-67477E0E043C}"/>
              </a:ext>
            </a:extLst>
          </p:cNvPr>
          <p:cNvSpPr txBox="1"/>
          <p:nvPr/>
        </p:nvSpPr>
        <p:spPr>
          <a:xfrm>
            <a:off x="75274" y="872019"/>
            <a:ext cx="3757639" cy="646331"/>
          </a:xfrm>
          <a:prstGeom prst="rect">
            <a:avLst/>
          </a:prstGeom>
          <a:noFill/>
        </p:spPr>
        <p:txBody>
          <a:bodyPr wrap="square" rtlCol="0">
            <a:spAutoFit/>
          </a:bodyPr>
          <a:lstStyle/>
          <a:p>
            <a:r>
              <a:rPr lang="en-US" sz="1200" i="1" dirty="0">
                <a:latin typeface="Century Gothic" panose="020B0502020202020204" pitchFamily="34" charset="0"/>
              </a:rPr>
              <a:t>Overall, from what you’ve reflected on in this brand-audit process, how effective do you consider your brand to be? Why?</a:t>
            </a:r>
            <a:r>
              <a:rPr lang="en-US" sz="1200" dirty="0">
                <a:latin typeface="Century Gothic" panose="020B0502020202020204" pitchFamily="34" charset="0"/>
              </a:rPr>
              <a:t> </a:t>
            </a:r>
            <a:endParaRPr lang="en-US" sz="1200" i="1" dirty="0">
              <a:latin typeface="Century Gothic" panose="020B0502020202020204" pitchFamily="34" charset="0"/>
            </a:endParaRPr>
          </a:p>
        </p:txBody>
      </p:sp>
      <p:sp>
        <p:nvSpPr>
          <p:cNvPr id="39" name="TextBox 38">
            <a:extLst>
              <a:ext uri="{FF2B5EF4-FFF2-40B4-BE49-F238E27FC236}">
                <a16:creationId xmlns:a16="http://schemas.microsoft.com/office/drawing/2014/main" id="{C0CDD6D3-847A-994F-87EE-C20688E2DD7F}"/>
              </a:ext>
            </a:extLst>
          </p:cNvPr>
          <p:cNvSpPr txBox="1"/>
          <p:nvPr/>
        </p:nvSpPr>
        <p:spPr>
          <a:xfrm>
            <a:off x="93814" y="2330486"/>
            <a:ext cx="3757638" cy="461665"/>
          </a:xfrm>
          <a:prstGeom prst="rect">
            <a:avLst/>
          </a:prstGeom>
          <a:noFill/>
        </p:spPr>
        <p:txBody>
          <a:bodyPr wrap="square" rtlCol="0">
            <a:spAutoFit/>
          </a:bodyPr>
          <a:lstStyle/>
          <a:p>
            <a:r>
              <a:rPr lang="en-US" sz="1200" i="1" dirty="0">
                <a:latin typeface="Century Gothic" panose="020B0502020202020204" pitchFamily="34" charset="0"/>
              </a:rPr>
              <a:t>What opportunities do you think would help you improve your brand?</a:t>
            </a:r>
            <a:endParaRPr lang="en-US" sz="1200" dirty="0">
              <a:latin typeface="Century Gothic" panose="020B0502020202020204" pitchFamily="34" charset="0"/>
            </a:endParaRPr>
          </a:p>
        </p:txBody>
      </p:sp>
      <p:sp>
        <p:nvSpPr>
          <p:cNvPr id="41" name="TextBox 40">
            <a:extLst>
              <a:ext uri="{FF2B5EF4-FFF2-40B4-BE49-F238E27FC236}">
                <a16:creationId xmlns:a16="http://schemas.microsoft.com/office/drawing/2014/main" id="{A3DCE440-E161-6E48-AAC9-5C3C26A746BD}"/>
              </a:ext>
            </a:extLst>
          </p:cNvPr>
          <p:cNvSpPr txBox="1"/>
          <p:nvPr/>
        </p:nvSpPr>
        <p:spPr>
          <a:xfrm>
            <a:off x="93813" y="3629418"/>
            <a:ext cx="3773279" cy="707886"/>
          </a:xfrm>
          <a:prstGeom prst="rect">
            <a:avLst/>
          </a:prstGeom>
          <a:noFill/>
        </p:spPr>
        <p:txBody>
          <a:bodyPr wrap="square" rtlCol="0">
            <a:spAutoFit/>
          </a:bodyPr>
          <a:lstStyle/>
          <a:p>
            <a:r>
              <a:rPr lang="en-US" sz="1200" i="1" dirty="0">
                <a:latin typeface="Century Gothic" panose="020B0502020202020204" pitchFamily="34" charset="0"/>
              </a:rPr>
              <a:t>How will you track your brand’s effectiveness in the marketplace? In other words, </a:t>
            </a:r>
            <a:r>
              <a:rPr lang="en-US" sz="800" i="1" dirty="0">
                <a:latin typeface="Century Gothic" panose="020B0502020202020204" pitchFamily="34" charset="0"/>
              </a:rPr>
              <a:t>What are the key performance indicators (KPIs) that you’ll use to measure your brand’s effectiveness?) </a:t>
            </a:r>
            <a:endParaRPr lang="en-US" sz="800" dirty="0">
              <a:latin typeface="Century Gothic" panose="020B0502020202020204" pitchFamily="34" charset="0"/>
            </a:endParaRPr>
          </a:p>
        </p:txBody>
      </p:sp>
      <p:sp>
        <p:nvSpPr>
          <p:cNvPr id="43" name="TextBox 42">
            <a:extLst>
              <a:ext uri="{FF2B5EF4-FFF2-40B4-BE49-F238E27FC236}">
                <a16:creationId xmlns:a16="http://schemas.microsoft.com/office/drawing/2014/main" id="{53084308-DEB2-5546-8608-551351905DA4}"/>
              </a:ext>
            </a:extLst>
          </p:cNvPr>
          <p:cNvSpPr txBox="1"/>
          <p:nvPr/>
        </p:nvSpPr>
        <p:spPr>
          <a:xfrm>
            <a:off x="93814" y="4995628"/>
            <a:ext cx="3773278" cy="461665"/>
          </a:xfrm>
          <a:prstGeom prst="rect">
            <a:avLst/>
          </a:prstGeom>
          <a:noFill/>
        </p:spPr>
        <p:txBody>
          <a:bodyPr wrap="square" rtlCol="0">
            <a:spAutoFit/>
          </a:bodyPr>
          <a:lstStyle/>
          <a:p>
            <a:r>
              <a:rPr lang="en-US" sz="1200" i="1" dirty="0">
                <a:latin typeface="Century Gothic" panose="020B0502020202020204" pitchFamily="34" charset="0"/>
              </a:rPr>
              <a:t>How will you measure brand awareness in the marketplace?</a:t>
            </a:r>
            <a:endParaRPr lang="en-US" sz="1200" dirty="0">
              <a:latin typeface="Century Gothic" panose="020B0502020202020204" pitchFamily="34" charset="0"/>
            </a:endParaRPr>
          </a:p>
        </p:txBody>
      </p:sp>
      <p:sp>
        <p:nvSpPr>
          <p:cNvPr id="46" name="TextBox 45">
            <a:extLst>
              <a:ext uri="{FF2B5EF4-FFF2-40B4-BE49-F238E27FC236}">
                <a16:creationId xmlns:a16="http://schemas.microsoft.com/office/drawing/2014/main" id="{17F3B714-4CF6-F441-B735-5DD86B91BBA5}"/>
              </a:ext>
            </a:extLst>
          </p:cNvPr>
          <p:cNvSpPr txBox="1"/>
          <p:nvPr/>
        </p:nvSpPr>
        <p:spPr>
          <a:xfrm>
            <a:off x="4175160" y="1013921"/>
            <a:ext cx="3853718" cy="461665"/>
          </a:xfrm>
          <a:prstGeom prst="rect">
            <a:avLst/>
          </a:prstGeom>
          <a:noFill/>
        </p:spPr>
        <p:txBody>
          <a:bodyPr wrap="square" rtlCol="0">
            <a:spAutoFit/>
          </a:bodyPr>
          <a:lstStyle/>
          <a:p>
            <a:r>
              <a:rPr lang="en-US" sz="1200" i="1" dirty="0">
                <a:latin typeface="Century Gothic" panose="020B0502020202020204" pitchFamily="34" charset="0"/>
              </a:rPr>
              <a:t>How will you measure brand-related referral traffic?</a:t>
            </a:r>
            <a:endParaRPr lang="en-US" sz="1200" dirty="0">
              <a:latin typeface="Century Gothic" panose="020B0502020202020204" pitchFamily="34" charset="0"/>
            </a:endParaRPr>
          </a:p>
        </p:txBody>
      </p:sp>
      <p:sp>
        <p:nvSpPr>
          <p:cNvPr id="48" name="TextBox 47">
            <a:extLst>
              <a:ext uri="{FF2B5EF4-FFF2-40B4-BE49-F238E27FC236}">
                <a16:creationId xmlns:a16="http://schemas.microsoft.com/office/drawing/2014/main" id="{3F1C048A-A991-8947-B5CA-01D6BAEB9091}"/>
              </a:ext>
            </a:extLst>
          </p:cNvPr>
          <p:cNvSpPr txBox="1"/>
          <p:nvPr/>
        </p:nvSpPr>
        <p:spPr>
          <a:xfrm>
            <a:off x="4175160" y="2318613"/>
            <a:ext cx="3140040" cy="461665"/>
          </a:xfrm>
          <a:prstGeom prst="rect">
            <a:avLst/>
          </a:prstGeom>
          <a:noFill/>
        </p:spPr>
        <p:txBody>
          <a:bodyPr wrap="square" rtlCol="0">
            <a:spAutoFit/>
          </a:bodyPr>
          <a:lstStyle/>
          <a:p>
            <a:r>
              <a:rPr lang="en-US" sz="1200" i="1" dirty="0">
                <a:latin typeface="Century Gothic" panose="020B0502020202020204" pitchFamily="34" charset="0"/>
              </a:rPr>
              <a:t>How will you track your brand-related earned media value?</a:t>
            </a:r>
            <a:endParaRPr lang="en-US" sz="1200" dirty="0">
              <a:latin typeface="Century Gothic" panose="020B0502020202020204" pitchFamily="34" charset="0"/>
            </a:endParaRPr>
          </a:p>
        </p:txBody>
      </p:sp>
      <p:sp>
        <p:nvSpPr>
          <p:cNvPr id="50" name="TextBox 49">
            <a:extLst>
              <a:ext uri="{FF2B5EF4-FFF2-40B4-BE49-F238E27FC236}">
                <a16:creationId xmlns:a16="http://schemas.microsoft.com/office/drawing/2014/main" id="{903434B2-EEF6-A34A-A478-8B7D21704300}"/>
              </a:ext>
            </a:extLst>
          </p:cNvPr>
          <p:cNvSpPr txBox="1"/>
          <p:nvPr/>
        </p:nvSpPr>
        <p:spPr>
          <a:xfrm>
            <a:off x="4175160" y="3701364"/>
            <a:ext cx="3140040" cy="461665"/>
          </a:xfrm>
          <a:prstGeom prst="rect">
            <a:avLst/>
          </a:prstGeom>
          <a:noFill/>
        </p:spPr>
        <p:txBody>
          <a:bodyPr wrap="square" rtlCol="0">
            <a:spAutoFit/>
          </a:bodyPr>
          <a:lstStyle/>
          <a:p>
            <a:r>
              <a:rPr lang="en-US" sz="1200" i="1" dirty="0">
                <a:latin typeface="Century Gothic" panose="020B0502020202020204" pitchFamily="34" charset="0"/>
              </a:rPr>
              <a:t>How will you compare that earned media value to your competitors’?</a:t>
            </a:r>
            <a:endParaRPr lang="en-US" sz="1200" dirty="0">
              <a:latin typeface="Century Gothic" panose="020B0502020202020204" pitchFamily="34" charset="0"/>
            </a:endParaRPr>
          </a:p>
        </p:txBody>
      </p:sp>
      <p:sp>
        <p:nvSpPr>
          <p:cNvPr id="52" name="TextBox 51">
            <a:extLst>
              <a:ext uri="{FF2B5EF4-FFF2-40B4-BE49-F238E27FC236}">
                <a16:creationId xmlns:a16="http://schemas.microsoft.com/office/drawing/2014/main" id="{E7E419B3-893A-D647-877D-3AF79806E2EA}"/>
              </a:ext>
            </a:extLst>
          </p:cNvPr>
          <p:cNvSpPr txBox="1"/>
          <p:nvPr/>
        </p:nvSpPr>
        <p:spPr>
          <a:xfrm>
            <a:off x="4175160" y="4983754"/>
            <a:ext cx="3140040" cy="461665"/>
          </a:xfrm>
          <a:prstGeom prst="rect">
            <a:avLst/>
          </a:prstGeom>
          <a:noFill/>
        </p:spPr>
        <p:txBody>
          <a:bodyPr wrap="square" rtlCol="0">
            <a:spAutoFit/>
          </a:bodyPr>
          <a:lstStyle/>
          <a:p>
            <a:r>
              <a:rPr lang="en-US" sz="1200" i="1" dirty="0">
                <a:latin typeface="Century Gothic" panose="020B0502020202020204" pitchFamily="34" charset="0"/>
              </a:rPr>
              <a:t>How will you measure your brand-related social media effectiveness?</a:t>
            </a:r>
            <a:endParaRPr lang="en-US" sz="1200" dirty="0">
              <a:latin typeface="Century Gothic" panose="020B0502020202020204" pitchFamily="34" charset="0"/>
            </a:endParaRPr>
          </a:p>
        </p:txBody>
      </p:sp>
      <p:sp>
        <p:nvSpPr>
          <p:cNvPr id="54" name="TextBox 53">
            <a:extLst>
              <a:ext uri="{FF2B5EF4-FFF2-40B4-BE49-F238E27FC236}">
                <a16:creationId xmlns:a16="http://schemas.microsoft.com/office/drawing/2014/main" id="{9843A874-DC30-434E-BCD7-26F88F9355D8}"/>
              </a:ext>
            </a:extLst>
          </p:cNvPr>
          <p:cNvSpPr txBox="1"/>
          <p:nvPr/>
        </p:nvSpPr>
        <p:spPr>
          <a:xfrm>
            <a:off x="8278809" y="1013921"/>
            <a:ext cx="3773278" cy="461665"/>
          </a:xfrm>
          <a:prstGeom prst="rect">
            <a:avLst/>
          </a:prstGeom>
          <a:noFill/>
        </p:spPr>
        <p:txBody>
          <a:bodyPr wrap="square" rtlCol="0">
            <a:spAutoFit/>
          </a:bodyPr>
          <a:lstStyle/>
          <a:p>
            <a:r>
              <a:rPr lang="en-US" sz="1200" i="1" dirty="0">
                <a:latin typeface="Century Gothic" panose="020B0502020202020204" pitchFamily="34" charset="0"/>
              </a:rPr>
              <a:t>What type(s) of customer research will you conduct to measure your brand’s effectiveness?</a:t>
            </a:r>
            <a:endParaRPr lang="en-US" sz="1200" dirty="0">
              <a:latin typeface="Century Gothic" panose="020B0502020202020204" pitchFamily="34" charset="0"/>
            </a:endParaRPr>
          </a:p>
        </p:txBody>
      </p:sp>
      <p:sp>
        <p:nvSpPr>
          <p:cNvPr id="56" name="TextBox 55">
            <a:extLst>
              <a:ext uri="{FF2B5EF4-FFF2-40B4-BE49-F238E27FC236}">
                <a16:creationId xmlns:a16="http://schemas.microsoft.com/office/drawing/2014/main" id="{5046A0E7-3943-4041-BC40-1A22BC1B5EFB}"/>
              </a:ext>
            </a:extLst>
          </p:cNvPr>
          <p:cNvSpPr txBox="1"/>
          <p:nvPr/>
        </p:nvSpPr>
        <p:spPr>
          <a:xfrm>
            <a:off x="8278809" y="2283016"/>
            <a:ext cx="3140040" cy="461665"/>
          </a:xfrm>
          <a:prstGeom prst="rect">
            <a:avLst/>
          </a:prstGeom>
          <a:noFill/>
        </p:spPr>
        <p:txBody>
          <a:bodyPr wrap="square" rtlCol="0">
            <a:spAutoFit/>
          </a:bodyPr>
          <a:lstStyle/>
          <a:p>
            <a:r>
              <a:rPr lang="en-US" sz="1200" i="1" dirty="0">
                <a:latin typeface="Century Gothic" panose="020B0502020202020204" pitchFamily="34" charset="0"/>
              </a:rPr>
              <a:t>What are your key takeaways from this brand audit?</a:t>
            </a:r>
            <a:endParaRPr lang="en-US" sz="1200" dirty="0">
              <a:latin typeface="Century Gothic" panose="020B0502020202020204" pitchFamily="34" charset="0"/>
            </a:endParaRPr>
          </a:p>
        </p:txBody>
      </p:sp>
      <p:sp>
        <p:nvSpPr>
          <p:cNvPr id="58" name="TextBox 57">
            <a:extLst>
              <a:ext uri="{FF2B5EF4-FFF2-40B4-BE49-F238E27FC236}">
                <a16:creationId xmlns:a16="http://schemas.microsoft.com/office/drawing/2014/main" id="{B812882A-D5D6-A840-990C-23A7F4B5B86F}"/>
              </a:ext>
            </a:extLst>
          </p:cNvPr>
          <p:cNvSpPr txBox="1"/>
          <p:nvPr/>
        </p:nvSpPr>
        <p:spPr>
          <a:xfrm>
            <a:off x="8278809" y="3665767"/>
            <a:ext cx="3140040" cy="461665"/>
          </a:xfrm>
          <a:prstGeom prst="rect">
            <a:avLst/>
          </a:prstGeom>
          <a:noFill/>
        </p:spPr>
        <p:txBody>
          <a:bodyPr wrap="square" rtlCol="0">
            <a:spAutoFit/>
          </a:bodyPr>
          <a:lstStyle/>
          <a:p>
            <a:r>
              <a:rPr lang="en-US" sz="1200" i="1" dirty="0">
                <a:latin typeface="Century Gothic" panose="020B0502020202020204" pitchFamily="34" charset="0"/>
              </a:rPr>
              <a:t>What is your first action item to improve your brand?</a:t>
            </a:r>
            <a:endParaRPr lang="en-US" sz="1200" dirty="0">
              <a:latin typeface="Century Gothic" panose="020B0502020202020204" pitchFamily="34" charset="0"/>
            </a:endParaRPr>
          </a:p>
        </p:txBody>
      </p:sp>
      <p:pic>
        <p:nvPicPr>
          <p:cNvPr id="3" name="Graphic 2" descr="Bullseye with solid fill">
            <a:extLst>
              <a:ext uri="{FF2B5EF4-FFF2-40B4-BE49-F238E27FC236}">
                <a16:creationId xmlns:a16="http://schemas.microsoft.com/office/drawing/2014/main" id="{58E2943D-D2C8-8642-8CB9-65A0E17E04B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03396" y="5294229"/>
            <a:ext cx="914400" cy="914400"/>
          </a:xfrm>
          <a:prstGeom prst="rect">
            <a:avLst/>
          </a:prstGeom>
        </p:spPr>
      </p:pic>
      <p:pic>
        <p:nvPicPr>
          <p:cNvPr id="37" name="Graphic 36" descr="Bullseye with solid fill">
            <a:extLst>
              <a:ext uri="{FF2B5EF4-FFF2-40B4-BE49-F238E27FC236}">
                <a16:creationId xmlns:a16="http://schemas.microsoft.com/office/drawing/2014/main" id="{180946C8-D221-E441-8F98-BE66B91EE1A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574056" y="5294229"/>
            <a:ext cx="914400" cy="914400"/>
          </a:xfrm>
          <a:prstGeom prst="rect">
            <a:avLst/>
          </a:prstGeom>
        </p:spPr>
      </p:pic>
      <p:pic>
        <p:nvPicPr>
          <p:cNvPr id="38" name="Graphic 37" descr="Bullseye with solid fill">
            <a:extLst>
              <a:ext uri="{FF2B5EF4-FFF2-40B4-BE49-F238E27FC236}">
                <a16:creationId xmlns:a16="http://schemas.microsoft.com/office/drawing/2014/main" id="{B5778952-112A-DB45-85A4-91EA96C1D36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832840" y="5294229"/>
            <a:ext cx="914400" cy="914400"/>
          </a:xfrm>
          <a:prstGeom prst="rect">
            <a:avLst/>
          </a:prstGeom>
        </p:spPr>
      </p:pic>
    </p:spTree>
    <p:extLst>
      <p:ext uri="{BB962C8B-B14F-4D97-AF65-F5344CB8AC3E}">
        <p14:creationId xmlns:p14="http://schemas.microsoft.com/office/powerpoint/2010/main" val="848634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A730D56C-B1E5-4489-82BF-E639392CFB71}" vid="{F7A8A2CC-A07A-4871-8753-AD3F8FEBB89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IC-Brand-Audit-Presentation-Sample-Template_PowerPoint</Template>
  <TotalTime>0</TotalTime>
  <Words>1856</Words>
  <Application>Microsoft Office PowerPoint</Application>
  <PresentationFormat>Widescreen</PresentationFormat>
  <Paragraphs>142</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2021-11-01T21:23:02Z</dcterms:created>
  <dcterms:modified xsi:type="dcterms:W3CDTF">2021-11-01T21:23:50Z</dcterms:modified>
</cp:coreProperties>
</file>