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342" r:id="rId2"/>
    <p:sldId id="395" r:id="rId3"/>
    <p:sldId id="353" r:id="rId4"/>
    <p:sldId id="367" r:id="rId5"/>
    <p:sldId id="368" r:id="rId6"/>
    <p:sldId id="380" r:id="rId7"/>
    <p:sldId id="370" r:id="rId8"/>
    <p:sldId id="381" r:id="rId9"/>
    <p:sldId id="382" r:id="rId10"/>
    <p:sldId id="383" r:id="rId11"/>
    <p:sldId id="384" r:id="rId12"/>
    <p:sldId id="385" r:id="rId13"/>
    <p:sldId id="386" r:id="rId14"/>
    <p:sldId id="387" r:id="rId15"/>
    <p:sldId id="388" r:id="rId16"/>
    <p:sldId id="396" r:id="rId17"/>
    <p:sldId id="397" r:id="rId18"/>
    <p:sldId id="355" r:id="rId19"/>
    <p:sldId id="389" r:id="rId20"/>
    <p:sldId id="372" r:id="rId21"/>
    <p:sldId id="373" r:id="rId22"/>
    <p:sldId id="391" r:id="rId23"/>
    <p:sldId id="369" r:id="rId24"/>
    <p:sldId id="398" r:id="rId25"/>
    <p:sldId id="378" r:id="rId26"/>
    <p:sldId id="375"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F0F"/>
    <a:srgbClr val="FFE497"/>
    <a:srgbClr val="D63519"/>
    <a:srgbClr val="D6A3BB"/>
    <a:srgbClr val="A26C0B"/>
    <a:srgbClr val="B2760B"/>
    <a:srgbClr val="FFF5DE"/>
    <a:srgbClr val="FFF3BA"/>
    <a:srgbClr val="FFD36D"/>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6327"/>
  </p:normalViewPr>
  <p:slideViewPr>
    <p:cSldViewPr snapToGrid="0" snapToObjects="1">
      <p:cViewPr varScale="1">
        <p:scale>
          <a:sx n="128" d="100"/>
          <a:sy n="128" d="100"/>
        </p:scale>
        <p:origin x="200" y="46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4.xml"/><Relationship Id="rId21" Type="http://schemas.openxmlformats.org/officeDocument/2006/relationships/slide" Target="slides/slide22.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10" Type="http://schemas.openxmlformats.org/officeDocument/2006/relationships/slide" Target="slides/slide11.xml"/><Relationship Id="rId19" Type="http://schemas.openxmlformats.org/officeDocument/2006/relationships/slide" Target="slides/slide20.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43400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31573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83208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66831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180457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43400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42374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1063848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1153343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179912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279329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2793295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9890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796670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25</a:t>
            </a:fld>
            <a:endParaRPr lang="en-US" dirty="0"/>
          </a:p>
        </p:txBody>
      </p:sp>
    </p:spTree>
    <p:extLst>
      <p:ext uri="{BB962C8B-B14F-4D97-AF65-F5344CB8AC3E}">
        <p14:creationId xmlns:p14="http://schemas.microsoft.com/office/powerpoint/2010/main" val="4285076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26</a:t>
            </a:fld>
            <a:endParaRPr lang="en-US" dirty="0"/>
          </a:p>
        </p:txBody>
      </p:sp>
    </p:spTree>
    <p:extLst>
      <p:ext uri="{BB962C8B-B14F-4D97-AF65-F5344CB8AC3E}">
        <p14:creationId xmlns:p14="http://schemas.microsoft.com/office/powerpoint/2010/main" val="688484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49912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0817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5953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09411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30770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4663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83082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1/31/22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227&amp;utm_source=integrated+content&amp;utm_campaign=/content/brand-presentation-templates&amp;utm_medium=Brand+Identity+Presentation+powerpoint+11227&amp;lpa=Brand+Identity+Presentation+powerpoint+11227&amp;lx=PFpZZjisDNTS-Ddigi3MyABAgeTPLDIL8TQRu558b7w"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tiff"/><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86153"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BRAND IDENTITY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IDENTITY PRESENTATION</a:t>
            </a:r>
            <a:endParaRPr lang="en-US" dirty="0">
              <a:solidFill>
                <a:schemeClr val="bg1"/>
              </a:solidFill>
              <a:latin typeface="Century Gothic" panose="020B0502020202020204" pitchFamily="34" charset="0"/>
              <a:ea typeface="Arial" charset="0"/>
              <a:cs typeface="Arial" charset="0"/>
            </a:endParaRP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2" y="2801551"/>
            <a:ext cx="5092434" cy="769441"/>
          </a:xfrm>
          <a:prstGeom prst="rect">
            <a:avLst/>
          </a:prstGeom>
          <a:noFill/>
        </p:spPr>
        <p:txBody>
          <a:bodyPr wrap="square" rtlCol="0">
            <a:spAutoFit/>
          </a:bodyPr>
          <a:lstStyle/>
          <a:p>
            <a:r>
              <a:rPr lang="en-US" sz="4400" dirty="0">
                <a:latin typeface="Century Gothic" panose="020B0502020202020204" pitchFamily="34" charset="0"/>
              </a:rPr>
              <a:t>BRAND IDENTITY</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4312935"/>
            <a:ext cx="8138087" cy="1600438"/>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CONTACT NAME</a:t>
            </a:r>
          </a:p>
          <a:p>
            <a:r>
              <a:rPr lang="en-US" sz="1400" dirty="0">
                <a:solidFill>
                  <a:schemeClr val="tx1">
                    <a:lumMod val="65000"/>
                    <a:lumOff val="35000"/>
                  </a:schemeClr>
                </a:solidFill>
                <a:latin typeface="Century Gothic" panose="020B0502020202020204" pitchFamily="34" charset="0"/>
              </a:rPr>
              <a:t>1111 Main Street</a:t>
            </a:r>
          </a:p>
          <a:p>
            <a:r>
              <a:rPr lang="en-US" sz="1400" dirty="0">
                <a:solidFill>
                  <a:schemeClr val="tx1">
                    <a:lumMod val="65000"/>
                    <a:lumOff val="35000"/>
                  </a:schemeClr>
                </a:solidFill>
                <a:latin typeface="Century Gothic" panose="020B0502020202020204" pitchFamily="34" charset="0"/>
              </a:rPr>
              <a:t>City, State 12345</a:t>
            </a:r>
          </a:p>
          <a:p>
            <a:endParaRPr lang="en-US" sz="1400" dirty="0">
              <a:solidFill>
                <a:schemeClr val="tx1">
                  <a:lumMod val="65000"/>
                  <a:lumOff val="35000"/>
                </a:schemeClr>
              </a:solidFill>
              <a:latin typeface="Century Gothic" panose="020B0502020202020204" pitchFamily="34" charset="0"/>
            </a:endParaRPr>
          </a:p>
          <a:p>
            <a:r>
              <a:rPr lang="en-US" sz="1400" dirty="0">
                <a:solidFill>
                  <a:schemeClr val="tx1">
                    <a:lumMod val="65000"/>
                    <a:lumOff val="35000"/>
                  </a:schemeClr>
                </a:solidFill>
                <a:latin typeface="Century Gothic" panose="020B0502020202020204" pitchFamily="34" charset="0"/>
              </a:rPr>
              <a:t>000-000-0000</a:t>
            </a:r>
          </a:p>
          <a:p>
            <a:r>
              <a:rPr lang="en-US" sz="1400" dirty="0">
                <a:solidFill>
                  <a:schemeClr val="tx1">
                    <a:lumMod val="65000"/>
                    <a:lumOff val="35000"/>
                  </a:schemeClr>
                </a:solidFill>
                <a:latin typeface="Century Gothic" panose="020B0502020202020204" pitchFamily="34" charset="0"/>
              </a:rPr>
              <a:t>Email Address</a:t>
            </a:r>
          </a:p>
          <a:p>
            <a:r>
              <a:rPr lang="en-US" sz="1400" dirty="0">
                <a:solidFill>
                  <a:schemeClr val="bg1">
                    <a:lumMod val="50000"/>
                  </a:schemeClr>
                </a:solidFill>
                <a:latin typeface="Century Gothic" panose="020B0502020202020204" pitchFamily="34" charset="0"/>
              </a:rPr>
              <a:t> </a:t>
            </a:r>
          </a:p>
        </p:txBody>
      </p:sp>
      <p:pic>
        <p:nvPicPr>
          <p:cNvPr id="11" name="Picture 10">
            <a:extLst>
              <a:ext uri="{FF2B5EF4-FFF2-40B4-BE49-F238E27FC236}">
                <a16:creationId xmlns:a16="http://schemas.microsoft.com/office/drawing/2014/main" id="{7C8B43FF-07FE-DC4E-93B9-3BDF41733F2A}"/>
              </a:ext>
            </a:extLst>
          </p:cNvPr>
          <p:cNvPicPr>
            <a:picLocks noChangeAspect="1"/>
          </p:cNvPicPr>
          <p:nvPr/>
        </p:nvPicPr>
        <p:blipFill>
          <a:blip r:embed="rId4"/>
          <a:srcRect/>
          <a:stretch/>
        </p:blipFill>
        <p:spPr>
          <a:xfrm>
            <a:off x="8071487" y="1922224"/>
            <a:ext cx="3567521" cy="4313113"/>
          </a:xfrm>
          <a:prstGeom prst="rect">
            <a:avLst/>
          </a:prstGeom>
        </p:spPr>
      </p:pic>
      <p:sp>
        <p:nvSpPr>
          <p:cNvPr id="12" name="TextBox 11">
            <a:extLst>
              <a:ext uri="{FF2B5EF4-FFF2-40B4-BE49-F238E27FC236}">
                <a16:creationId xmlns:a16="http://schemas.microsoft.com/office/drawing/2014/main" id="{E6138981-03C3-494F-8F6E-EB790F07F244}"/>
              </a:ext>
            </a:extLst>
          </p:cNvPr>
          <p:cNvSpPr txBox="1"/>
          <p:nvPr/>
        </p:nvSpPr>
        <p:spPr>
          <a:xfrm>
            <a:off x="463396" y="1714069"/>
            <a:ext cx="8138087" cy="830997"/>
          </a:xfrm>
          <a:prstGeom prst="rect">
            <a:avLst/>
          </a:prstGeom>
          <a:noFill/>
        </p:spPr>
        <p:txBody>
          <a:bodyPr wrap="square" rtlCol="0">
            <a:spAutoFit/>
          </a:bodyPr>
          <a:lstStyle/>
          <a:p>
            <a:r>
              <a:rPr lang="en-US" sz="4800" dirty="0">
                <a:solidFill>
                  <a:schemeClr val="tx1">
                    <a:lumMod val="65000"/>
                    <a:lumOff val="35000"/>
                  </a:schemeClr>
                </a:solidFill>
                <a:latin typeface="Century Gothic" panose="020B0502020202020204" pitchFamily="34" charset="0"/>
              </a:rPr>
              <a:t>[ ORGANIZATION NAME ]</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9B79B0-F251-6E46-B094-7566CB23D734}"/>
              </a:ext>
            </a:extLst>
          </p:cNvPr>
          <p:cNvPicPr>
            <a:picLocks noChangeAspect="1"/>
          </p:cNvPicPr>
          <p:nvPr/>
        </p:nvPicPr>
        <p:blipFill>
          <a:blip r:embed="rId3"/>
          <a:stretch>
            <a:fillRect/>
          </a:stretch>
        </p:blipFill>
        <p:spPr>
          <a:xfrm>
            <a:off x="7889631" y="-5863"/>
            <a:ext cx="4313582" cy="6502373"/>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DISPLAY ADS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69657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DISPLAY ADS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1025922"/>
          </a:xfrm>
          <a:prstGeom prst="rect">
            <a:avLst/>
          </a:prstGeom>
          <a:noFill/>
        </p:spPr>
        <p:txBody>
          <a:bodyPr wrap="square" rtlCol="0">
            <a:spAutoFit/>
          </a:bodyPr>
          <a:lstStyle/>
          <a:p>
            <a:pPr>
              <a:spcAft>
                <a:spcPts val="800"/>
              </a:spcAft>
            </a:pPr>
            <a:r>
              <a:rPr lang="en-US" dirty="0">
                <a:latin typeface="Century Gothic" panose="020B0502020202020204" pitchFamily="34" charset="0"/>
              </a:rPr>
              <a:t>Describe the pieces required along with the strategic reach and the desired outcome.	</a:t>
            </a:r>
          </a:p>
          <a:p>
            <a:pPr>
              <a:spcAft>
                <a:spcPts val="800"/>
              </a:spcAft>
            </a:pPr>
            <a:r>
              <a:rPr lang="en-US" dirty="0">
                <a:latin typeface="Century Gothic" panose="020B0502020202020204" pitchFamily="34" charset="0"/>
              </a:rPr>
              <a:t>List length of time required.</a:t>
            </a:r>
          </a:p>
        </p:txBody>
      </p:sp>
    </p:spTree>
    <p:extLst>
      <p:ext uri="{BB962C8B-B14F-4D97-AF65-F5344CB8AC3E}">
        <p14:creationId xmlns:p14="http://schemas.microsoft.com/office/powerpoint/2010/main" val="396017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SIGNAGE / BANNERS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24827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SIGNAGE / BANNERS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a:t>
            </a:r>
          </a:p>
        </p:txBody>
      </p:sp>
      <p:pic>
        <p:nvPicPr>
          <p:cNvPr id="8" name="Picture 7">
            <a:extLst>
              <a:ext uri="{FF2B5EF4-FFF2-40B4-BE49-F238E27FC236}">
                <a16:creationId xmlns:a16="http://schemas.microsoft.com/office/drawing/2014/main" id="{3FAEBADD-EA96-6E45-BE65-91102C63670A}"/>
              </a:ext>
            </a:extLst>
          </p:cNvPr>
          <p:cNvPicPr>
            <a:picLocks noChangeAspect="1"/>
          </p:cNvPicPr>
          <p:nvPr/>
        </p:nvPicPr>
        <p:blipFill>
          <a:blip r:embed="rId3"/>
          <a:stretch>
            <a:fillRect/>
          </a:stretch>
        </p:blipFill>
        <p:spPr>
          <a:xfrm>
            <a:off x="9053848" y="-5084"/>
            <a:ext cx="3138152" cy="6482084"/>
          </a:xfrm>
          <a:prstGeom prst="rect">
            <a:avLst/>
          </a:prstGeom>
        </p:spPr>
      </p:pic>
      <p:grpSp>
        <p:nvGrpSpPr>
          <p:cNvPr id="11" name="Group 10">
            <a:extLst>
              <a:ext uri="{FF2B5EF4-FFF2-40B4-BE49-F238E27FC236}">
                <a16:creationId xmlns:a16="http://schemas.microsoft.com/office/drawing/2014/main" id="{DB2CDDCF-970D-0840-8BF3-80E0A71022E0}"/>
              </a:ext>
            </a:extLst>
          </p:cNvPr>
          <p:cNvGrpSpPr>
            <a:grpSpLocks noChangeAspect="1"/>
          </p:cNvGrpSpPr>
          <p:nvPr/>
        </p:nvGrpSpPr>
        <p:grpSpPr>
          <a:xfrm>
            <a:off x="10058402" y="248400"/>
            <a:ext cx="2261645" cy="274320"/>
            <a:chOff x="9955369" y="243144"/>
            <a:chExt cx="2273121" cy="275712"/>
          </a:xfrm>
          <a:effectLst/>
        </p:grpSpPr>
        <p:sp>
          <p:nvSpPr>
            <p:cNvPr id="10" name="Oval 9">
              <a:extLst>
                <a:ext uri="{FF2B5EF4-FFF2-40B4-BE49-F238E27FC236}">
                  <a16:creationId xmlns:a16="http://schemas.microsoft.com/office/drawing/2014/main" id="{A84ACD16-3DED-0640-8C69-46B66FEFF56C}"/>
                </a:ext>
              </a:extLst>
            </p:cNvPr>
            <p:cNvSpPr/>
            <p:nvPr/>
          </p:nvSpPr>
          <p:spPr>
            <a:xfrm>
              <a:off x="9955369" y="248400"/>
              <a:ext cx="270456" cy="270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1B910C4-988F-8445-A458-F0CCE3AF5002}"/>
                </a:ext>
              </a:extLst>
            </p:cNvPr>
            <p:cNvSpPr/>
            <p:nvPr/>
          </p:nvSpPr>
          <p:spPr>
            <a:xfrm>
              <a:off x="10622924" y="245772"/>
              <a:ext cx="270456" cy="270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3009526-67C3-0A47-BCE6-4AAD819DEEA1}"/>
                </a:ext>
              </a:extLst>
            </p:cNvPr>
            <p:cNvSpPr/>
            <p:nvPr/>
          </p:nvSpPr>
          <p:spPr>
            <a:xfrm>
              <a:off x="11290479" y="245772"/>
              <a:ext cx="270456" cy="270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8375DAC-5B79-0948-A6C0-6CAA0E4BDE53}"/>
                </a:ext>
              </a:extLst>
            </p:cNvPr>
            <p:cNvSpPr/>
            <p:nvPr/>
          </p:nvSpPr>
          <p:spPr>
            <a:xfrm>
              <a:off x="11958034" y="243144"/>
              <a:ext cx="270456" cy="270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145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0C710D-E929-2645-98AF-3F455F51876D}"/>
              </a:ext>
            </a:extLst>
          </p:cNvPr>
          <p:cNvPicPr>
            <a:picLocks noChangeAspect="1"/>
          </p:cNvPicPr>
          <p:nvPr/>
        </p:nvPicPr>
        <p:blipFill>
          <a:blip r:embed="rId3"/>
          <a:stretch>
            <a:fillRect/>
          </a:stretch>
        </p:blipFill>
        <p:spPr>
          <a:xfrm>
            <a:off x="4845242" y="1366519"/>
            <a:ext cx="7378700" cy="50546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 PROMO PIECES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809330"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EVENT / PROMO PIECES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	</a:t>
            </a:r>
          </a:p>
        </p:txBody>
      </p:sp>
    </p:spTree>
    <p:extLst>
      <p:ext uri="{BB962C8B-B14F-4D97-AF65-F5344CB8AC3E}">
        <p14:creationId xmlns:p14="http://schemas.microsoft.com/office/powerpoint/2010/main" val="172702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WEBSITE	</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172675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WEBSITE</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a:t>
            </a:r>
          </a:p>
        </p:txBody>
      </p:sp>
      <p:pic>
        <p:nvPicPr>
          <p:cNvPr id="2" name="Picture 1">
            <a:extLst>
              <a:ext uri="{FF2B5EF4-FFF2-40B4-BE49-F238E27FC236}">
                <a16:creationId xmlns:a16="http://schemas.microsoft.com/office/drawing/2014/main" id="{69BA2561-11AB-BB40-A4EB-894100E23482}"/>
              </a:ext>
            </a:extLst>
          </p:cNvPr>
          <p:cNvPicPr>
            <a:picLocks noChangeAspect="1"/>
          </p:cNvPicPr>
          <p:nvPr/>
        </p:nvPicPr>
        <p:blipFill>
          <a:blip r:embed="rId3"/>
          <a:stretch>
            <a:fillRect/>
          </a:stretch>
        </p:blipFill>
        <p:spPr>
          <a:xfrm>
            <a:off x="6705600" y="3399218"/>
            <a:ext cx="5486400" cy="3060700"/>
          </a:xfrm>
          <a:prstGeom prst="rect">
            <a:avLst/>
          </a:prstGeom>
        </p:spPr>
      </p:pic>
    </p:spTree>
    <p:extLst>
      <p:ext uri="{BB962C8B-B14F-4D97-AF65-F5344CB8AC3E}">
        <p14:creationId xmlns:p14="http://schemas.microsoft.com/office/powerpoint/2010/main" val="167386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A555F2-5C01-F44D-A0EC-A500CCC01CB1}"/>
              </a:ext>
            </a:extLst>
          </p:cNvPr>
          <p:cNvPicPr>
            <a:picLocks noChangeAspect="1"/>
          </p:cNvPicPr>
          <p:nvPr/>
        </p:nvPicPr>
        <p:blipFill>
          <a:blip r:embed="rId3"/>
          <a:stretch>
            <a:fillRect/>
          </a:stretch>
        </p:blipFill>
        <p:spPr>
          <a:xfrm>
            <a:off x="7737230" y="-55"/>
            <a:ext cx="4453957" cy="664704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SOCIAL MEDIA</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07808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SOCIAL MEDIA</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a:t>
            </a:r>
          </a:p>
        </p:txBody>
      </p:sp>
    </p:spTree>
    <p:extLst>
      <p:ext uri="{BB962C8B-B14F-4D97-AF65-F5344CB8AC3E}">
        <p14:creationId xmlns:p14="http://schemas.microsoft.com/office/powerpoint/2010/main" val="145638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542E53-CD1E-4146-804A-584340AE4CC4}"/>
              </a:ext>
            </a:extLst>
          </p:cNvPr>
          <p:cNvPicPr>
            <a:picLocks noChangeAspect="1"/>
          </p:cNvPicPr>
          <p:nvPr/>
        </p:nvPicPr>
        <p:blipFill>
          <a:blip r:embed="rId3"/>
          <a:stretch>
            <a:fillRect/>
          </a:stretch>
        </p:blipFill>
        <p:spPr>
          <a:xfrm>
            <a:off x="8175830" y="1234382"/>
            <a:ext cx="3112322" cy="2074881"/>
          </a:xfrm>
          <a:prstGeom prst="rect">
            <a:avLst/>
          </a:prstGeom>
        </p:spPr>
      </p:pic>
      <p:pic>
        <p:nvPicPr>
          <p:cNvPr id="17" name="Picture 16">
            <a:extLst>
              <a:ext uri="{FF2B5EF4-FFF2-40B4-BE49-F238E27FC236}">
                <a16:creationId xmlns:a16="http://schemas.microsoft.com/office/drawing/2014/main" id="{298E446D-D85B-0A4D-B759-5B40A74F530B}"/>
              </a:ext>
            </a:extLst>
          </p:cNvPr>
          <p:cNvPicPr>
            <a:picLocks noChangeAspect="1"/>
          </p:cNvPicPr>
          <p:nvPr/>
        </p:nvPicPr>
        <p:blipFill>
          <a:blip r:embed="rId4"/>
          <a:stretch>
            <a:fillRect/>
          </a:stretch>
        </p:blipFill>
        <p:spPr>
          <a:xfrm>
            <a:off x="9881024" y="2668503"/>
            <a:ext cx="2415671" cy="2330412"/>
          </a:xfrm>
          <a:prstGeom prst="rect">
            <a:avLst/>
          </a:prstGeom>
        </p:spPr>
      </p:pic>
      <p:pic>
        <p:nvPicPr>
          <p:cNvPr id="4" name="Picture 3">
            <a:extLst>
              <a:ext uri="{FF2B5EF4-FFF2-40B4-BE49-F238E27FC236}">
                <a16:creationId xmlns:a16="http://schemas.microsoft.com/office/drawing/2014/main" id="{A3A0104F-4574-2E44-B04A-6FF61F2AFACE}"/>
              </a:ext>
            </a:extLst>
          </p:cNvPr>
          <p:cNvPicPr>
            <a:picLocks noChangeAspect="1"/>
          </p:cNvPicPr>
          <p:nvPr/>
        </p:nvPicPr>
        <p:blipFill>
          <a:blip r:embed="rId5"/>
          <a:stretch>
            <a:fillRect/>
          </a:stretch>
        </p:blipFill>
        <p:spPr>
          <a:xfrm>
            <a:off x="8755355" y="5000450"/>
            <a:ext cx="3108960" cy="120061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OTHER MARKETING MATERIALS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12379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OTHER MARKETING MATERIALS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a:t>
            </a:r>
          </a:p>
        </p:txBody>
      </p:sp>
    </p:spTree>
    <p:extLst>
      <p:ext uri="{BB962C8B-B14F-4D97-AF65-F5344CB8AC3E}">
        <p14:creationId xmlns:p14="http://schemas.microsoft.com/office/powerpoint/2010/main" val="378485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TARGET AUDIENCE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27873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5. TARGET AUDIENCE</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923330"/>
          </a:xfrm>
          <a:prstGeom prst="rect">
            <a:avLst/>
          </a:prstGeom>
          <a:noFill/>
        </p:spPr>
        <p:txBody>
          <a:bodyPr wrap="square" rtlCol="0">
            <a:spAutoFit/>
          </a:bodyPr>
          <a:lstStyle/>
          <a:p>
            <a:r>
              <a:rPr lang="en-US" dirty="0">
                <a:latin typeface="Century Gothic" panose="020B0502020202020204" pitchFamily="34" charset="0"/>
              </a:rPr>
              <a:t>Describe desired audience: </a:t>
            </a:r>
          </a:p>
          <a:p>
            <a:r>
              <a:rPr lang="en-US" dirty="0">
                <a:latin typeface="Century Gothic" panose="020B0502020202020204" pitchFamily="34" charset="0"/>
              </a:rPr>
              <a:t>the who, what, when, and where of the target customer base.</a:t>
            </a:r>
          </a:p>
        </p:txBody>
      </p:sp>
      <p:grpSp>
        <p:nvGrpSpPr>
          <p:cNvPr id="2" name="Group 1">
            <a:extLst>
              <a:ext uri="{FF2B5EF4-FFF2-40B4-BE49-F238E27FC236}">
                <a16:creationId xmlns:a16="http://schemas.microsoft.com/office/drawing/2014/main" id="{DF698645-B5B5-EB4E-8501-4F14A176B1A6}"/>
              </a:ext>
            </a:extLst>
          </p:cNvPr>
          <p:cNvGrpSpPr/>
          <p:nvPr/>
        </p:nvGrpSpPr>
        <p:grpSpPr>
          <a:xfrm>
            <a:off x="4574116" y="2590800"/>
            <a:ext cx="7617884" cy="3922552"/>
            <a:chOff x="6775938" y="3724548"/>
            <a:chExt cx="5416062" cy="2788804"/>
          </a:xfrm>
        </p:grpSpPr>
        <p:pic>
          <p:nvPicPr>
            <p:cNvPr id="3" name="Picture 2">
              <a:extLst>
                <a:ext uri="{FF2B5EF4-FFF2-40B4-BE49-F238E27FC236}">
                  <a16:creationId xmlns:a16="http://schemas.microsoft.com/office/drawing/2014/main" id="{C6F704EC-CCC4-304C-B30F-EE89E6CA13F6}"/>
                </a:ext>
              </a:extLst>
            </p:cNvPr>
            <p:cNvPicPr>
              <a:picLocks noChangeAspect="1"/>
            </p:cNvPicPr>
            <p:nvPr/>
          </p:nvPicPr>
          <p:blipFill>
            <a:blip r:embed="rId3"/>
            <a:stretch>
              <a:fillRect/>
            </a:stretch>
          </p:blipFill>
          <p:spPr>
            <a:xfrm>
              <a:off x="6775938" y="3724548"/>
              <a:ext cx="5416062" cy="2788804"/>
            </a:xfrm>
            <a:prstGeom prst="rect">
              <a:avLst/>
            </a:prstGeom>
          </p:spPr>
        </p:pic>
        <p:pic>
          <p:nvPicPr>
            <p:cNvPr id="10" name="Graphic 9" descr="Target Audience with solid fill">
              <a:extLst>
                <a:ext uri="{FF2B5EF4-FFF2-40B4-BE49-F238E27FC236}">
                  <a16:creationId xmlns:a16="http://schemas.microsoft.com/office/drawing/2014/main" id="{0D2CB1BC-08A5-3746-9E49-6F87106906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0422" y="4279758"/>
              <a:ext cx="563513" cy="563513"/>
            </a:xfrm>
            <a:prstGeom prst="rect">
              <a:avLst/>
            </a:prstGeom>
          </p:spPr>
        </p:pic>
      </p:grpSp>
    </p:spTree>
    <p:extLst>
      <p:ext uri="{BB962C8B-B14F-4D97-AF65-F5344CB8AC3E}">
        <p14:creationId xmlns:p14="http://schemas.microsoft.com/office/powerpoint/2010/main" val="106406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4987CF-4497-3745-B404-F0669A88FEC6}"/>
              </a:ext>
            </a:extLst>
          </p:cNvPr>
          <p:cNvSpPr/>
          <p:nvPr/>
        </p:nvSpPr>
        <p:spPr>
          <a:xfrm>
            <a:off x="8408505" y="0"/>
            <a:ext cx="3782683" cy="648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TARGET AUDIENCE – BUYER PERSONA</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1458577"/>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5692584"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TARGET AUDIENCE – </a:t>
            </a:r>
            <a:r>
              <a:rPr lang="en-US" sz="2800" dirty="0">
                <a:solidFill>
                  <a:schemeClr val="tx1">
                    <a:lumMod val="65000"/>
                    <a:lumOff val="35000"/>
                  </a:schemeClr>
                </a:solidFill>
                <a:latin typeface="Century Gothic" panose="020B0502020202020204" pitchFamily="34" charset="0"/>
              </a:rPr>
              <a:t>Buyer Persona</a:t>
            </a:r>
            <a:endParaRPr lang="en-US" sz="2400" dirty="0">
              <a:solidFill>
                <a:schemeClr val="tx1">
                  <a:lumMod val="65000"/>
                  <a:lumOff val="35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4D861346-FF17-5244-B3CB-BF3D9C6D6F74}"/>
              </a:ext>
            </a:extLst>
          </p:cNvPr>
          <p:cNvPicPr>
            <a:picLocks noChangeAspect="1"/>
          </p:cNvPicPr>
          <p:nvPr/>
        </p:nvPicPr>
        <p:blipFill>
          <a:blip r:embed="rId3"/>
          <a:stretch>
            <a:fillRect/>
          </a:stretch>
        </p:blipFill>
        <p:spPr>
          <a:xfrm>
            <a:off x="8751684" y="357729"/>
            <a:ext cx="3090408" cy="3081528"/>
          </a:xfrm>
          <a:prstGeom prst="rect">
            <a:avLst/>
          </a:prstGeom>
        </p:spPr>
      </p:pic>
      <p:pic>
        <p:nvPicPr>
          <p:cNvPr id="17" name="Graphic 16" descr="Monthly calendar with solid fill">
            <a:extLst>
              <a:ext uri="{FF2B5EF4-FFF2-40B4-BE49-F238E27FC236}">
                <a16:creationId xmlns:a16="http://schemas.microsoft.com/office/drawing/2014/main" id="{F53AA1FA-0FE6-514B-AE2E-A12D170579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04227" y="4152887"/>
            <a:ext cx="369332" cy="369332"/>
          </a:xfrm>
          <a:prstGeom prst="rect">
            <a:avLst/>
          </a:prstGeom>
        </p:spPr>
      </p:pic>
      <p:sp>
        <p:nvSpPr>
          <p:cNvPr id="18" name="Rectangle 17">
            <a:extLst>
              <a:ext uri="{FF2B5EF4-FFF2-40B4-BE49-F238E27FC236}">
                <a16:creationId xmlns:a16="http://schemas.microsoft.com/office/drawing/2014/main" id="{42AFBC1D-564D-C948-8DA9-2FB16930CDC2}"/>
              </a:ext>
            </a:extLst>
          </p:cNvPr>
          <p:cNvSpPr/>
          <p:nvPr/>
        </p:nvSpPr>
        <p:spPr>
          <a:xfrm>
            <a:off x="9119279" y="4126399"/>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35</a:t>
            </a:r>
          </a:p>
        </p:txBody>
      </p:sp>
      <p:pic>
        <p:nvPicPr>
          <p:cNvPr id="19" name="Graphic 18" descr="Marker with solid fill">
            <a:extLst>
              <a:ext uri="{FF2B5EF4-FFF2-40B4-BE49-F238E27FC236}">
                <a16:creationId xmlns:a16="http://schemas.microsoft.com/office/drawing/2014/main" id="{4B29ADF1-EA79-694D-A9B2-435C88D917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704227" y="4600118"/>
            <a:ext cx="369332" cy="369332"/>
          </a:xfrm>
          <a:prstGeom prst="rect">
            <a:avLst/>
          </a:prstGeom>
        </p:spPr>
      </p:pic>
      <p:sp>
        <p:nvSpPr>
          <p:cNvPr id="20" name="Rectangle 19">
            <a:extLst>
              <a:ext uri="{FF2B5EF4-FFF2-40B4-BE49-F238E27FC236}">
                <a16:creationId xmlns:a16="http://schemas.microsoft.com/office/drawing/2014/main" id="{40566669-B9AD-C24D-8A5C-CF6EE63B87A5}"/>
              </a:ext>
            </a:extLst>
          </p:cNvPr>
          <p:cNvSpPr/>
          <p:nvPr/>
        </p:nvSpPr>
        <p:spPr>
          <a:xfrm>
            <a:off x="9119279" y="4573630"/>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Seattle</a:t>
            </a:r>
          </a:p>
        </p:txBody>
      </p:sp>
      <p:pic>
        <p:nvPicPr>
          <p:cNvPr id="21" name="Graphic 20" descr="Briefcase with solid fill">
            <a:extLst>
              <a:ext uri="{FF2B5EF4-FFF2-40B4-BE49-F238E27FC236}">
                <a16:creationId xmlns:a16="http://schemas.microsoft.com/office/drawing/2014/main" id="{AF0E81EA-F95D-6A4D-A9A4-A10231345D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704227" y="5073837"/>
            <a:ext cx="369332" cy="369332"/>
          </a:xfrm>
          <a:prstGeom prst="rect">
            <a:avLst/>
          </a:prstGeom>
        </p:spPr>
      </p:pic>
      <p:sp>
        <p:nvSpPr>
          <p:cNvPr id="22" name="Rectangle 21">
            <a:extLst>
              <a:ext uri="{FF2B5EF4-FFF2-40B4-BE49-F238E27FC236}">
                <a16:creationId xmlns:a16="http://schemas.microsoft.com/office/drawing/2014/main" id="{34975AC6-721A-CA44-A7AE-389A4FC02ABA}"/>
              </a:ext>
            </a:extLst>
          </p:cNvPr>
          <p:cNvSpPr/>
          <p:nvPr/>
        </p:nvSpPr>
        <p:spPr>
          <a:xfrm>
            <a:off x="9119279" y="5047349"/>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Media Manager</a:t>
            </a:r>
          </a:p>
        </p:txBody>
      </p:sp>
      <p:pic>
        <p:nvPicPr>
          <p:cNvPr id="23" name="Graphic 22" descr="Money with solid fill">
            <a:extLst>
              <a:ext uri="{FF2B5EF4-FFF2-40B4-BE49-F238E27FC236}">
                <a16:creationId xmlns:a16="http://schemas.microsoft.com/office/drawing/2014/main" id="{6789FC6A-2B78-8E47-A3A0-D7A25DBB86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04227" y="5521068"/>
            <a:ext cx="369332" cy="369332"/>
          </a:xfrm>
          <a:prstGeom prst="rect">
            <a:avLst/>
          </a:prstGeom>
        </p:spPr>
      </p:pic>
      <p:sp>
        <p:nvSpPr>
          <p:cNvPr id="24" name="Rectangle 23">
            <a:extLst>
              <a:ext uri="{FF2B5EF4-FFF2-40B4-BE49-F238E27FC236}">
                <a16:creationId xmlns:a16="http://schemas.microsoft.com/office/drawing/2014/main" id="{C39A888F-FD19-514E-8418-06C7EA9D112F}"/>
              </a:ext>
            </a:extLst>
          </p:cNvPr>
          <p:cNvSpPr/>
          <p:nvPr/>
        </p:nvSpPr>
        <p:spPr>
          <a:xfrm>
            <a:off x="9119279" y="5528870"/>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$85k</a:t>
            </a:r>
          </a:p>
        </p:txBody>
      </p:sp>
      <p:sp>
        <p:nvSpPr>
          <p:cNvPr id="25" name="Rectangle 24">
            <a:extLst>
              <a:ext uri="{FF2B5EF4-FFF2-40B4-BE49-F238E27FC236}">
                <a16:creationId xmlns:a16="http://schemas.microsoft.com/office/drawing/2014/main" id="{6E0886E9-443B-8B48-A758-9E309F53C634}"/>
              </a:ext>
            </a:extLst>
          </p:cNvPr>
          <p:cNvSpPr/>
          <p:nvPr/>
        </p:nvSpPr>
        <p:spPr>
          <a:xfrm>
            <a:off x="8704227" y="3445170"/>
            <a:ext cx="3158252" cy="576120"/>
          </a:xfrm>
          <a:prstGeom prst="rect">
            <a:avLst/>
          </a:prstGeom>
        </p:spPr>
        <p:txBody>
          <a:bodyPr wrap="square">
            <a:spAutoFit/>
          </a:bodyPr>
          <a:lstStyle/>
          <a:p>
            <a:pPr>
              <a:lnSpc>
                <a:spcPct val="150000"/>
              </a:lnSpc>
              <a:spcAft>
                <a:spcPts val="1600"/>
              </a:spcAft>
            </a:pPr>
            <a:r>
              <a:rPr lang="en-US" sz="2400" dirty="0">
                <a:latin typeface="Century Gothic" panose="020B0502020202020204" pitchFamily="34" charset="0"/>
              </a:rPr>
              <a:t>Gloria Miner</a:t>
            </a:r>
          </a:p>
        </p:txBody>
      </p:sp>
      <p:sp>
        <p:nvSpPr>
          <p:cNvPr id="26" name="Rectangle 25">
            <a:extLst>
              <a:ext uri="{FF2B5EF4-FFF2-40B4-BE49-F238E27FC236}">
                <a16:creationId xmlns:a16="http://schemas.microsoft.com/office/drawing/2014/main" id="{745ABBFD-D1A3-D248-93A6-85815BD051EC}"/>
              </a:ext>
            </a:extLst>
          </p:cNvPr>
          <p:cNvSpPr/>
          <p:nvPr/>
        </p:nvSpPr>
        <p:spPr>
          <a:xfrm>
            <a:off x="444759" y="977464"/>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BIO</a:t>
            </a:r>
          </a:p>
        </p:txBody>
      </p:sp>
      <p:sp>
        <p:nvSpPr>
          <p:cNvPr id="27" name="Rectangle 26">
            <a:extLst>
              <a:ext uri="{FF2B5EF4-FFF2-40B4-BE49-F238E27FC236}">
                <a16:creationId xmlns:a16="http://schemas.microsoft.com/office/drawing/2014/main" id="{52602C0B-A811-1046-86C1-757526954CB6}"/>
              </a:ext>
            </a:extLst>
          </p:cNvPr>
          <p:cNvSpPr/>
          <p:nvPr/>
        </p:nvSpPr>
        <p:spPr>
          <a:xfrm>
            <a:off x="444759" y="3241737"/>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28" name="Rectangle 27">
            <a:extLst>
              <a:ext uri="{FF2B5EF4-FFF2-40B4-BE49-F238E27FC236}">
                <a16:creationId xmlns:a16="http://schemas.microsoft.com/office/drawing/2014/main" id="{AA504721-7A53-C74C-A425-27A1E3DC86ED}"/>
              </a:ext>
            </a:extLst>
          </p:cNvPr>
          <p:cNvSpPr/>
          <p:nvPr/>
        </p:nvSpPr>
        <p:spPr>
          <a:xfrm>
            <a:off x="444759" y="2760624"/>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WANTS + NEEDS</a:t>
            </a:r>
          </a:p>
        </p:txBody>
      </p:sp>
      <p:sp>
        <p:nvSpPr>
          <p:cNvPr id="29" name="Rectangle 28">
            <a:extLst>
              <a:ext uri="{FF2B5EF4-FFF2-40B4-BE49-F238E27FC236}">
                <a16:creationId xmlns:a16="http://schemas.microsoft.com/office/drawing/2014/main" id="{7D439D9E-5B80-5048-8EF3-B764FA538EC3}"/>
              </a:ext>
            </a:extLst>
          </p:cNvPr>
          <p:cNvSpPr/>
          <p:nvPr/>
        </p:nvSpPr>
        <p:spPr>
          <a:xfrm>
            <a:off x="367748" y="5018000"/>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30" name="Rectangle 29">
            <a:extLst>
              <a:ext uri="{FF2B5EF4-FFF2-40B4-BE49-F238E27FC236}">
                <a16:creationId xmlns:a16="http://schemas.microsoft.com/office/drawing/2014/main" id="{C3C4D152-E106-374F-B3D6-3793FA34205F}"/>
              </a:ext>
            </a:extLst>
          </p:cNvPr>
          <p:cNvSpPr/>
          <p:nvPr/>
        </p:nvSpPr>
        <p:spPr>
          <a:xfrm>
            <a:off x="367748" y="4536887"/>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FRUSTRATIONS</a:t>
            </a:r>
          </a:p>
        </p:txBody>
      </p:sp>
      <p:cxnSp>
        <p:nvCxnSpPr>
          <p:cNvPr id="32" name="Straight Connector 31">
            <a:extLst>
              <a:ext uri="{FF2B5EF4-FFF2-40B4-BE49-F238E27FC236}">
                <a16:creationId xmlns:a16="http://schemas.microsoft.com/office/drawing/2014/main" id="{72DFD4FC-C760-DF4F-A54C-EA402C729699}"/>
              </a:ext>
            </a:extLst>
          </p:cNvPr>
          <p:cNvCxnSpPr>
            <a:cxnSpLocks/>
          </p:cNvCxnSpPr>
          <p:nvPr/>
        </p:nvCxnSpPr>
        <p:spPr>
          <a:xfrm>
            <a:off x="339422" y="1074420"/>
            <a:ext cx="0" cy="1554480"/>
          </a:xfrm>
          <a:prstGeom prst="line">
            <a:avLst/>
          </a:prstGeom>
          <a:ln w="349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E561CD-B679-6049-817E-F7CCA64A0A4C}"/>
              </a:ext>
            </a:extLst>
          </p:cNvPr>
          <p:cNvCxnSpPr>
            <a:cxnSpLocks/>
          </p:cNvCxnSpPr>
          <p:nvPr/>
        </p:nvCxnSpPr>
        <p:spPr>
          <a:xfrm>
            <a:off x="339422" y="2824025"/>
            <a:ext cx="0" cy="155448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3CB19C-F615-4140-A9F2-8F76B9C3ADAC}"/>
              </a:ext>
            </a:extLst>
          </p:cNvPr>
          <p:cNvCxnSpPr>
            <a:cxnSpLocks/>
          </p:cNvCxnSpPr>
          <p:nvPr/>
        </p:nvCxnSpPr>
        <p:spPr>
          <a:xfrm>
            <a:off x="339422" y="4573630"/>
            <a:ext cx="0" cy="1554480"/>
          </a:xfrm>
          <a:prstGeom prst="line">
            <a:avLst/>
          </a:prstGeom>
          <a:ln w="34925">
            <a:solidFill>
              <a:srgbClr val="DD9800"/>
            </a:solidFill>
          </a:ln>
        </p:spPr>
        <p:style>
          <a:lnRef idx="1">
            <a:schemeClr val="accent1"/>
          </a:lnRef>
          <a:fillRef idx="0">
            <a:schemeClr val="accent1"/>
          </a:fillRef>
          <a:effectRef idx="0">
            <a:schemeClr val="accent1"/>
          </a:effectRef>
          <a:fontRef idx="minor">
            <a:schemeClr val="tx1"/>
          </a:fontRef>
        </p:style>
      </p:cxnSp>
      <p:pic>
        <p:nvPicPr>
          <p:cNvPr id="36" name="Graphic 35" descr="House with solid fill">
            <a:extLst>
              <a:ext uri="{FF2B5EF4-FFF2-40B4-BE49-F238E27FC236}">
                <a16:creationId xmlns:a16="http://schemas.microsoft.com/office/drawing/2014/main" id="{D6F8D48F-43F0-E54B-B3F5-FE6CC996106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704227" y="5991232"/>
            <a:ext cx="369332" cy="369332"/>
          </a:xfrm>
          <a:prstGeom prst="rect">
            <a:avLst/>
          </a:prstGeom>
        </p:spPr>
      </p:pic>
      <p:sp>
        <p:nvSpPr>
          <p:cNvPr id="37" name="Rectangle 36">
            <a:extLst>
              <a:ext uri="{FF2B5EF4-FFF2-40B4-BE49-F238E27FC236}">
                <a16:creationId xmlns:a16="http://schemas.microsoft.com/office/drawing/2014/main" id="{C5792D03-1D5E-6B4E-B613-0819AF44C9A3}"/>
              </a:ext>
            </a:extLst>
          </p:cNvPr>
          <p:cNvSpPr/>
          <p:nvPr/>
        </p:nvSpPr>
        <p:spPr>
          <a:xfrm>
            <a:off x="9101138" y="5999034"/>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Single</a:t>
            </a:r>
          </a:p>
        </p:txBody>
      </p:sp>
    </p:spTree>
    <p:extLst>
      <p:ext uri="{BB962C8B-B14F-4D97-AF65-F5344CB8AC3E}">
        <p14:creationId xmlns:p14="http://schemas.microsoft.com/office/powerpoint/2010/main" val="195029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91F09F4-BCA4-2749-A181-95FCAD9912CC}"/>
              </a:ext>
            </a:extLst>
          </p:cNvPr>
          <p:cNvGraphicFramePr>
            <a:graphicFrameLocks noGrp="1"/>
          </p:cNvGraphicFramePr>
          <p:nvPr>
            <p:extLst>
              <p:ext uri="{D42A27DB-BD31-4B8C-83A1-F6EECF244321}">
                <p14:modId xmlns:p14="http://schemas.microsoft.com/office/powerpoint/2010/main" val="851159426"/>
              </p:ext>
            </p:extLst>
          </p:nvPr>
        </p:nvGraphicFramePr>
        <p:xfrm>
          <a:off x="469557" y="1013254"/>
          <a:ext cx="11183227" cy="4948787"/>
        </p:xfrm>
        <a:graphic>
          <a:graphicData uri="http://schemas.openxmlformats.org/drawingml/2006/table">
            <a:tbl>
              <a:tblPr>
                <a:effectLst>
                  <a:outerShdw blurRad="127000" dist="88900" dir="8100000" algn="tr" rotWithShape="0">
                    <a:prstClr val="black">
                      <a:alpha val="40000"/>
                    </a:prstClr>
                  </a:outerShdw>
                  <a:reflection blurRad="6350" stA="50000" endA="300" endPos="55000" dir="5400000" sy="-100000" algn="bl" rotWithShape="0"/>
                </a:effectLst>
              </a:tblPr>
              <a:tblGrid>
                <a:gridCol w="2912839">
                  <a:extLst>
                    <a:ext uri="{9D8B030D-6E8A-4147-A177-3AD203B41FA5}">
                      <a16:colId xmlns:a16="http://schemas.microsoft.com/office/drawing/2014/main" val="4136967170"/>
                    </a:ext>
                  </a:extLst>
                </a:gridCol>
                <a:gridCol w="2912839">
                  <a:extLst>
                    <a:ext uri="{9D8B030D-6E8A-4147-A177-3AD203B41FA5}">
                      <a16:colId xmlns:a16="http://schemas.microsoft.com/office/drawing/2014/main" val="4155828514"/>
                    </a:ext>
                  </a:extLst>
                </a:gridCol>
                <a:gridCol w="2912839">
                  <a:extLst>
                    <a:ext uri="{9D8B030D-6E8A-4147-A177-3AD203B41FA5}">
                      <a16:colId xmlns:a16="http://schemas.microsoft.com/office/drawing/2014/main" val="3872078189"/>
                    </a:ext>
                  </a:extLst>
                </a:gridCol>
                <a:gridCol w="2444710">
                  <a:extLst>
                    <a:ext uri="{9D8B030D-6E8A-4147-A177-3AD203B41FA5}">
                      <a16:colId xmlns:a16="http://schemas.microsoft.com/office/drawing/2014/main" val="3816280040"/>
                    </a:ext>
                  </a:extLst>
                </a:gridCol>
              </a:tblGrid>
              <a:tr h="730107">
                <a:tc>
                  <a:txBody>
                    <a:bodyPr/>
                    <a:lstStyle/>
                    <a:p>
                      <a:pPr marL="0" marR="0">
                        <a:spcBef>
                          <a:spcPts val="0"/>
                        </a:spcBef>
                        <a:spcAft>
                          <a:spcPts val="0"/>
                        </a:spcAft>
                      </a:pPr>
                      <a:r>
                        <a:rPr lang="en-US" sz="1600" b="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SOCIO-DEMOGRAPHIC</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8BEDF2"/>
                    </a:solidFill>
                  </a:tcPr>
                </a:tc>
                <a:tc>
                  <a:txBody>
                    <a:bodyPr/>
                    <a:lstStyle/>
                    <a:p>
                      <a:pPr algn="l" fontAlgn="ctr"/>
                      <a:r>
                        <a:rPr lang="en-US" sz="1600" b="0" i="0" u="none" strike="noStrike" dirty="0">
                          <a:solidFill>
                            <a:srgbClr val="000000"/>
                          </a:solidFill>
                          <a:effectLst/>
                          <a:latin typeface="Century Gothic" panose="020B0502020202020204" pitchFamily="34" charset="0"/>
                        </a:rPr>
                        <a:t>GEOGRAPHIC</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2F2"/>
                    </a:solidFill>
                  </a:tcPr>
                </a:tc>
                <a:tc>
                  <a:txBody>
                    <a:bodyPr/>
                    <a:lstStyle/>
                    <a:p>
                      <a:pPr algn="l" fontAlgn="ctr"/>
                      <a:r>
                        <a:rPr lang="en-US" sz="1600" b="0" i="0" u="none" strike="noStrike" dirty="0">
                          <a:solidFill>
                            <a:srgbClr val="000000"/>
                          </a:solidFill>
                          <a:effectLst/>
                          <a:latin typeface="Century Gothic" panose="020B0502020202020204" pitchFamily="34" charset="0"/>
                        </a:rPr>
                        <a:t>PSYCHOGRAPHIC</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COMMUNICATION CHANNELS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64072260"/>
                  </a:ext>
                </a:extLst>
              </a:tr>
              <a:tr h="4218680">
                <a:tc>
                  <a:txBody>
                    <a:bodyPr/>
                    <a:lstStyle/>
                    <a:p>
                      <a:pPr marL="0" marR="0">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DFB"/>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4206045"/>
                  </a:ext>
                </a:extLst>
              </a:tr>
            </a:tbl>
          </a:graphicData>
        </a:graphic>
      </p:graphicFrame>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TARGET AUDIENCE  –  BREAKDOWN</a:t>
            </a:r>
          </a:p>
        </p:txBody>
      </p:sp>
      <p:sp>
        <p:nvSpPr>
          <p:cNvPr id="8" name="TextBox 7">
            <a:extLst>
              <a:ext uri="{FF2B5EF4-FFF2-40B4-BE49-F238E27FC236}">
                <a16:creationId xmlns:a16="http://schemas.microsoft.com/office/drawing/2014/main" id="{3A87962E-5860-EE4B-8E11-F26497387CF9}"/>
              </a:ext>
            </a:extLst>
          </p:cNvPr>
          <p:cNvSpPr txBox="1"/>
          <p:nvPr/>
        </p:nvSpPr>
        <p:spPr>
          <a:xfrm>
            <a:off x="367748" y="248400"/>
            <a:ext cx="6979796"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TARGET AUDIENCE  – BREAKDOWN</a:t>
            </a:r>
          </a:p>
        </p:txBody>
      </p:sp>
    </p:spTree>
    <p:extLst>
      <p:ext uri="{BB962C8B-B14F-4D97-AF65-F5344CB8AC3E}">
        <p14:creationId xmlns:p14="http://schemas.microsoft.com/office/powerpoint/2010/main" val="7659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ardrop 2">
            <a:extLst>
              <a:ext uri="{FF2B5EF4-FFF2-40B4-BE49-F238E27FC236}">
                <a16:creationId xmlns:a16="http://schemas.microsoft.com/office/drawing/2014/main" id="{961EFADD-2160-5D44-A61A-25D521BC2478}"/>
              </a:ext>
            </a:extLst>
          </p:cNvPr>
          <p:cNvSpPr/>
          <p:nvPr/>
        </p:nvSpPr>
        <p:spPr>
          <a:xfrm>
            <a:off x="9324304" y="0"/>
            <a:ext cx="2867696" cy="286769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CALL TO ACTION</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978974"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6. CALL TO ACTION</a:t>
            </a:r>
          </a:p>
        </p:txBody>
      </p:sp>
      <p:sp>
        <p:nvSpPr>
          <p:cNvPr id="11" name="TextBox 10">
            <a:extLst>
              <a:ext uri="{FF2B5EF4-FFF2-40B4-BE49-F238E27FC236}">
                <a16:creationId xmlns:a16="http://schemas.microsoft.com/office/drawing/2014/main" id="{E3829CE1-101E-A841-9BC1-9D98FDF35750}"/>
              </a:ext>
            </a:extLst>
          </p:cNvPr>
          <p:cNvSpPr txBox="1"/>
          <p:nvPr/>
        </p:nvSpPr>
        <p:spPr>
          <a:xfrm>
            <a:off x="808892" y="1043353"/>
            <a:ext cx="7397262" cy="1477328"/>
          </a:xfrm>
          <a:prstGeom prst="rect">
            <a:avLst/>
          </a:prstGeom>
          <a:noFill/>
        </p:spPr>
        <p:txBody>
          <a:bodyPr wrap="square" rtlCol="0">
            <a:spAutoFit/>
          </a:bodyPr>
          <a:lstStyle/>
          <a:p>
            <a:pPr>
              <a:spcAft>
                <a:spcPts val="800"/>
              </a:spcAft>
            </a:pPr>
            <a:r>
              <a:rPr lang="en-US" dirty="0">
                <a:latin typeface="Century Gothic" panose="020B0502020202020204" pitchFamily="34" charset="0"/>
              </a:rPr>
              <a:t>Detail the desired reaction of the target audience. Lorem ipsum dolor sit amet, consectetur adipiscing elit, sed do eiusmod tempor incididunt ut labore et dolore magna aliqua. Ut enim ad minim veniam, quis nostrud exercitation ullamco laboris nisi ut aliquip ex ea commodo consequat.</a:t>
            </a:r>
          </a:p>
        </p:txBody>
      </p:sp>
      <p:sp>
        <p:nvSpPr>
          <p:cNvPr id="12" name="TextBox 11">
            <a:extLst>
              <a:ext uri="{FF2B5EF4-FFF2-40B4-BE49-F238E27FC236}">
                <a16:creationId xmlns:a16="http://schemas.microsoft.com/office/drawing/2014/main" id="{0C182680-5F08-4241-B128-D326DE65230C}"/>
              </a:ext>
            </a:extLst>
          </p:cNvPr>
          <p:cNvSpPr txBox="1"/>
          <p:nvPr/>
        </p:nvSpPr>
        <p:spPr>
          <a:xfrm>
            <a:off x="440635" y="2999519"/>
            <a:ext cx="728206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RESEARCH SOURCES + FINDINGS</a:t>
            </a:r>
          </a:p>
        </p:txBody>
      </p:sp>
      <p:sp>
        <p:nvSpPr>
          <p:cNvPr id="13" name="TextBox 12">
            <a:extLst>
              <a:ext uri="{FF2B5EF4-FFF2-40B4-BE49-F238E27FC236}">
                <a16:creationId xmlns:a16="http://schemas.microsoft.com/office/drawing/2014/main" id="{D831CFAB-C041-9141-9479-758A2807503F}"/>
              </a:ext>
            </a:extLst>
          </p:cNvPr>
          <p:cNvSpPr txBox="1"/>
          <p:nvPr/>
        </p:nvSpPr>
        <p:spPr>
          <a:xfrm>
            <a:off x="808891" y="3536144"/>
            <a:ext cx="10829831" cy="2621295"/>
          </a:xfrm>
          <a:prstGeom prst="rect">
            <a:avLst/>
          </a:prstGeom>
          <a:noFill/>
        </p:spPr>
        <p:txBody>
          <a:bodyPr wrap="square" rtlCol="0">
            <a:spAutoFit/>
          </a:bodyPr>
          <a:lstStyle/>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Duis aute irure dolor in reprehenderit in voluptate velit esse cillum dolore eu fugiat nulla pariatur. </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Excepteur sint occaecat cupidatat non proident, sunt in culpa qui officia deserunt mollit anim id est laborum.</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Enim sit amet venenatis urna cursus. Bibendum enim facilisis gravida neque convallis a cras. Magnis dis parturient montes nascetur ridiculus mus mauris. Et netus et malesuada fames ac turpis egestas. Fermentum et sollicitudin ac orci phasellus egestas tellus rutrum. Augue lacus viverra vitae congue eu consequat ac. Varius vel pharetra vel turpis nunc.</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Lorem ipsum dolor sit amet, consectetur adipiscing elit, sed do eiusmod tempor incididunt ut labore et dolore magna aliqua.</a:t>
            </a:r>
          </a:p>
        </p:txBody>
      </p:sp>
      <p:pic>
        <p:nvPicPr>
          <p:cNvPr id="1026" name="Picture 2">
            <a:extLst>
              <a:ext uri="{FF2B5EF4-FFF2-40B4-BE49-F238E27FC236}">
                <a16:creationId xmlns:a16="http://schemas.microsoft.com/office/drawing/2014/main" id="{A02C0FF0-4200-2947-BE48-29EE17E49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86124" y="465348"/>
            <a:ext cx="2038128" cy="2042729"/>
          </a:xfrm>
          <a:prstGeom prst="rect">
            <a:avLst/>
          </a:prstGeom>
          <a:noFill/>
        </p:spPr>
      </p:pic>
    </p:spTree>
    <p:extLst>
      <p:ext uri="{BB962C8B-B14F-4D97-AF65-F5344CB8AC3E}">
        <p14:creationId xmlns:p14="http://schemas.microsoft.com/office/powerpoint/2010/main" val="138128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cstate="print">
            <a:alphaModFix amt="82000"/>
            <a:extLst>
              <a:ext uri="{28A0092B-C50C-407E-A947-70E740481C1C}">
                <a14:useLocalDpi xmlns:a14="http://schemas.microsoft.com/office/drawing/2010/main"/>
              </a:ext>
            </a:extLst>
          </a:blip>
          <a:srcRect/>
          <a:stretch/>
        </p:blipFill>
        <p:spPr>
          <a:xfrm>
            <a:off x="5928042" y="-6607"/>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IDENTITY PRESENTATION</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14628"/>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2470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Wavy lines against a white background">
            <a:extLst>
              <a:ext uri="{FF2B5EF4-FFF2-40B4-BE49-F238E27FC236}">
                <a16:creationId xmlns:a16="http://schemas.microsoft.com/office/drawing/2014/main" id="{449AEA17-520D-6B43-9836-4B18E31D34B8}"/>
              </a:ext>
            </a:extLst>
          </p:cNvPr>
          <p:cNvPicPr>
            <a:picLocks noChangeAspect="1"/>
          </p:cNvPicPr>
          <p:nvPr/>
        </p:nvPicPr>
        <p:blipFill>
          <a:blip r:embed="rId3">
            <a:alphaModFix amt="75000"/>
          </a:blip>
          <a:srcRect/>
          <a:stretch/>
        </p:blipFill>
        <p:spPr>
          <a:xfrm rot="16200000">
            <a:off x="6766416" y="1420748"/>
            <a:ext cx="6846332" cy="4004836"/>
          </a:xfrm>
          <a:prstGeom prst="rect">
            <a:avLst/>
          </a:prstGeom>
          <a:noFill/>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CAMPAIGN LOOK + FEEL</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02628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7. BRAND CAMPAIGN LOOK + FEEL</a:t>
            </a:r>
          </a:p>
        </p:txBody>
      </p:sp>
      <p:sp>
        <p:nvSpPr>
          <p:cNvPr id="10" name="TextBox 9">
            <a:extLst>
              <a:ext uri="{FF2B5EF4-FFF2-40B4-BE49-F238E27FC236}">
                <a16:creationId xmlns:a16="http://schemas.microsoft.com/office/drawing/2014/main" id="{A4F0FC30-93FE-C548-A8F1-3908088EEC39}"/>
              </a:ext>
            </a:extLst>
          </p:cNvPr>
          <p:cNvSpPr txBox="1"/>
          <p:nvPr/>
        </p:nvSpPr>
        <p:spPr>
          <a:xfrm>
            <a:off x="808892" y="1043354"/>
            <a:ext cx="8654032" cy="369332"/>
          </a:xfrm>
          <a:prstGeom prst="rect">
            <a:avLst/>
          </a:prstGeom>
          <a:noFill/>
        </p:spPr>
        <p:txBody>
          <a:bodyPr wrap="square" rtlCol="0">
            <a:spAutoFit/>
          </a:bodyPr>
          <a:lstStyle/>
          <a:p>
            <a:r>
              <a:rPr lang="en-US" dirty="0">
                <a:latin typeface="Century Gothic" panose="020B0502020202020204" pitchFamily="34" charset="0"/>
              </a:rPr>
              <a:t>Describe the desired style of the campaign.</a:t>
            </a:r>
          </a:p>
        </p:txBody>
      </p:sp>
    </p:spTree>
    <p:extLst>
      <p:ext uri="{BB962C8B-B14F-4D97-AF65-F5344CB8AC3E}">
        <p14:creationId xmlns:p14="http://schemas.microsoft.com/office/powerpoint/2010/main" val="4291068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rgbClr val="6A6A6A"/>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CAMPAIGN MESSAGE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953600"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8. CAMPAIGN MESSAGE</a:t>
            </a:r>
          </a:p>
        </p:txBody>
      </p:sp>
      <p:sp>
        <p:nvSpPr>
          <p:cNvPr id="10" name="TextBox 9">
            <a:extLst>
              <a:ext uri="{FF2B5EF4-FFF2-40B4-BE49-F238E27FC236}">
                <a16:creationId xmlns:a16="http://schemas.microsoft.com/office/drawing/2014/main" id="{A4F0FC30-93FE-C548-A8F1-3908088EEC39}"/>
              </a:ext>
            </a:extLst>
          </p:cNvPr>
          <p:cNvSpPr txBox="1"/>
          <p:nvPr/>
        </p:nvSpPr>
        <p:spPr>
          <a:xfrm>
            <a:off x="808892" y="1043354"/>
            <a:ext cx="8654032" cy="870623"/>
          </a:xfrm>
          <a:prstGeom prst="rect">
            <a:avLst/>
          </a:prstGeom>
          <a:noFill/>
        </p:spPr>
        <p:txBody>
          <a:bodyPr wrap="square" rtlCol="0">
            <a:spAutoFit/>
          </a:bodyPr>
          <a:lstStyle/>
          <a:p>
            <a:pPr>
              <a:lnSpc>
                <a:spcPct val="150000"/>
              </a:lnSpc>
            </a:pPr>
            <a:r>
              <a:rPr lang="en-US" dirty="0">
                <a:latin typeface="Century Gothic" panose="020B0502020202020204" pitchFamily="34" charset="0"/>
              </a:rPr>
              <a:t>Define key benefits of your product.  </a:t>
            </a:r>
          </a:p>
          <a:p>
            <a:pPr>
              <a:lnSpc>
                <a:spcPct val="150000"/>
              </a:lnSpc>
            </a:pPr>
            <a:r>
              <a:rPr lang="en-US" dirty="0">
                <a:latin typeface="Century Gothic" panose="020B0502020202020204" pitchFamily="34" charset="0"/>
              </a:rPr>
              <a:t>Describe its value, and desired target audience take away.</a:t>
            </a:r>
          </a:p>
        </p:txBody>
      </p:sp>
      <p:pic>
        <p:nvPicPr>
          <p:cNvPr id="13" name="Graphic 12" descr="Influencer with solid fill">
            <a:extLst>
              <a:ext uri="{FF2B5EF4-FFF2-40B4-BE49-F238E27FC236}">
                <a16:creationId xmlns:a16="http://schemas.microsoft.com/office/drawing/2014/main" id="{6289D2FB-E0A3-DA43-9A65-6BADA56A75F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02347" y="2771077"/>
            <a:ext cx="3688841" cy="3688841"/>
          </a:xfrm>
          <a:prstGeom prst="rect">
            <a:avLst/>
          </a:prstGeom>
        </p:spPr>
      </p:pic>
    </p:spTree>
    <p:extLst>
      <p:ext uri="{BB962C8B-B14F-4D97-AF65-F5344CB8AC3E}">
        <p14:creationId xmlns:p14="http://schemas.microsoft.com/office/powerpoint/2010/main" val="2754845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rgbClr val="6A6A6A"/>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COMPETITIVE ANALYSIS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173211"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9. COMPETITIVE ANALYSIS</a:t>
            </a:r>
          </a:p>
        </p:txBody>
      </p:sp>
      <p:sp>
        <p:nvSpPr>
          <p:cNvPr id="3" name="Freeform 2">
            <a:extLst>
              <a:ext uri="{FF2B5EF4-FFF2-40B4-BE49-F238E27FC236}">
                <a16:creationId xmlns:a16="http://schemas.microsoft.com/office/drawing/2014/main" id="{9F876503-E9CE-AC4A-B5C2-83991F2C573E}"/>
              </a:ext>
            </a:extLst>
          </p:cNvPr>
          <p:cNvSpPr/>
          <p:nvPr/>
        </p:nvSpPr>
        <p:spPr>
          <a:xfrm>
            <a:off x="9642407" y="4417371"/>
            <a:ext cx="1070962" cy="1929656"/>
          </a:xfrm>
          <a:custGeom>
            <a:avLst/>
            <a:gdLst>
              <a:gd name="connsiteX0" fmla="*/ 918490 w 1070962"/>
              <a:gd name="connsiteY0" fmla="*/ 1595015 h 1929656"/>
              <a:gd name="connsiteX1" fmla="*/ 976739 w 1070962"/>
              <a:gd name="connsiteY1" fmla="*/ 1497448 h 1929656"/>
              <a:gd name="connsiteX2" fmla="*/ 976739 w 1070962"/>
              <a:gd name="connsiteY2" fmla="*/ 1487837 h 1929656"/>
              <a:gd name="connsiteX3" fmla="*/ 889365 w 1070962"/>
              <a:gd name="connsiteY3" fmla="*/ 1378911 h 1929656"/>
              <a:gd name="connsiteX4" fmla="*/ 889365 w 1070962"/>
              <a:gd name="connsiteY4" fmla="*/ 1259792 h 1929656"/>
              <a:gd name="connsiteX5" fmla="*/ 934508 w 1070962"/>
              <a:gd name="connsiteY5" fmla="*/ 958062 h 1929656"/>
              <a:gd name="connsiteX6" fmla="*/ 672388 w 1070962"/>
              <a:gd name="connsiteY6" fmla="*/ 730308 h 1929656"/>
              <a:gd name="connsiteX7" fmla="*/ 614139 w 1070962"/>
              <a:gd name="connsiteY7" fmla="*/ 662157 h 1929656"/>
              <a:gd name="connsiteX8" fmla="*/ 707920 w 1070962"/>
              <a:gd name="connsiteY8" fmla="*/ 681088 h 1929656"/>
              <a:gd name="connsiteX9" fmla="*/ 817719 w 1070962"/>
              <a:gd name="connsiteY9" fmla="*/ 725648 h 1929656"/>
              <a:gd name="connsiteX10" fmla="*/ 960138 w 1070962"/>
              <a:gd name="connsiteY10" fmla="*/ 721571 h 1929656"/>
              <a:gd name="connsiteX11" fmla="*/ 1065860 w 1070962"/>
              <a:gd name="connsiteY11" fmla="*/ 509544 h 1929656"/>
              <a:gd name="connsiteX12" fmla="*/ 841601 w 1070962"/>
              <a:gd name="connsiteY12" fmla="*/ 316449 h 1929656"/>
              <a:gd name="connsiteX13" fmla="*/ 833738 w 1070962"/>
              <a:gd name="connsiteY13" fmla="*/ 261404 h 1929656"/>
              <a:gd name="connsiteX14" fmla="*/ 649088 w 1070962"/>
              <a:gd name="connsiteY14" fmla="*/ 126848 h 1929656"/>
              <a:gd name="connsiteX15" fmla="*/ 637147 w 1070962"/>
              <a:gd name="connsiteY15" fmla="*/ 10350 h 1929656"/>
              <a:gd name="connsiteX16" fmla="*/ 93683 w 1070962"/>
              <a:gd name="connsiteY16" fmla="*/ 296353 h 1929656"/>
              <a:gd name="connsiteX17" fmla="*/ 85529 w 1070962"/>
              <a:gd name="connsiteY17" fmla="*/ 966217 h 1929656"/>
              <a:gd name="connsiteX18" fmla="*/ 189212 w 1070962"/>
              <a:gd name="connsiteY18" fmla="*/ 1228338 h 1929656"/>
              <a:gd name="connsiteX19" fmla="*/ 189212 w 1070962"/>
              <a:gd name="connsiteY19" fmla="*/ 1378911 h 1929656"/>
              <a:gd name="connsiteX20" fmla="*/ 101838 w 1070962"/>
              <a:gd name="connsiteY20" fmla="*/ 1487837 h 1929656"/>
              <a:gd name="connsiteX21" fmla="*/ 101838 w 1070962"/>
              <a:gd name="connsiteY21" fmla="*/ 1497448 h 1929656"/>
              <a:gd name="connsiteX22" fmla="*/ 160087 w 1070962"/>
              <a:gd name="connsiteY22" fmla="*/ 1595015 h 1929656"/>
              <a:gd name="connsiteX23" fmla="*/ 160087 w 1070962"/>
              <a:gd name="connsiteY23" fmla="*/ 1696660 h 1929656"/>
              <a:gd name="connsiteX24" fmla="*/ 43589 w 1070962"/>
              <a:gd name="connsiteY24" fmla="*/ 1696660 h 1929656"/>
              <a:gd name="connsiteX25" fmla="*/ 43589 w 1070962"/>
              <a:gd name="connsiteY25" fmla="*/ 1929656 h 1929656"/>
              <a:gd name="connsiteX26" fmla="*/ 1033823 w 1070962"/>
              <a:gd name="connsiteY26" fmla="*/ 1929656 h 1929656"/>
              <a:gd name="connsiteX27" fmla="*/ 1033823 w 1070962"/>
              <a:gd name="connsiteY27" fmla="*/ 1696660 h 1929656"/>
              <a:gd name="connsiteX28" fmla="*/ 917325 w 1070962"/>
              <a:gd name="connsiteY28" fmla="*/ 1696660 h 192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70962" h="1929656">
                <a:moveTo>
                  <a:pt x="918490" y="1595015"/>
                </a:moveTo>
                <a:cubicBezTo>
                  <a:pt x="954124" y="1575420"/>
                  <a:pt x="976398" y="1538112"/>
                  <a:pt x="976739" y="1497448"/>
                </a:cubicBezTo>
                <a:lnTo>
                  <a:pt x="976739" y="1487837"/>
                </a:lnTo>
                <a:cubicBezTo>
                  <a:pt x="976427" y="1435649"/>
                  <a:pt x="940243" y="1390538"/>
                  <a:pt x="889365" y="1378911"/>
                </a:cubicBezTo>
                <a:lnTo>
                  <a:pt x="889365" y="1259792"/>
                </a:lnTo>
                <a:cubicBezTo>
                  <a:pt x="963735" y="1177451"/>
                  <a:pt x="981521" y="1058562"/>
                  <a:pt x="934508" y="958062"/>
                </a:cubicBezTo>
                <a:cubicBezTo>
                  <a:pt x="898977" y="877096"/>
                  <a:pt x="732093" y="763219"/>
                  <a:pt x="672388" y="730308"/>
                </a:cubicBezTo>
                <a:cubicBezTo>
                  <a:pt x="645450" y="715283"/>
                  <a:pt x="624784" y="691107"/>
                  <a:pt x="614139" y="662157"/>
                </a:cubicBezTo>
                <a:cubicBezTo>
                  <a:pt x="641245" y="681603"/>
                  <a:pt x="675390" y="688497"/>
                  <a:pt x="707920" y="681088"/>
                </a:cubicBezTo>
                <a:cubicBezTo>
                  <a:pt x="760053" y="662157"/>
                  <a:pt x="805196" y="710212"/>
                  <a:pt x="817719" y="725648"/>
                </a:cubicBezTo>
                <a:cubicBezTo>
                  <a:pt x="850047" y="761472"/>
                  <a:pt x="908005" y="743706"/>
                  <a:pt x="960138" y="721571"/>
                </a:cubicBezTo>
                <a:cubicBezTo>
                  <a:pt x="1042138" y="685891"/>
                  <a:pt x="1086707" y="596507"/>
                  <a:pt x="1065860" y="509544"/>
                </a:cubicBezTo>
                <a:cubicBezTo>
                  <a:pt x="1064404" y="464984"/>
                  <a:pt x="841601" y="316449"/>
                  <a:pt x="841601" y="316449"/>
                </a:cubicBezTo>
                <a:lnTo>
                  <a:pt x="833738" y="261404"/>
                </a:lnTo>
                <a:cubicBezTo>
                  <a:pt x="833738" y="251792"/>
                  <a:pt x="799371" y="152478"/>
                  <a:pt x="649088" y="126848"/>
                </a:cubicBezTo>
                <a:cubicBezTo>
                  <a:pt x="649088" y="126848"/>
                  <a:pt x="676174" y="29572"/>
                  <a:pt x="637147" y="10350"/>
                </a:cubicBezTo>
                <a:cubicBezTo>
                  <a:pt x="555598" y="-27220"/>
                  <a:pt x="258528" y="30737"/>
                  <a:pt x="93683" y="296353"/>
                </a:cubicBezTo>
                <a:cubicBezTo>
                  <a:pt x="-28348" y="492944"/>
                  <a:pt x="-31261" y="730891"/>
                  <a:pt x="85529" y="966217"/>
                </a:cubicBezTo>
                <a:cubicBezTo>
                  <a:pt x="114653" y="1024466"/>
                  <a:pt x="189212" y="1140964"/>
                  <a:pt x="189212" y="1228338"/>
                </a:cubicBezTo>
                <a:lnTo>
                  <a:pt x="189212" y="1378911"/>
                </a:lnTo>
                <a:cubicBezTo>
                  <a:pt x="138334" y="1390538"/>
                  <a:pt x="102150" y="1435649"/>
                  <a:pt x="101838" y="1487837"/>
                </a:cubicBezTo>
                <a:lnTo>
                  <a:pt x="101838" y="1497448"/>
                </a:lnTo>
                <a:cubicBezTo>
                  <a:pt x="102179" y="1538112"/>
                  <a:pt x="124453" y="1575420"/>
                  <a:pt x="160087" y="1595015"/>
                </a:cubicBezTo>
                <a:lnTo>
                  <a:pt x="160087" y="1696660"/>
                </a:lnTo>
                <a:lnTo>
                  <a:pt x="43589" y="1696660"/>
                </a:lnTo>
                <a:lnTo>
                  <a:pt x="43589" y="1929656"/>
                </a:lnTo>
                <a:lnTo>
                  <a:pt x="1033823" y="1929656"/>
                </a:lnTo>
                <a:lnTo>
                  <a:pt x="1033823" y="1696660"/>
                </a:lnTo>
                <a:lnTo>
                  <a:pt x="917325" y="1696660"/>
                </a:lnTo>
                <a:close/>
              </a:path>
            </a:pathLst>
          </a:custGeom>
          <a:solidFill>
            <a:schemeClr val="accent4"/>
          </a:solidFill>
          <a:ln w="29071"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00D8C592-673C-834E-A6B2-E40636ED1753}"/>
              </a:ext>
            </a:extLst>
          </p:cNvPr>
          <p:cNvSpPr/>
          <p:nvPr/>
        </p:nvSpPr>
        <p:spPr>
          <a:xfrm>
            <a:off x="10793893" y="5182047"/>
            <a:ext cx="990233" cy="1164980"/>
          </a:xfrm>
          <a:custGeom>
            <a:avLst/>
            <a:gdLst>
              <a:gd name="connsiteX0" fmla="*/ 873736 w 990233"/>
              <a:gd name="connsiteY0" fmla="*/ 931985 h 1164980"/>
              <a:gd name="connsiteX1" fmla="*/ 873736 w 990233"/>
              <a:gd name="connsiteY1" fmla="*/ 830340 h 1164980"/>
              <a:gd name="connsiteX2" fmla="*/ 931985 w 990233"/>
              <a:gd name="connsiteY2" fmla="*/ 732773 h 1164980"/>
              <a:gd name="connsiteX3" fmla="*/ 931985 w 990233"/>
              <a:gd name="connsiteY3" fmla="*/ 723162 h 1164980"/>
              <a:gd name="connsiteX4" fmla="*/ 820438 w 990233"/>
              <a:gd name="connsiteY4" fmla="*/ 611615 h 1164980"/>
              <a:gd name="connsiteX5" fmla="*/ 787818 w 990233"/>
              <a:gd name="connsiteY5" fmla="*/ 611615 h 1164980"/>
              <a:gd name="connsiteX6" fmla="*/ 755490 w 990233"/>
              <a:gd name="connsiteY6" fmla="*/ 0 h 1164980"/>
              <a:gd name="connsiteX7" fmla="*/ 234744 w 990233"/>
              <a:gd name="connsiteY7" fmla="*/ 0 h 1164980"/>
              <a:gd name="connsiteX8" fmla="*/ 202415 w 990233"/>
              <a:gd name="connsiteY8" fmla="*/ 611615 h 1164980"/>
              <a:gd name="connsiteX9" fmla="*/ 169796 w 990233"/>
              <a:gd name="connsiteY9" fmla="*/ 611615 h 1164980"/>
              <a:gd name="connsiteX10" fmla="*/ 58249 w 990233"/>
              <a:gd name="connsiteY10" fmla="*/ 723162 h 1164980"/>
              <a:gd name="connsiteX11" fmla="*/ 58249 w 990233"/>
              <a:gd name="connsiteY11" fmla="*/ 732773 h 1164980"/>
              <a:gd name="connsiteX12" fmla="*/ 116498 w 990233"/>
              <a:gd name="connsiteY12" fmla="*/ 830340 h 1164980"/>
              <a:gd name="connsiteX13" fmla="*/ 116498 w 990233"/>
              <a:gd name="connsiteY13" fmla="*/ 931985 h 1164980"/>
              <a:gd name="connsiteX14" fmla="*/ 0 w 990233"/>
              <a:gd name="connsiteY14" fmla="*/ 931985 h 1164980"/>
              <a:gd name="connsiteX15" fmla="*/ 0 w 990233"/>
              <a:gd name="connsiteY15" fmla="*/ 1164981 h 1164980"/>
              <a:gd name="connsiteX16" fmla="*/ 990234 w 990233"/>
              <a:gd name="connsiteY16" fmla="*/ 1164981 h 1164980"/>
              <a:gd name="connsiteX17" fmla="*/ 990234 w 990233"/>
              <a:gd name="connsiteY17" fmla="*/ 931985 h 116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233" h="1164980">
                <a:moveTo>
                  <a:pt x="873736" y="931985"/>
                </a:moveTo>
                <a:lnTo>
                  <a:pt x="873736" y="830340"/>
                </a:lnTo>
                <a:cubicBezTo>
                  <a:pt x="909370" y="810745"/>
                  <a:pt x="931644" y="773437"/>
                  <a:pt x="931985" y="732773"/>
                </a:cubicBezTo>
                <a:lnTo>
                  <a:pt x="931985" y="723162"/>
                </a:lnTo>
                <a:cubicBezTo>
                  <a:pt x="931824" y="661622"/>
                  <a:pt x="881978" y="611775"/>
                  <a:pt x="820438" y="611615"/>
                </a:cubicBezTo>
                <a:lnTo>
                  <a:pt x="787818" y="611615"/>
                </a:lnTo>
                <a:lnTo>
                  <a:pt x="755490" y="0"/>
                </a:lnTo>
                <a:lnTo>
                  <a:pt x="234744" y="0"/>
                </a:lnTo>
                <a:lnTo>
                  <a:pt x="202415" y="611615"/>
                </a:lnTo>
                <a:lnTo>
                  <a:pt x="169796" y="611615"/>
                </a:lnTo>
                <a:cubicBezTo>
                  <a:pt x="108256" y="611775"/>
                  <a:pt x="58409" y="661622"/>
                  <a:pt x="58249" y="723162"/>
                </a:cubicBezTo>
                <a:lnTo>
                  <a:pt x="58249" y="732773"/>
                </a:lnTo>
                <a:cubicBezTo>
                  <a:pt x="58590" y="773437"/>
                  <a:pt x="80864" y="810745"/>
                  <a:pt x="116498" y="830340"/>
                </a:cubicBezTo>
                <a:lnTo>
                  <a:pt x="116498" y="931985"/>
                </a:lnTo>
                <a:lnTo>
                  <a:pt x="0" y="931985"/>
                </a:lnTo>
                <a:lnTo>
                  <a:pt x="0" y="1164981"/>
                </a:lnTo>
                <a:lnTo>
                  <a:pt x="990234" y="1164981"/>
                </a:lnTo>
                <a:lnTo>
                  <a:pt x="990234" y="931985"/>
                </a:lnTo>
                <a:close/>
              </a:path>
            </a:pathLst>
          </a:custGeom>
          <a:solidFill>
            <a:schemeClr val="accent4"/>
          </a:solidFill>
          <a:ln w="29071"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4F5788CE-6CF0-0248-A9A6-40EBC4DA1533}"/>
              </a:ext>
            </a:extLst>
          </p:cNvPr>
          <p:cNvSpPr/>
          <p:nvPr/>
        </p:nvSpPr>
        <p:spPr>
          <a:xfrm>
            <a:off x="10939516" y="4949050"/>
            <a:ext cx="698988" cy="174747"/>
          </a:xfrm>
          <a:custGeom>
            <a:avLst/>
            <a:gdLst>
              <a:gd name="connsiteX0" fmla="*/ 611615 w 698988"/>
              <a:gd name="connsiteY0" fmla="*/ 0 h 174747"/>
              <a:gd name="connsiteX1" fmla="*/ 698989 w 698988"/>
              <a:gd name="connsiteY1" fmla="*/ 87374 h 174747"/>
              <a:gd name="connsiteX2" fmla="*/ 698989 w 698988"/>
              <a:gd name="connsiteY2" fmla="*/ 87374 h 174747"/>
              <a:gd name="connsiteX3" fmla="*/ 611615 w 698988"/>
              <a:gd name="connsiteY3" fmla="*/ 174747 h 174747"/>
              <a:gd name="connsiteX4" fmla="*/ 87374 w 698988"/>
              <a:gd name="connsiteY4" fmla="*/ 174747 h 174747"/>
              <a:gd name="connsiteX5" fmla="*/ 0 w 698988"/>
              <a:gd name="connsiteY5" fmla="*/ 87374 h 174747"/>
              <a:gd name="connsiteX6" fmla="*/ 0 w 698988"/>
              <a:gd name="connsiteY6" fmla="*/ 87374 h 174747"/>
              <a:gd name="connsiteX7" fmla="*/ 87374 w 698988"/>
              <a:gd name="connsiteY7" fmla="*/ 0 h 17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988" h="174747">
                <a:moveTo>
                  <a:pt x="611615" y="0"/>
                </a:moveTo>
                <a:cubicBezTo>
                  <a:pt x="659870" y="0"/>
                  <a:pt x="698989" y="39119"/>
                  <a:pt x="698989" y="87374"/>
                </a:cubicBezTo>
                <a:lnTo>
                  <a:pt x="698989" y="87374"/>
                </a:lnTo>
                <a:cubicBezTo>
                  <a:pt x="698989" y="135629"/>
                  <a:pt x="659870" y="174747"/>
                  <a:pt x="611615" y="174747"/>
                </a:cubicBezTo>
                <a:lnTo>
                  <a:pt x="87374" y="174747"/>
                </a:lnTo>
                <a:cubicBezTo>
                  <a:pt x="39119" y="174747"/>
                  <a:pt x="0" y="135629"/>
                  <a:pt x="0" y="87374"/>
                </a:cubicBezTo>
                <a:lnTo>
                  <a:pt x="0" y="87374"/>
                </a:lnTo>
                <a:cubicBezTo>
                  <a:pt x="0" y="39119"/>
                  <a:pt x="39119" y="0"/>
                  <a:pt x="87374" y="0"/>
                </a:cubicBezTo>
                <a:close/>
              </a:path>
            </a:pathLst>
          </a:custGeom>
          <a:solidFill>
            <a:schemeClr val="accent4"/>
          </a:solidFill>
          <a:ln w="29071"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1915133D-CF37-3846-803A-72874D8889EB}"/>
              </a:ext>
            </a:extLst>
          </p:cNvPr>
          <p:cNvSpPr/>
          <p:nvPr/>
        </p:nvSpPr>
        <p:spPr>
          <a:xfrm>
            <a:off x="10939516" y="4453934"/>
            <a:ext cx="698988" cy="436867"/>
          </a:xfrm>
          <a:custGeom>
            <a:avLst/>
            <a:gdLst>
              <a:gd name="connsiteX0" fmla="*/ 698989 w 698988"/>
              <a:gd name="connsiteY0" fmla="*/ 0 h 436867"/>
              <a:gd name="connsiteX1" fmla="*/ 553366 w 698988"/>
              <a:gd name="connsiteY1" fmla="*/ 0 h 436867"/>
              <a:gd name="connsiteX2" fmla="*/ 553366 w 698988"/>
              <a:gd name="connsiteY2" fmla="*/ 116498 h 436867"/>
              <a:gd name="connsiteX3" fmla="*/ 495117 w 698988"/>
              <a:gd name="connsiteY3" fmla="*/ 116498 h 436867"/>
              <a:gd name="connsiteX4" fmla="*/ 495117 w 698988"/>
              <a:gd name="connsiteY4" fmla="*/ 0 h 436867"/>
              <a:gd name="connsiteX5" fmla="*/ 203872 w 698988"/>
              <a:gd name="connsiteY5" fmla="*/ 0 h 436867"/>
              <a:gd name="connsiteX6" fmla="*/ 203872 w 698988"/>
              <a:gd name="connsiteY6" fmla="*/ 116498 h 436867"/>
              <a:gd name="connsiteX7" fmla="*/ 145623 w 698988"/>
              <a:gd name="connsiteY7" fmla="*/ 116498 h 436867"/>
              <a:gd name="connsiteX8" fmla="*/ 145623 w 698988"/>
              <a:gd name="connsiteY8" fmla="*/ 0 h 436867"/>
              <a:gd name="connsiteX9" fmla="*/ 0 w 698988"/>
              <a:gd name="connsiteY9" fmla="*/ 0 h 436867"/>
              <a:gd name="connsiteX10" fmla="*/ 0 w 698988"/>
              <a:gd name="connsiteY10" fmla="*/ 349494 h 436867"/>
              <a:gd name="connsiteX11" fmla="*/ 67860 w 698988"/>
              <a:gd name="connsiteY11" fmla="*/ 349494 h 436867"/>
              <a:gd name="connsiteX12" fmla="*/ 82422 w 698988"/>
              <a:gd name="connsiteY12" fmla="*/ 436868 h 436867"/>
              <a:gd name="connsiteX13" fmla="*/ 349494 w 698988"/>
              <a:gd name="connsiteY13" fmla="*/ 436868 h 436867"/>
              <a:gd name="connsiteX14" fmla="*/ 616566 w 698988"/>
              <a:gd name="connsiteY14" fmla="*/ 436868 h 436867"/>
              <a:gd name="connsiteX15" fmla="*/ 631128 w 698988"/>
              <a:gd name="connsiteY15" fmla="*/ 349494 h 436867"/>
              <a:gd name="connsiteX16" fmla="*/ 698989 w 698988"/>
              <a:gd name="connsiteY16" fmla="*/ 349494 h 436867"/>
              <a:gd name="connsiteX17" fmla="*/ 698989 w 698988"/>
              <a:gd name="connsiteY17" fmla="*/ 0 h 43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988" h="436867">
                <a:moveTo>
                  <a:pt x="698989" y="0"/>
                </a:moveTo>
                <a:lnTo>
                  <a:pt x="553366" y="0"/>
                </a:lnTo>
                <a:lnTo>
                  <a:pt x="553366" y="116498"/>
                </a:lnTo>
                <a:lnTo>
                  <a:pt x="495117" y="116498"/>
                </a:lnTo>
                <a:lnTo>
                  <a:pt x="495117" y="0"/>
                </a:lnTo>
                <a:lnTo>
                  <a:pt x="203872" y="0"/>
                </a:lnTo>
                <a:lnTo>
                  <a:pt x="203872" y="116498"/>
                </a:lnTo>
                <a:lnTo>
                  <a:pt x="145623" y="116498"/>
                </a:lnTo>
                <a:lnTo>
                  <a:pt x="145623" y="0"/>
                </a:lnTo>
                <a:lnTo>
                  <a:pt x="0" y="0"/>
                </a:lnTo>
                <a:lnTo>
                  <a:pt x="0" y="349494"/>
                </a:lnTo>
                <a:lnTo>
                  <a:pt x="67860" y="349494"/>
                </a:lnTo>
                <a:lnTo>
                  <a:pt x="82422" y="436868"/>
                </a:lnTo>
                <a:lnTo>
                  <a:pt x="349494" y="436868"/>
                </a:lnTo>
                <a:lnTo>
                  <a:pt x="616566" y="436868"/>
                </a:lnTo>
                <a:lnTo>
                  <a:pt x="631128" y="349494"/>
                </a:lnTo>
                <a:lnTo>
                  <a:pt x="698989" y="349494"/>
                </a:lnTo>
                <a:lnTo>
                  <a:pt x="698989" y="0"/>
                </a:lnTo>
                <a:close/>
              </a:path>
            </a:pathLst>
          </a:custGeom>
          <a:solidFill>
            <a:schemeClr val="accent4"/>
          </a:solidFill>
          <a:ln w="29071" cap="flat">
            <a:noFill/>
            <a:prstDash val="solid"/>
            <a:miter/>
          </a:ln>
        </p:spPr>
        <p:txBody>
          <a:bodyPr rtlCol="0" anchor="ctr"/>
          <a:lstStyle/>
          <a:p>
            <a:endParaRPr lang="en-US" dirty="0"/>
          </a:p>
        </p:txBody>
      </p:sp>
      <p:sp>
        <p:nvSpPr>
          <p:cNvPr id="10" name="TextBox 9">
            <a:extLst>
              <a:ext uri="{FF2B5EF4-FFF2-40B4-BE49-F238E27FC236}">
                <a16:creationId xmlns:a16="http://schemas.microsoft.com/office/drawing/2014/main" id="{A4F0FC30-93FE-C548-A8F1-3908088EEC39}"/>
              </a:ext>
            </a:extLst>
          </p:cNvPr>
          <p:cNvSpPr txBox="1"/>
          <p:nvPr/>
        </p:nvSpPr>
        <p:spPr>
          <a:xfrm>
            <a:off x="808892" y="1043354"/>
            <a:ext cx="8654032" cy="646331"/>
          </a:xfrm>
          <a:prstGeom prst="rect">
            <a:avLst/>
          </a:prstGeom>
          <a:noFill/>
        </p:spPr>
        <p:txBody>
          <a:bodyPr wrap="square" rtlCol="0">
            <a:spAutoFit/>
          </a:bodyPr>
          <a:lstStyle/>
          <a:p>
            <a:r>
              <a:rPr lang="en-US" dirty="0">
                <a:latin typeface="Century Gothic" panose="020B0502020202020204" pitchFamily="34" charset="0"/>
              </a:rPr>
              <a:t>Describe competitors, their campaign messages, research findings, and supporting information – list any document attachments.</a:t>
            </a:r>
          </a:p>
        </p:txBody>
      </p:sp>
    </p:spTree>
    <p:extLst>
      <p:ext uri="{BB962C8B-B14F-4D97-AF65-F5344CB8AC3E}">
        <p14:creationId xmlns:p14="http://schemas.microsoft.com/office/powerpoint/2010/main" val="81684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COMPETITIVE ANALYSIS  –  BREAKDOWN</a:t>
            </a:r>
          </a:p>
        </p:txBody>
      </p:sp>
      <p:sp>
        <p:nvSpPr>
          <p:cNvPr id="8" name="TextBox 7">
            <a:extLst>
              <a:ext uri="{FF2B5EF4-FFF2-40B4-BE49-F238E27FC236}">
                <a16:creationId xmlns:a16="http://schemas.microsoft.com/office/drawing/2014/main" id="{3A87962E-5860-EE4B-8E11-F26497387CF9}"/>
              </a:ext>
            </a:extLst>
          </p:cNvPr>
          <p:cNvSpPr txBox="1"/>
          <p:nvPr/>
        </p:nvSpPr>
        <p:spPr>
          <a:xfrm>
            <a:off x="367748" y="248400"/>
            <a:ext cx="7760458"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COMPETITIVE ANALYSIS – BREAKDOWN</a:t>
            </a:r>
          </a:p>
        </p:txBody>
      </p:sp>
      <p:graphicFrame>
        <p:nvGraphicFramePr>
          <p:cNvPr id="2" name="Table 1">
            <a:extLst>
              <a:ext uri="{FF2B5EF4-FFF2-40B4-BE49-F238E27FC236}">
                <a16:creationId xmlns:a16="http://schemas.microsoft.com/office/drawing/2014/main" id="{E6239CBD-8B9C-BD44-AC36-62C4AFFA68FD}"/>
              </a:ext>
            </a:extLst>
          </p:cNvPr>
          <p:cNvGraphicFramePr>
            <a:graphicFrameLocks noGrp="1"/>
          </p:cNvGraphicFramePr>
          <p:nvPr>
            <p:extLst>
              <p:ext uri="{D42A27DB-BD31-4B8C-83A1-F6EECF244321}">
                <p14:modId xmlns:p14="http://schemas.microsoft.com/office/powerpoint/2010/main" val="142822357"/>
              </p:ext>
            </p:extLst>
          </p:nvPr>
        </p:nvGraphicFramePr>
        <p:xfrm>
          <a:off x="340321" y="993286"/>
          <a:ext cx="11406919" cy="5231668"/>
        </p:xfrm>
        <a:graphic>
          <a:graphicData uri="http://schemas.openxmlformats.org/drawingml/2006/table">
            <a:tbl>
              <a:tblPr firstRow="1" firstCol="1" bandRow="1">
                <a:tableStyleId>{5C22544A-7EE6-4342-B048-85BDC9FD1C3A}</a:tableStyleId>
              </a:tblPr>
              <a:tblGrid>
                <a:gridCol w="1267435">
                  <a:extLst>
                    <a:ext uri="{9D8B030D-6E8A-4147-A177-3AD203B41FA5}">
                      <a16:colId xmlns:a16="http://schemas.microsoft.com/office/drawing/2014/main" val="4234254906"/>
                    </a:ext>
                  </a:extLst>
                </a:gridCol>
                <a:gridCol w="2534871">
                  <a:extLst>
                    <a:ext uri="{9D8B030D-6E8A-4147-A177-3AD203B41FA5}">
                      <a16:colId xmlns:a16="http://schemas.microsoft.com/office/drawing/2014/main" val="4099127749"/>
                    </a:ext>
                  </a:extLst>
                </a:gridCol>
                <a:gridCol w="2534871">
                  <a:extLst>
                    <a:ext uri="{9D8B030D-6E8A-4147-A177-3AD203B41FA5}">
                      <a16:colId xmlns:a16="http://schemas.microsoft.com/office/drawing/2014/main" val="1498398470"/>
                    </a:ext>
                  </a:extLst>
                </a:gridCol>
                <a:gridCol w="2534871">
                  <a:extLst>
                    <a:ext uri="{9D8B030D-6E8A-4147-A177-3AD203B41FA5}">
                      <a16:colId xmlns:a16="http://schemas.microsoft.com/office/drawing/2014/main" val="1712966338"/>
                    </a:ext>
                  </a:extLst>
                </a:gridCol>
                <a:gridCol w="2534871">
                  <a:extLst>
                    <a:ext uri="{9D8B030D-6E8A-4147-A177-3AD203B41FA5}">
                      <a16:colId xmlns:a16="http://schemas.microsoft.com/office/drawing/2014/main" val="3179765895"/>
                    </a:ext>
                  </a:extLst>
                </a:gridCol>
              </a:tblGrid>
              <a:tr h="697155">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COMPETITOR 1</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COMPETITOR 2</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COMPETITOR 3</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COMPETITOR 4</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2783511245"/>
                  </a:ext>
                </a:extLst>
              </a:tr>
              <a:tr h="1195122">
                <a:tc>
                  <a:txBody>
                    <a:bodyPr/>
                    <a:lstStyle/>
                    <a:p>
                      <a:pPr marL="0" marR="0">
                        <a:spcBef>
                          <a:spcPts val="0"/>
                        </a:spcBef>
                        <a:spcAft>
                          <a:spcPts val="0"/>
                        </a:spcAft>
                      </a:pPr>
                      <a:r>
                        <a:rPr lang="en-US" sz="1300" b="0" dirty="0">
                          <a:solidFill>
                            <a:schemeClr val="tx1"/>
                          </a:solidFill>
                          <a:effectLst/>
                          <a:latin typeface="Century Gothic" panose="020B0502020202020204" pitchFamily="34" charset="0"/>
                        </a:rPr>
                        <a:t>PERSONALITY</a:t>
                      </a:r>
                      <a:endParaRPr lang="en-US" sz="13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E497"/>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91702376"/>
                  </a:ext>
                </a:extLst>
              </a:tr>
              <a:tr h="1195122">
                <a:tc>
                  <a:txBody>
                    <a:bodyPr/>
                    <a:lstStyle/>
                    <a:p>
                      <a:pPr marL="0" marR="0">
                        <a:spcBef>
                          <a:spcPts val="0"/>
                        </a:spcBef>
                        <a:spcAft>
                          <a:spcPts val="0"/>
                        </a:spcAft>
                      </a:pPr>
                      <a:r>
                        <a:rPr lang="en-US" sz="1300" b="0" dirty="0">
                          <a:solidFill>
                            <a:schemeClr val="tx1"/>
                          </a:solidFill>
                          <a:effectLst/>
                          <a:latin typeface="Century Gothic" panose="020B0502020202020204" pitchFamily="34" charset="0"/>
                        </a:rPr>
                        <a:t>ATTRIBUTES / VALUES</a:t>
                      </a:r>
                      <a:endParaRPr lang="en-US" sz="13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E497"/>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1179481"/>
                  </a:ext>
                </a:extLst>
              </a:tr>
              <a:tr h="1195122">
                <a:tc>
                  <a:txBody>
                    <a:bodyPr/>
                    <a:lstStyle/>
                    <a:p>
                      <a:pPr marL="0" marR="0">
                        <a:spcBef>
                          <a:spcPts val="0"/>
                        </a:spcBef>
                        <a:spcAft>
                          <a:spcPts val="0"/>
                        </a:spcAft>
                      </a:pPr>
                      <a:r>
                        <a:rPr lang="en-US" sz="1300" b="0" dirty="0">
                          <a:solidFill>
                            <a:schemeClr val="tx1"/>
                          </a:solidFill>
                          <a:effectLst/>
                          <a:latin typeface="Century Gothic" panose="020B0502020202020204" pitchFamily="34" charset="0"/>
                        </a:rPr>
                        <a:t> WEAKNESSES</a:t>
                      </a:r>
                      <a:endParaRPr lang="en-US" sz="13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rgbClr val="FFE497"/>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9773433"/>
                  </a:ext>
                </a:extLst>
              </a:tr>
              <a:tr h="949147">
                <a:tc>
                  <a:txBody>
                    <a:bodyPr/>
                    <a:lstStyle/>
                    <a:p>
                      <a:pPr marL="0" marR="0">
                        <a:spcBef>
                          <a:spcPts val="0"/>
                        </a:spcBef>
                        <a:spcAft>
                          <a:spcPts val="0"/>
                        </a:spcAft>
                      </a:pPr>
                      <a:r>
                        <a:rPr lang="en-US" sz="1300" b="0" dirty="0">
                          <a:solidFill>
                            <a:schemeClr val="tx1"/>
                          </a:solidFill>
                          <a:effectLst/>
                          <a:latin typeface="Century Gothic" panose="020B0502020202020204" pitchFamily="34" charset="0"/>
                        </a:rPr>
                        <a:t>OVERALL RATING</a:t>
                      </a:r>
                    </a:p>
                    <a:p>
                      <a:pPr marL="0" marR="0">
                        <a:spcBef>
                          <a:spcPts val="0"/>
                        </a:spcBef>
                        <a:spcAft>
                          <a:spcPts val="0"/>
                        </a:spcAft>
                      </a:pPr>
                      <a:r>
                        <a:rPr lang="en-US" sz="800" b="0" dirty="0">
                          <a:solidFill>
                            <a:schemeClr val="tx1"/>
                          </a:solidFill>
                          <a:effectLst/>
                          <a:latin typeface="Century Gothic" panose="020B0502020202020204" pitchFamily="34" charset="0"/>
                        </a:rPr>
                        <a:t> </a:t>
                      </a:r>
                    </a:p>
                    <a:p>
                      <a:pPr marL="0" marR="0">
                        <a:spcBef>
                          <a:spcPts val="0"/>
                        </a:spcBef>
                        <a:spcAft>
                          <a:spcPts val="0"/>
                        </a:spcAft>
                      </a:pPr>
                      <a:r>
                        <a:rPr lang="en-US" sz="800" b="0" dirty="0">
                          <a:solidFill>
                            <a:schemeClr val="tx1"/>
                          </a:solidFill>
                          <a:effectLst/>
                          <a:latin typeface="Century Gothic" panose="020B0502020202020204" pitchFamily="34" charset="0"/>
                        </a:rPr>
                        <a:t>SCALE OF </a:t>
                      </a:r>
                    </a:p>
                    <a:p>
                      <a:pPr marL="0" marR="0">
                        <a:spcBef>
                          <a:spcPts val="0"/>
                        </a:spcBef>
                        <a:spcAft>
                          <a:spcPts val="0"/>
                        </a:spcAft>
                      </a:pPr>
                      <a:r>
                        <a:rPr lang="en-US" sz="800" b="0" dirty="0">
                          <a:solidFill>
                            <a:schemeClr val="tx1"/>
                          </a:solidFill>
                          <a:effectLst/>
                          <a:latin typeface="Century Gothic" panose="020B0502020202020204" pitchFamily="34" charset="0"/>
                        </a:rPr>
                        <a:t>1–10</a:t>
                      </a:r>
                      <a:endParaRPr lang="en-US" sz="8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endParaRPr lang="en-US" sz="2400" b="1"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400" b="1" dirty="0">
                          <a:solidFill>
                            <a:schemeClr val="tx1"/>
                          </a:solidFill>
                          <a:effectLst/>
                          <a:latin typeface="Century Gothic" panose="020B0502020202020204" pitchFamily="34" charset="0"/>
                        </a:rPr>
                        <a:t> </a:t>
                      </a:r>
                      <a:endParaRPr lang="en-US" sz="2400" b="1"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400" b="1" dirty="0">
                          <a:solidFill>
                            <a:schemeClr val="tx1"/>
                          </a:solidFill>
                          <a:effectLst/>
                          <a:latin typeface="Century Gothic" panose="020B0502020202020204" pitchFamily="34" charset="0"/>
                        </a:rPr>
                        <a:t> </a:t>
                      </a:r>
                      <a:endParaRPr lang="en-US" sz="2400" b="1"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400" b="1" dirty="0">
                          <a:solidFill>
                            <a:schemeClr val="tx1"/>
                          </a:solidFill>
                          <a:effectLst/>
                          <a:latin typeface="Century Gothic" panose="020B0502020202020204" pitchFamily="34" charset="0"/>
                        </a:rPr>
                        <a:t> </a:t>
                      </a:r>
                      <a:endParaRPr lang="en-US" sz="2400" b="1"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5037696"/>
                  </a:ext>
                </a:extLst>
              </a:tr>
            </a:tbl>
          </a:graphicData>
        </a:graphic>
      </p:graphicFrame>
    </p:spTree>
    <p:extLst>
      <p:ext uri="{BB962C8B-B14F-4D97-AF65-F5344CB8AC3E}">
        <p14:creationId xmlns:p14="http://schemas.microsoft.com/office/powerpoint/2010/main" val="4126122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91F09F4-BCA4-2749-A181-95FCAD9912CC}"/>
              </a:ext>
            </a:extLst>
          </p:cNvPr>
          <p:cNvGraphicFramePr>
            <a:graphicFrameLocks noGrp="1"/>
          </p:cNvGraphicFramePr>
          <p:nvPr/>
        </p:nvGraphicFramePr>
        <p:xfrm>
          <a:off x="469557" y="1000897"/>
          <a:ext cx="11324421" cy="5029200"/>
        </p:xfrm>
        <a:graphic>
          <a:graphicData uri="http://schemas.openxmlformats.org/drawingml/2006/table">
            <a:tbl>
              <a:tblPr>
                <a:effectLst>
                  <a:outerShdw blurRad="127000" dist="88900" dir="8100000" algn="tr" rotWithShape="0">
                    <a:prstClr val="black">
                      <a:alpha val="40000"/>
                    </a:prstClr>
                  </a:outerShdw>
                  <a:reflection blurRad="6350" stA="50000" endA="300" endPos="55000" dir="5400000" sy="-100000" algn="bl" rotWithShape="0"/>
                </a:effectLst>
              </a:tblPr>
              <a:tblGrid>
                <a:gridCol w="3774807">
                  <a:extLst>
                    <a:ext uri="{9D8B030D-6E8A-4147-A177-3AD203B41FA5}">
                      <a16:colId xmlns:a16="http://schemas.microsoft.com/office/drawing/2014/main" val="4136967170"/>
                    </a:ext>
                  </a:extLst>
                </a:gridCol>
                <a:gridCol w="3774807">
                  <a:extLst>
                    <a:ext uri="{9D8B030D-6E8A-4147-A177-3AD203B41FA5}">
                      <a16:colId xmlns:a16="http://schemas.microsoft.com/office/drawing/2014/main" val="4155828514"/>
                    </a:ext>
                  </a:extLst>
                </a:gridCol>
                <a:gridCol w="3774807">
                  <a:extLst>
                    <a:ext uri="{9D8B030D-6E8A-4147-A177-3AD203B41FA5}">
                      <a16:colId xmlns:a16="http://schemas.microsoft.com/office/drawing/2014/main" val="3872078189"/>
                    </a:ext>
                  </a:extLst>
                </a:gridCol>
              </a:tblGrid>
              <a:tr h="517596">
                <a:tc>
                  <a:txBody>
                    <a:bodyPr/>
                    <a:lstStyle/>
                    <a:p>
                      <a:pPr marL="0" marR="0">
                        <a:spcBef>
                          <a:spcPts val="0"/>
                        </a:spcBef>
                        <a:spcAft>
                          <a:spcPts val="0"/>
                        </a:spcAft>
                      </a:pPr>
                      <a:r>
                        <a:rPr lang="en-US" sz="1600" b="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GRAPHICS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chemeClr val="accent3">
                        <a:lumMod val="20000"/>
                        <a:lumOff val="80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PHOTOGRAPHY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3">
                        <a:lumMod val="40000"/>
                        <a:lumOff val="60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MULTIMEDIA</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64072260"/>
                  </a:ext>
                </a:extLst>
              </a:tr>
              <a:tr h="4511604">
                <a:tc>
                  <a:txBody>
                    <a:bodyPr/>
                    <a:lstStyle/>
                    <a:p>
                      <a:pPr marL="0" marR="0">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64206045"/>
                  </a:ext>
                </a:extLst>
              </a:tr>
            </a:tbl>
          </a:graphicData>
        </a:graphic>
      </p:graphicFrame>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IMAGE REQUIREMENTS</a:t>
            </a:r>
          </a:p>
        </p:txBody>
      </p:sp>
      <p:sp>
        <p:nvSpPr>
          <p:cNvPr id="8" name="TextBox 7">
            <a:extLst>
              <a:ext uri="{FF2B5EF4-FFF2-40B4-BE49-F238E27FC236}">
                <a16:creationId xmlns:a16="http://schemas.microsoft.com/office/drawing/2014/main" id="{3A87962E-5860-EE4B-8E11-F26497387CF9}"/>
              </a:ext>
            </a:extLst>
          </p:cNvPr>
          <p:cNvSpPr txBox="1"/>
          <p:nvPr/>
        </p:nvSpPr>
        <p:spPr>
          <a:xfrm>
            <a:off x="367748" y="248400"/>
            <a:ext cx="526618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10. IMAGE REQUIREMENTS</a:t>
            </a:r>
          </a:p>
        </p:txBody>
      </p:sp>
      <p:sp>
        <p:nvSpPr>
          <p:cNvPr id="2" name="Rectangle 1">
            <a:extLst>
              <a:ext uri="{FF2B5EF4-FFF2-40B4-BE49-F238E27FC236}">
                <a16:creationId xmlns:a16="http://schemas.microsoft.com/office/drawing/2014/main" id="{0E170F60-AFE8-644A-991F-4286DE31338F}"/>
              </a:ext>
            </a:extLst>
          </p:cNvPr>
          <p:cNvSpPr/>
          <p:nvPr/>
        </p:nvSpPr>
        <p:spPr>
          <a:xfrm>
            <a:off x="5848160" y="433858"/>
            <a:ext cx="5181227" cy="369332"/>
          </a:xfrm>
          <a:prstGeom prst="rect">
            <a:avLst/>
          </a:prstGeom>
        </p:spPr>
        <p:txBody>
          <a:bodyPr wrap="none">
            <a:spAutoFit/>
          </a:bodyPr>
          <a:lstStyle/>
          <a:p>
            <a:r>
              <a:rPr lang="en-US"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List needed imagery and projected sources.</a:t>
            </a:r>
            <a:r>
              <a:rPr lang="en-US" dirty="0"/>
              <a:t> </a:t>
            </a:r>
          </a:p>
        </p:txBody>
      </p:sp>
    </p:spTree>
    <p:extLst>
      <p:ext uri="{BB962C8B-B14F-4D97-AF65-F5344CB8AC3E}">
        <p14:creationId xmlns:p14="http://schemas.microsoft.com/office/powerpoint/2010/main" val="276693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SCHEDULE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89053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11. SCHEDULE</a:t>
            </a:r>
          </a:p>
        </p:txBody>
      </p:sp>
      <p:pic>
        <p:nvPicPr>
          <p:cNvPr id="3" name="Graphic 2" descr="Monthly calendar with solid fill">
            <a:extLst>
              <a:ext uri="{FF2B5EF4-FFF2-40B4-BE49-F238E27FC236}">
                <a16:creationId xmlns:a16="http://schemas.microsoft.com/office/drawing/2014/main" id="{93A32172-5636-C449-B1D2-5295F608B4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4768" y="-7871"/>
            <a:ext cx="2356749" cy="2356749"/>
          </a:xfrm>
          <a:prstGeom prst="rect">
            <a:avLst/>
          </a:prstGeom>
        </p:spPr>
      </p:pic>
      <p:sp>
        <p:nvSpPr>
          <p:cNvPr id="11" name="TextBox 10">
            <a:extLst>
              <a:ext uri="{FF2B5EF4-FFF2-40B4-BE49-F238E27FC236}">
                <a16:creationId xmlns:a16="http://schemas.microsoft.com/office/drawing/2014/main" id="{11261C71-96C7-4D45-BFDE-FFA74F0A8F53}"/>
              </a:ext>
            </a:extLst>
          </p:cNvPr>
          <p:cNvSpPr txBox="1"/>
          <p:nvPr/>
        </p:nvSpPr>
        <p:spPr>
          <a:xfrm>
            <a:off x="5457254" y="250521"/>
            <a:ext cx="4267515" cy="584775"/>
          </a:xfrm>
          <a:prstGeom prst="rect">
            <a:avLst/>
          </a:prstGeom>
          <a:noFill/>
        </p:spPr>
        <p:txBody>
          <a:bodyPr wrap="none" rtlCol="0">
            <a:spAutoFit/>
          </a:bodyPr>
          <a:lstStyle/>
          <a:p>
            <a:pPr algn="r"/>
            <a:r>
              <a:rPr lang="en-US" sz="3200" dirty="0">
                <a:solidFill>
                  <a:srgbClr val="D68F0F"/>
                </a:solidFill>
                <a:latin typeface="Century Gothic" panose="020B0502020202020204" pitchFamily="34" charset="0"/>
              </a:rPr>
              <a:t>PROJECTED TIMELINE</a:t>
            </a:r>
          </a:p>
        </p:txBody>
      </p:sp>
      <p:sp>
        <p:nvSpPr>
          <p:cNvPr id="12" name="TextBox 11">
            <a:extLst>
              <a:ext uri="{FF2B5EF4-FFF2-40B4-BE49-F238E27FC236}">
                <a16:creationId xmlns:a16="http://schemas.microsoft.com/office/drawing/2014/main" id="{A10D47D9-007A-674C-874A-3B3A0BF4E7B8}"/>
              </a:ext>
            </a:extLst>
          </p:cNvPr>
          <p:cNvSpPr txBox="1"/>
          <p:nvPr/>
        </p:nvSpPr>
        <p:spPr>
          <a:xfrm>
            <a:off x="3258283" y="886880"/>
            <a:ext cx="6466485" cy="830997"/>
          </a:xfrm>
          <a:prstGeom prst="rect">
            <a:avLst/>
          </a:prstGeom>
          <a:noFill/>
        </p:spPr>
        <p:txBody>
          <a:bodyPr wrap="square" rtlCol="0">
            <a:spAutoFit/>
          </a:bodyPr>
          <a:lstStyle/>
          <a:p>
            <a:pPr algn="r"/>
            <a:r>
              <a:rPr lang="en-US" sz="4800" dirty="0">
                <a:solidFill>
                  <a:schemeClr val="tx1">
                    <a:lumMod val="65000"/>
                    <a:lumOff val="35000"/>
                  </a:schemeClr>
                </a:solidFill>
                <a:latin typeface="Century Gothic" panose="020B0502020202020204" pitchFamily="34" charset="0"/>
              </a:rPr>
              <a:t>00/00/00 – 00/00/00</a:t>
            </a:r>
          </a:p>
        </p:txBody>
      </p:sp>
      <p:graphicFrame>
        <p:nvGraphicFramePr>
          <p:cNvPr id="4" name="Table 12">
            <a:extLst>
              <a:ext uri="{FF2B5EF4-FFF2-40B4-BE49-F238E27FC236}">
                <a16:creationId xmlns:a16="http://schemas.microsoft.com/office/drawing/2014/main" id="{27676311-FC56-1A4B-BDE7-2E8EFB536494}"/>
              </a:ext>
            </a:extLst>
          </p:cNvPr>
          <p:cNvGraphicFramePr>
            <a:graphicFrameLocks noGrp="1"/>
          </p:cNvGraphicFramePr>
          <p:nvPr>
            <p:extLst>
              <p:ext uri="{D42A27DB-BD31-4B8C-83A1-F6EECF244321}">
                <p14:modId xmlns:p14="http://schemas.microsoft.com/office/powerpoint/2010/main" val="3857330644"/>
              </p:ext>
            </p:extLst>
          </p:nvPr>
        </p:nvGraphicFramePr>
        <p:xfrm>
          <a:off x="586260" y="1846690"/>
          <a:ext cx="11160980" cy="4455256"/>
        </p:xfrm>
        <a:graphic>
          <a:graphicData uri="http://schemas.openxmlformats.org/drawingml/2006/table">
            <a:tbl>
              <a:tblPr firstRow="1" bandRow="1">
                <a:tableStyleId>{5C22544A-7EE6-4342-B048-85BDC9FD1C3A}</a:tableStyleId>
              </a:tblPr>
              <a:tblGrid>
                <a:gridCol w="1477318">
                  <a:extLst>
                    <a:ext uri="{9D8B030D-6E8A-4147-A177-3AD203B41FA5}">
                      <a16:colId xmlns:a16="http://schemas.microsoft.com/office/drawing/2014/main" val="2215214768"/>
                    </a:ext>
                  </a:extLst>
                </a:gridCol>
                <a:gridCol w="9683662">
                  <a:extLst>
                    <a:ext uri="{9D8B030D-6E8A-4147-A177-3AD203B41FA5}">
                      <a16:colId xmlns:a16="http://schemas.microsoft.com/office/drawing/2014/main" val="1320660114"/>
                    </a:ext>
                  </a:extLst>
                </a:gridCol>
              </a:tblGrid>
              <a:tr h="375706">
                <a:tc>
                  <a:txBody>
                    <a:bodyPr/>
                    <a:lstStyle/>
                    <a:p>
                      <a:pPr algn="r"/>
                      <a:r>
                        <a:rPr lang="en-US" sz="1400" b="0" dirty="0">
                          <a:solidFill>
                            <a:schemeClr val="tx1"/>
                          </a:solidFill>
                          <a:latin typeface="Century Gothic" panose="020B0502020202020204" pitchFamily="34" charset="0"/>
                        </a:rPr>
                        <a:t>DATE</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MILESTONE</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68191467"/>
                  </a:ext>
                </a:extLst>
              </a:tr>
              <a:tr h="638700">
                <a:tc>
                  <a:txBody>
                    <a:bodyPr/>
                    <a:lstStyle/>
                    <a:p>
                      <a:pPr algn="r"/>
                      <a:r>
                        <a:rPr lang="en-US" sz="1600" b="0" dirty="0">
                          <a:solidFill>
                            <a:schemeClr val="tx1"/>
                          </a:solidFill>
                          <a:latin typeface="Century Gothic" panose="020B0502020202020204" pitchFamily="34" charset="0"/>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Lorem ipsum dolor sit amet, consectetur adipiscing elit, sed do eiusmod tempor incididunt ut labore et dolore magna aliqua. </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260709"/>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Nulla pharetra diam sit amet nisl. </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04340243"/>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Vitae semper quis lectus nulla at volutpat diam ut venenatis. </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2044686"/>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Porta non pulvinar neque laoreet. </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55013458"/>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Mi proin sed libero enim sed faucibus turpis in eu.</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44480575"/>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Ullamcorper morbi tincidunt ornare massa eget egestas purus viverra. </a:t>
                      </a: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05692853"/>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In fermentum posuere urna nec.</a:t>
                      </a:r>
                    </a:p>
                  </a:txBody>
                  <a:tcPr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81477"/>
                  </a:ext>
                </a:extLst>
              </a:tr>
            </a:tbl>
          </a:graphicData>
        </a:graphic>
      </p:graphicFrame>
    </p:spTree>
    <p:extLst>
      <p:ext uri="{BB962C8B-B14F-4D97-AF65-F5344CB8AC3E}">
        <p14:creationId xmlns:p14="http://schemas.microsoft.com/office/powerpoint/2010/main" val="1544181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descr="Completed with solid fill">
            <a:extLst>
              <a:ext uri="{FF2B5EF4-FFF2-40B4-BE49-F238E27FC236}">
                <a16:creationId xmlns:a16="http://schemas.microsoft.com/office/drawing/2014/main" id="{72956F95-6DA7-5146-9209-07B90796D5E5}"/>
              </a:ext>
            </a:extLst>
          </p:cNvPr>
          <p:cNvPicPr>
            <a:picLocks/>
          </p:cNvPicPr>
          <p:nvPr/>
        </p:nvPicPr>
        <p:blipFill>
          <a:blip r:embed="rId3">
            <a:extLst>
              <a:ext uri="{96DAC541-7B7A-43D3-8B79-37D633B846F1}">
                <asvg:svgBlip xmlns:asvg="http://schemas.microsoft.com/office/drawing/2016/SVG/main" r:embed="rId4"/>
              </a:ext>
            </a:extLst>
          </a:blip>
          <a:srcRect/>
          <a:stretch/>
        </p:blipFill>
        <p:spPr>
          <a:xfrm>
            <a:off x="8393723" y="3429000"/>
            <a:ext cx="3718055" cy="371805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ADDITIONAL INFO</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36209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12. ADDITIONAL INFO</a:t>
            </a:r>
          </a:p>
        </p:txBody>
      </p:sp>
      <p:sp>
        <p:nvSpPr>
          <p:cNvPr id="10" name="TextBox 9">
            <a:extLst>
              <a:ext uri="{FF2B5EF4-FFF2-40B4-BE49-F238E27FC236}">
                <a16:creationId xmlns:a16="http://schemas.microsoft.com/office/drawing/2014/main" id="{A4F0FC30-93FE-C548-A8F1-3908088EEC39}"/>
              </a:ext>
            </a:extLst>
          </p:cNvPr>
          <p:cNvSpPr txBox="1"/>
          <p:nvPr/>
        </p:nvSpPr>
        <p:spPr>
          <a:xfrm>
            <a:off x="808892" y="1043354"/>
            <a:ext cx="8654032" cy="369332"/>
          </a:xfrm>
          <a:prstGeom prst="rect">
            <a:avLst/>
          </a:prstGeom>
          <a:noFill/>
        </p:spPr>
        <p:txBody>
          <a:bodyPr wrap="square" rtlCol="0">
            <a:spAutoFit/>
          </a:bodyPr>
          <a:lstStyle/>
          <a:p>
            <a:r>
              <a:rPr lang="en-US" dirty="0">
                <a:latin typeface="Century Gothic" panose="020B0502020202020204" pitchFamily="34" charset="0"/>
              </a:rPr>
              <a:t>Include any other critical information. </a:t>
            </a:r>
          </a:p>
        </p:txBody>
      </p:sp>
    </p:spTree>
    <p:extLst>
      <p:ext uri="{BB962C8B-B14F-4D97-AF65-F5344CB8AC3E}">
        <p14:creationId xmlns:p14="http://schemas.microsoft.com/office/powerpoint/2010/main" val="37004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IDENTITY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883564" y="938682"/>
            <a:ext cx="4270894" cy="5196294"/>
          </a:xfrm>
          <a:prstGeom prst="rect">
            <a:avLst/>
          </a:prstGeom>
          <a:noFill/>
        </p:spPr>
        <p:txBody>
          <a:bodyPr wrap="square" numCol="1" rtlCol="0">
            <a:spAutoFit/>
          </a:bodyPr>
          <a:lstStyle/>
          <a:p>
            <a:pPr>
              <a:spcBef>
                <a:spcPts val="600"/>
              </a:spcBef>
              <a:spcAft>
                <a:spcPts val="400"/>
              </a:spcAft>
            </a:pPr>
            <a:r>
              <a:rPr lang="en-US" sz="2000" dirty="0">
                <a:latin typeface="Century Gothic" panose="020B0502020202020204" pitchFamily="34" charset="0"/>
              </a:rPr>
              <a:t>Brand Identity Design Overview</a:t>
            </a:r>
          </a:p>
          <a:p>
            <a:pPr>
              <a:spcBef>
                <a:spcPts val="600"/>
              </a:spcBef>
              <a:spcAft>
                <a:spcPts val="400"/>
              </a:spcAft>
            </a:pPr>
            <a:r>
              <a:rPr lang="en-US" sz="2000" dirty="0">
                <a:latin typeface="Century Gothic" panose="020B0502020202020204" pitchFamily="34" charset="0"/>
              </a:rPr>
              <a:t>Brand Identity Design Objectives</a:t>
            </a:r>
          </a:p>
          <a:p>
            <a:pPr>
              <a:spcBef>
                <a:spcPts val="600"/>
              </a:spcBef>
              <a:spcAft>
                <a:spcPts val="400"/>
              </a:spcAft>
            </a:pPr>
            <a:r>
              <a:rPr lang="en-US" sz="2000" dirty="0">
                <a:latin typeface="Century Gothic" panose="020B0502020202020204" pitchFamily="34" charset="0"/>
              </a:rPr>
              <a:t>Brand Marketing Guidelines</a:t>
            </a:r>
          </a:p>
          <a:p>
            <a:pPr>
              <a:spcBef>
                <a:spcPts val="600"/>
              </a:spcBef>
              <a:spcAft>
                <a:spcPts val="400"/>
              </a:spcAft>
            </a:pPr>
            <a:r>
              <a:rPr lang="en-US" sz="2000" dirty="0">
                <a:latin typeface="Century Gothic" panose="020B0502020202020204" pitchFamily="34" charset="0"/>
              </a:rPr>
              <a:t>Brand Marketing Materials </a:t>
            </a:r>
          </a:p>
          <a:p>
            <a:pPr>
              <a:spcBef>
                <a:spcPts val="600"/>
              </a:spcBef>
              <a:spcAft>
                <a:spcPts val="400"/>
              </a:spcAft>
            </a:pPr>
            <a:r>
              <a:rPr lang="en-US" sz="2000" dirty="0">
                <a:latin typeface="Century Gothic" panose="020B0502020202020204" pitchFamily="34" charset="0"/>
              </a:rPr>
              <a:t>Target Audience</a:t>
            </a:r>
          </a:p>
          <a:p>
            <a:pPr>
              <a:spcBef>
                <a:spcPts val="600"/>
              </a:spcBef>
              <a:spcAft>
                <a:spcPts val="400"/>
              </a:spcAft>
            </a:pPr>
            <a:r>
              <a:rPr lang="en-US" sz="2000" dirty="0">
                <a:latin typeface="Century Gothic" panose="020B0502020202020204" pitchFamily="34" charset="0"/>
              </a:rPr>
              <a:t>Call to Action</a:t>
            </a:r>
          </a:p>
          <a:p>
            <a:pPr>
              <a:spcBef>
                <a:spcPts val="600"/>
              </a:spcBef>
              <a:spcAft>
                <a:spcPts val="400"/>
              </a:spcAft>
            </a:pPr>
            <a:r>
              <a:rPr lang="en-US" sz="2000" dirty="0">
                <a:latin typeface="Century Gothic" panose="020B0502020202020204" pitchFamily="34" charset="0"/>
              </a:rPr>
              <a:t>Brand Campaign Look + Feel</a:t>
            </a:r>
          </a:p>
          <a:p>
            <a:pPr>
              <a:spcBef>
                <a:spcPts val="600"/>
              </a:spcBef>
              <a:spcAft>
                <a:spcPts val="400"/>
              </a:spcAft>
            </a:pPr>
            <a:r>
              <a:rPr lang="en-US" sz="2000" dirty="0">
                <a:latin typeface="Century Gothic" panose="020B0502020202020204" pitchFamily="34" charset="0"/>
              </a:rPr>
              <a:t>Campaign Message</a:t>
            </a:r>
          </a:p>
          <a:p>
            <a:pPr>
              <a:spcBef>
                <a:spcPts val="600"/>
              </a:spcBef>
              <a:spcAft>
                <a:spcPts val="400"/>
              </a:spcAft>
            </a:pPr>
            <a:r>
              <a:rPr lang="en-US" sz="2000" dirty="0">
                <a:latin typeface="Century Gothic" panose="020B0502020202020204" pitchFamily="34" charset="0"/>
              </a:rPr>
              <a:t>Competitive Analysis</a:t>
            </a:r>
          </a:p>
          <a:p>
            <a:pPr>
              <a:spcBef>
                <a:spcPts val="600"/>
              </a:spcBef>
              <a:spcAft>
                <a:spcPts val="400"/>
              </a:spcAft>
            </a:pPr>
            <a:r>
              <a:rPr lang="en-US" sz="2000" dirty="0">
                <a:latin typeface="Century Gothic" panose="020B0502020202020204" pitchFamily="34" charset="0"/>
              </a:rPr>
              <a:t>Image Requirements</a:t>
            </a:r>
          </a:p>
          <a:p>
            <a:pPr>
              <a:spcBef>
                <a:spcPts val="600"/>
              </a:spcBef>
              <a:spcAft>
                <a:spcPts val="400"/>
              </a:spcAft>
            </a:pPr>
            <a:r>
              <a:rPr lang="en-US" sz="2000" dirty="0">
                <a:latin typeface="Century Gothic" panose="020B0502020202020204" pitchFamily="34" charset="0"/>
              </a:rPr>
              <a:t>Schedule</a:t>
            </a:r>
          </a:p>
          <a:p>
            <a:pPr>
              <a:spcBef>
                <a:spcPts val="600"/>
              </a:spcBef>
              <a:spcAft>
                <a:spcPts val="400"/>
              </a:spcAft>
            </a:pPr>
            <a:r>
              <a:rPr lang="en-US" sz="2000" dirty="0">
                <a:latin typeface="Century Gothic" panose="020B0502020202020204" pitchFamily="34" charset="0"/>
              </a:rPr>
              <a:t>Additional Info</a:t>
            </a:r>
          </a:p>
        </p:txBody>
      </p:sp>
      <p:sp>
        <p:nvSpPr>
          <p:cNvPr id="40" name="TextBox 39">
            <a:extLst>
              <a:ext uri="{FF2B5EF4-FFF2-40B4-BE49-F238E27FC236}">
                <a16:creationId xmlns:a16="http://schemas.microsoft.com/office/drawing/2014/main" id="{0912F814-D179-264A-96E2-2790AF8762EE}"/>
              </a:ext>
            </a:extLst>
          </p:cNvPr>
          <p:cNvSpPr txBox="1"/>
          <p:nvPr/>
        </p:nvSpPr>
        <p:spPr>
          <a:xfrm>
            <a:off x="367748" y="938682"/>
            <a:ext cx="515816" cy="5196294"/>
          </a:xfrm>
          <a:prstGeom prst="rect">
            <a:avLst/>
          </a:prstGeom>
          <a:noFill/>
        </p:spPr>
        <p:txBody>
          <a:bodyPr wrap="square" numCol="1" rtlCol="0">
            <a:spAutoFit/>
          </a:bodyPr>
          <a:lstStyle/>
          <a:p>
            <a:pPr algn="r">
              <a:spcBef>
                <a:spcPts val="600"/>
              </a:spcBef>
              <a:spcAft>
                <a:spcPts val="400"/>
              </a:spcAft>
            </a:pPr>
            <a:r>
              <a:rPr lang="en-US" sz="2000" dirty="0">
                <a:solidFill>
                  <a:schemeClr val="accent2"/>
                </a:solidFill>
                <a:latin typeface="Century Gothic" panose="020B0502020202020204" pitchFamily="34" charset="0"/>
              </a:rPr>
              <a:t>1</a:t>
            </a:r>
          </a:p>
          <a:p>
            <a:pPr algn="r">
              <a:spcBef>
                <a:spcPts val="600"/>
              </a:spcBef>
              <a:spcAft>
                <a:spcPts val="400"/>
              </a:spcAft>
            </a:pPr>
            <a:r>
              <a:rPr lang="en-US" sz="2000" dirty="0">
                <a:solidFill>
                  <a:schemeClr val="accent2"/>
                </a:solidFill>
                <a:latin typeface="Century Gothic" panose="020B0502020202020204" pitchFamily="34" charset="0"/>
              </a:rPr>
              <a:t>2</a:t>
            </a:r>
          </a:p>
          <a:p>
            <a:pPr algn="r">
              <a:spcBef>
                <a:spcPts val="600"/>
              </a:spcBef>
              <a:spcAft>
                <a:spcPts val="400"/>
              </a:spcAft>
            </a:pPr>
            <a:r>
              <a:rPr lang="en-US" sz="2000" dirty="0">
                <a:solidFill>
                  <a:schemeClr val="accent2"/>
                </a:solidFill>
                <a:latin typeface="Century Gothic" panose="020B0502020202020204" pitchFamily="34" charset="0"/>
              </a:rPr>
              <a:t>3</a:t>
            </a:r>
          </a:p>
          <a:p>
            <a:pPr algn="r">
              <a:spcBef>
                <a:spcPts val="600"/>
              </a:spcBef>
              <a:spcAft>
                <a:spcPts val="400"/>
              </a:spcAft>
            </a:pPr>
            <a:r>
              <a:rPr lang="en-US" sz="2000" dirty="0">
                <a:solidFill>
                  <a:schemeClr val="accent2"/>
                </a:solidFill>
                <a:latin typeface="Century Gothic" panose="020B0502020202020204" pitchFamily="34" charset="0"/>
              </a:rPr>
              <a:t>4</a:t>
            </a:r>
          </a:p>
          <a:p>
            <a:pPr algn="r">
              <a:spcBef>
                <a:spcPts val="600"/>
              </a:spcBef>
              <a:spcAft>
                <a:spcPts val="400"/>
              </a:spcAft>
            </a:pPr>
            <a:r>
              <a:rPr lang="en-US" sz="2000" dirty="0">
                <a:solidFill>
                  <a:schemeClr val="accent2"/>
                </a:solidFill>
                <a:latin typeface="Century Gothic" panose="020B0502020202020204" pitchFamily="34" charset="0"/>
              </a:rPr>
              <a:t>5</a:t>
            </a:r>
          </a:p>
          <a:p>
            <a:pPr algn="r">
              <a:spcBef>
                <a:spcPts val="600"/>
              </a:spcBef>
              <a:spcAft>
                <a:spcPts val="400"/>
              </a:spcAft>
            </a:pPr>
            <a:r>
              <a:rPr lang="en-US" sz="2000" dirty="0">
                <a:solidFill>
                  <a:schemeClr val="accent2"/>
                </a:solidFill>
                <a:latin typeface="Century Gothic" panose="020B0502020202020204" pitchFamily="34" charset="0"/>
              </a:rPr>
              <a:t>6</a:t>
            </a:r>
          </a:p>
          <a:p>
            <a:pPr algn="r">
              <a:spcBef>
                <a:spcPts val="600"/>
              </a:spcBef>
              <a:spcAft>
                <a:spcPts val="400"/>
              </a:spcAft>
            </a:pPr>
            <a:r>
              <a:rPr lang="en-US" sz="2000" dirty="0">
                <a:solidFill>
                  <a:schemeClr val="accent2"/>
                </a:solidFill>
                <a:latin typeface="Century Gothic" panose="020B0502020202020204" pitchFamily="34" charset="0"/>
              </a:rPr>
              <a:t>7</a:t>
            </a:r>
          </a:p>
          <a:p>
            <a:pPr algn="r">
              <a:spcBef>
                <a:spcPts val="600"/>
              </a:spcBef>
              <a:spcAft>
                <a:spcPts val="400"/>
              </a:spcAft>
            </a:pPr>
            <a:r>
              <a:rPr lang="en-US" sz="2000" dirty="0">
                <a:solidFill>
                  <a:schemeClr val="accent2"/>
                </a:solidFill>
                <a:latin typeface="Century Gothic" panose="020B0502020202020204" pitchFamily="34" charset="0"/>
              </a:rPr>
              <a:t>8</a:t>
            </a:r>
          </a:p>
          <a:p>
            <a:pPr algn="r">
              <a:spcBef>
                <a:spcPts val="600"/>
              </a:spcBef>
              <a:spcAft>
                <a:spcPts val="400"/>
              </a:spcAft>
            </a:pPr>
            <a:r>
              <a:rPr lang="en-US" sz="2000" dirty="0">
                <a:solidFill>
                  <a:schemeClr val="accent2"/>
                </a:solidFill>
                <a:latin typeface="Century Gothic" panose="020B0502020202020204" pitchFamily="34" charset="0"/>
              </a:rPr>
              <a:t>9</a:t>
            </a:r>
          </a:p>
          <a:p>
            <a:pPr algn="r">
              <a:spcBef>
                <a:spcPts val="600"/>
              </a:spcBef>
              <a:spcAft>
                <a:spcPts val="400"/>
              </a:spcAft>
            </a:pPr>
            <a:r>
              <a:rPr lang="en-US" sz="2000" dirty="0">
                <a:solidFill>
                  <a:schemeClr val="accent2"/>
                </a:solidFill>
                <a:latin typeface="Century Gothic" panose="020B0502020202020204" pitchFamily="34" charset="0"/>
              </a:rPr>
              <a:t>10</a:t>
            </a:r>
          </a:p>
          <a:p>
            <a:pPr algn="r">
              <a:spcBef>
                <a:spcPts val="600"/>
              </a:spcBef>
              <a:spcAft>
                <a:spcPts val="400"/>
              </a:spcAft>
            </a:pPr>
            <a:r>
              <a:rPr lang="en-US" sz="2000" dirty="0">
                <a:solidFill>
                  <a:schemeClr val="accent2"/>
                </a:solidFill>
                <a:latin typeface="Century Gothic" panose="020B0502020202020204" pitchFamily="34" charset="0"/>
              </a:rPr>
              <a:t>11</a:t>
            </a:r>
          </a:p>
          <a:p>
            <a:pPr algn="r">
              <a:spcBef>
                <a:spcPts val="600"/>
              </a:spcBef>
              <a:spcAft>
                <a:spcPts val="400"/>
              </a:spcAft>
            </a:pPr>
            <a:r>
              <a:rPr lang="en-US" sz="2000" dirty="0">
                <a:solidFill>
                  <a:schemeClr val="accent2"/>
                </a:solidFill>
                <a:latin typeface="Century Gothic" panose="020B0502020202020204" pitchFamily="34" charset="0"/>
              </a:rPr>
              <a:t>12</a:t>
            </a:r>
          </a:p>
        </p:txBody>
      </p:sp>
      <p:pic>
        <p:nvPicPr>
          <p:cNvPr id="41" name="Picture 40">
            <a:extLst>
              <a:ext uri="{FF2B5EF4-FFF2-40B4-BE49-F238E27FC236}">
                <a16:creationId xmlns:a16="http://schemas.microsoft.com/office/drawing/2014/main" id="{62D9CAD0-6D0F-CD41-AD4D-C7722330F15A}"/>
              </a:ext>
            </a:extLst>
          </p:cNvPr>
          <p:cNvPicPr>
            <a:picLocks noChangeAspect="1"/>
          </p:cNvPicPr>
          <p:nvPr/>
        </p:nvPicPr>
        <p:blipFill>
          <a:blip r:embed="rId3"/>
          <a:srcRect/>
          <a:stretch/>
        </p:blipFill>
        <p:spPr>
          <a:xfrm>
            <a:off x="7107105" y="255512"/>
            <a:ext cx="4997547" cy="604200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IDENTITY DESIGN OVERVIEW</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57931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 BRAND IDENTITY DESIGN OVERVIEW</a:t>
            </a:r>
          </a:p>
        </p:txBody>
      </p:sp>
      <p:sp>
        <p:nvSpPr>
          <p:cNvPr id="11" name="TextBox 10">
            <a:extLst>
              <a:ext uri="{FF2B5EF4-FFF2-40B4-BE49-F238E27FC236}">
                <a16:creationId xmlns:a16="http://schemas.microsoft.com/office/drawing/2014/main" id="{E3829CE1-101E-A841-9BC1-9D98FDF35750}"/>
              </a:ext>
            </a:extLst>
          </p:cNvPr>
          <p:cNvSpPr txBox="1"/>
          <p:nvPr/>
        </p:nvSpPr>
        <p:spPr>
          <a:xfrm>
            <a:off x="808892" y="1043353"/>
            <a:ext cx="7397262" cy="1477328"/>
          </a:xfrm>
          <a:prstGeom prst="rect">
            <a:avLst/>
          </a:prstGeom>
          <a:noFill/>
        </p:spPr>
        <p:txBody>
          <a:bodyPr wrap="square" rtlCol="0">
            <a:spAutoFit/>
          </a:bodyPr>
          <a:lstStyle/>
          <a:p>
            <a:r>
              <a:rPr lang="en-US" dirty="0">
                <a:latin typeface="Century Gothic" panose="020B0502020202020204" pitchFamily="34" charset="0"/>
              </a:rPr>
              <a:t>Provide detailed Brand Summary. Lorem ipsum dolor sit amet, consectetur adipiscing elit, sed do eiusmod tempor incididunt ut labore et dolore magna aliqua. Ut enim ad minim veniam, quis nostrud exercitation ullamco laboris nisi ut aliquip ex ea commodo consequat.</a:t>
            </a:r>
          </a:p>
        </p:txBody>
      </p:sp>
      <p:sp>
        <p:nvSpPr>
          <p:cNvPr id="12" name="TextBox 11">
            <a:extLst>
              <a:ext uri="{FF2B5EF4-FFF2-40B4-BE49-F238E27FC236}">
                <a16:creationId xmlns:a16="http://schemas.microsoft.com/office/drawing/2014/main" id="{0C182680-5F08-4241-B128-D326DE65230C}"/>
              </a:ext>
            </a:extLst>
          </p:cNvPr>
          <p:cNvSpPr txBox="1"/>
          <p:nvPr/>
        </p:nvSpPr>
        <p:spPr>
          <a:xfrm>
            <a:off x="440635" y="2999519"/>
            <a:ext cx="728206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RESEARCH SOURCES + FINDINGS</a:t>
            </a:r>
          </a:p>
        </p:txBody>
      </p:sp>
      <p:sp>
        <p:nvSpPr>
          <p:cNvPr id="13" name="TextBox 12">
            <a:extLst>
              <a:ext uri="{FF2B5EF4-FFF2-40B4-BE49-F238E27FC236}">
                <a16:creationId xmlns:a16="http://schemas.microsoft.com/office/drawing/2014/main" id="{D831CFAB-C041-9141-9479-758A2807503F}"/>
              </a:ext>
            </a:extLst>
          </p:cNvPr>
          <p:cNvSpPr txBox="1"/>
          <p:nvPr/>
        </p:nvSpPr>
        <p:spPr>
          <a:xfrm>
            <a:off x="808891" y="3536144"/>
            <a:ext cx="10829831" cy="2621295"/>
          </a:xfrm>
          <a:prstGeom prst="rect">
            <a:avLst/>
          </a:prstGeom>
          <a:noFill/>
        </p:spPr>
        <p:txBody>
          <a:bodyPr wrap="square" rtlCol="0">
            <a:spAutoFit/>
          </a:bodyPr>
          <a:lstStyle/>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Duis aute irure dolor in reprehenderit in voluptate velit esse cillum dolore eu fugiat nulla pariatur. </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Excepteur sint occaecat cupidatat non proident, sunt in culpa qui officia deserunt mollit anim id est laborum.</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Enim sit amet venenatis urna cursus. Bibendum enim facilisis gravida neque convallis a cras. Magnis dis parturient montes nascetur ridiculus mus mauris. Et netus et malesuada fames ac turpis egestas. Fermentum et sollicitudin ac orci phasellus egestas tellus rutrum. Augue lacus viverra vitae congue eu consequat ac. Varius vel pharetra vel turpis nunc.</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Lorem ipsum dolor sit amet, consectetur adipiscing elit, sed do eiusmod tempor incididunt ut labore et dolore magna aliqua.</a:t>
            </a:r>
          </a:p>
        </p:txBody>
      </p:sp>
      <p:pic>
        <p:nvPicPr>
          <p:cNvPr id="3" name="Graphic 2" descr="Eye Scan with solid fill">
            <a:extLst>
              <a:ext uri="{FF2B5EF4-FFF2-40B4-BE49-F238E27FC236}">
                <a16:creationId xmlns:a16="http://schemas.microsoft.com/office/drawing/2014/main" id="{2EB3F90F-41C6-BE46-AE04-EDA8739FE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7614" y="-155875"/>
            <a:ext cx="3266406" cy="3266406"/>
          </a:xfrm>
          <a:prstGeom prst="rect">
            <a:avLst/>
          </a:prstGeom>
        </p:spPr>
      </p:pic>
    </p:spTree>
    <p:extLst>
      <p:ext uri="{BB962C8B-B14F-4D97-AF65-F5344CB8AC3E}">
        <p14:creationId xmlns:p14="http://schemas.microsoft.com/office/powerpoint/2010/main" val="36527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3D6D259-68F4-C54D-BA3E-217EA17553E4}"/>
              </a:ext>
            </a:extLst>
          </p:cNvPr>
          <p:cNvGraphicFramePr>
            <a:graphicFrameLocks noGrp="1"/>
          </p:cNvGraphicFramePr>
          <p:nvPr>
            <p:extLst>
              <p:ext uri="{D42A27DB-BD31-4B8C-83A1-F6EECF244321}">
                <p14:modId xmlns:p14="http://schemas.microsoft.com/office/powerpoint/2010/main" val="2399508305"/>
              </p:ext>
            </p:extLst>
          </p:nvPr>
        </p:nvGraphicFramePr>
        <p:xfrm>
          <a:off x="367747" y="1017247"/>
          <a:ext cx="11426229" cy="4984968"/>
        </p:xfrm>
        <a:graphic>
          <a:graphicData uri="http://schemas.openxmlformats.org/drawingml/2006/table">
            <a:tbl>
              <a:tblPr>
                <a:effectLst>
                  <a:outerShdw blurRad="127000" dist="88900" dir="8100000" algn="tr" rotWithShape="0">
                    <a:prstClr val="black">
                      <a:alpha val="40000"/>
                    </a:prstClr>
                  </a:outerShdw>
                  <a:reflection blurRad="6350" stA="50000" endA="300" endPos="55000" dir="5400000" sy="-100000" algn="bl" rotWithShape="0"/>
                </a:effectLst>
              </a:tblPr>
              <a:tblGrid>
                <a:gridCol w="3808743">
                  <a:extLst>
                    <a:ext uri="{9D8B030D-6E8A-4147-A177-3AD203B41FA5}">
                      <a16:colId xmlns:a16="http://schemas.microsoft.com/office/drawing/2014/main" val="4136967170"/>
                    </a:ext>
                  </a:extLst>
                </a:gridCol>
                <a:gridCol w="3808743">
                  <a:extLst>
                    <a:ext uri="{9D8B030D-6E8A-4147-A177-3AD203B41FA5}">
                      <a16:colId xmlns:a16="http://schemas.microsoft.com/office/drawing/2014/main" val="4155828514"/>
                    </a:ext>
                  </a:extLst>
                </a:gridCol>
                <a:gridCol w="3808743">
                  <a:extLst>
                    <a:ext uri="{9D8B030D-6E8A-4147-A177-3AD203B41FA5}">
                      <a16:colId xmlns:a16="http://schemas.microsoft.com/office/drawing/2014/main" val="3872078189"/>
                    </a:ext>
                  </a:extLst>
                </a:gridCol>
              </a:tblGrid>
              <a:tr h="518509">
                <a:tc>
                  <a:txBody>
                    <a:bodyPr/>
                    <a:lstStyle/>
                    <a:p>
                      <a:pPr marL="0" marR="0">
                        <a:spcBef>
                          <a:spcPts val="0"/>
                        </a:spcBef>
                        <a:spcAft>
                          <a:spcPts val="0"/>
                        </a:spcAft>
                      </a:pPr>
                      <a:r>
                        <a:rPr lang="en-US" sz="22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GOALS</a:t>
                      </a:r>
                      <a:endParaRPr lang="en-US" sz="2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gn="l" fontAlgn="ctr"/>
                      <a:r>
                        <a:rPr lang="en-US" sz="2200" b="0" i="0" u="none" strike="noStrike" dirty="0">
                          <a:solidFill>
                            <a:schemeClr val="bg1"/>
                          </a:solidFill>
                          <a:effectLst/>
                          <a:latin typeface="Century Gothic" panose="020B0502020202020204" pitchFamily="34" charset="0"/>
                        </a:rPr>
                        <a:t>DESIRED OUTCOMES</a:t>
                      </a:r>
                    </a:p>
                  </a:txBody>
                  <a:tcPr marL="18288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l" fontAlgn="ctr"/>
                      <a:r>
                        <a:rPr lang="en-US" sz="2200" b="0" i="0" u="none" strike="noStrike" dirty="0">
                          <a:solidFill>
                            <a:schemeClr val="bg1"/>
                          </a:solidFill>
                          <a:effectLst/>
                          <a:latin typeface="Century Gothic" panose="020B0502020202020204" pitchFamily="34" charset="0"/>
                        </a:rPr>
                        <a:t>MEASURABLE OBJECTIVES</a:t>
                      </a:r>
                    </a:p>
                  </a:txBody>
                  <a:tcPr marL="18288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864072260"/>
                  </a:ext>
                </a:extLst>
              </a:tr>
              <a:tr h="4466459">
                <a:tc>
                  <a:txBody>
                    <a:bodyPr/>
                    <a:lstStyle/>
                    <a:p>
                      <a:pPr marL="285750" marR="0" indent="-285750">
                        <a:lnSpc>
                          <a:spcPct val="150000"/>
                        </a:lnSpc>
                        <a:spcBef>
                          <a:spcPts val="0"/>
                        </a:spcBef>
                        <a:spcAft>
                          <a:spcPts val="800"/>
                        </a:spcAft>
                        <a:buClr>
                          <a:schemeClr val="bg1">
                            <a:lumMod val="65000"/>
                          </a:schemeClr>
                        </a:buClr>
                        <a:buSzPct val="125000"/>
                        <a:buFont typeface="Arial" panose="020B0604020202020204" pitchFamily="34" charset="0"/>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Lorem ipsum dolor sit amet, consectetur adipiscing elit, sed do eiusmod tempor incididunt ut labore et dolore magna aliqua. </a:t>
                      </a:r>
                    </a:p>
                    <a:p>
                      <a:pPr marL="285750" marR="0" indent="-285750">
                        <a:lnSpc>
                          <a:spcPct val="150000"/>
                        </a:lnSpc>
                        <a:spcBef>
                          <a:spcPts val="0"/>
                        </a:spcBef>
                        <a:spcAft>
                          <a:spcPts val="800"/>
                        </a:spcAft>
                        <a:buClr>
                          <a:schemeClr val="bg1">
                            <a:lumMod val="65000"/>
                          </a:schemeClr>
                        </a:buClr>
                        <a:buSzPct val="125000"/>
                        <a:buFont typeface="Arial" panose="020B0604020202020204" pitchFamily="34" charset="0"/>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Turpis egestas sed tempus urna et pharetra. </a:t>
                      </a:r>
                    </a:p>
                    <a:p>
                      <a:pPr marL="285750" marR="0" indent="-285750">
                        <a:lnSpc>
                          <a:spcPct val="150000"/>
                        </a:lnSpc>
                        <a:spcBef>
                          <a:spcPts val="0"/>
                        </a:spcBef>
                        <a:spcAft>
                          <a:spcPts val="800"/>
                        </a:spcAft>
                        <a:buClr>
                          <a:schemeClr val="bg1">
                            <a:lumMod val="65000"/>
                          </a:schemeClr>
                        </a:buClr>
                        <a:buSzPct val="125000"/>
                        <a:buFont typeface="Arial" panose="020B0604020202020204" pitchFamily="34" charset="0"/>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Justo nec ultrices dui sapien eget mi. </a:t>
                      </a: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Cras pulvinar mattis nunc sed.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Bibendum at varius vel pharetra.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In nulla posuere sollicitudin aliquam ultrices sagittis orci. </a:t>
                      </a: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Blandit massa enim nec dui nunc mattis enim ut.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Amet mattis vulputate enim nulla.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In hac habitasse platea dictumst vestibulum rhoncus est pellentesque elit.</a:t>
                      </a: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464206045"/>
                  </a:ext>
                </a:extLst>
              </a:tr>
            </a:tbl>
          </a:graphicData>
        </a:graphic>
      </p:graphicFrame>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IDENTITY DESIGN OBJECTIVES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794121"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2. BRAND IDENTITY DESIGN OBJECTIVES</a:t>
            </a:r>
          </a:p>
        </p:txBody>
      </p:sp>
    </p:spTree>
    <p:extLst>
      <p:ext uri="{BB962C8B-B14F-4D97-AF65-F5344CB8AC3E}">
        <p14:creationId xmlns:p14="http://schemas.microsoft.com/office/powerpoint/2010/main" val="9427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Graphic 12" descr="Compass with solid fill">
            <a:extLst>
              <a:ext uri="{FF2B5EF4-FFF2-40B4-BE49-F238E27FC236}">
                <a16:creationId xmlns:a16="http://schemas.microsoft.com/office/drawing/2014/main" id="{3C323E27-D610-CE49-B68E-13AA96A01D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2537" y="3465352"/>
            <a:ext cx="3012831" cy="3012831"/>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MARKETING GUIDELINES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837128"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3. BRAND MARKETING GUIDELINES</a:t>
            </a:r>
          </a:p>
        </p:txBody>
      </p:sp>
      <p:sp>
        <p:nvSpPr>
          <p:cNvPr id="10" name="TextBox 9">
            <a:extLst>
              <a:ext uri="{FF2B5EF4-FFF2-40B4-BE49-F238E27FC236}">
                <a16:creationId xmlns:a16="http://schemas.microsoft.com/office/drawing/2014/main" id="{C40A6A63-CC75-7E40-9664-34B68DBB2F53}"/>
              </a:ext>
            </a:extLst>
          </p:cNvPr>
          <p:cNvSpPr txBox="1"/>
          <p:nvPr/>
        </p:nvSpPr>
        <p:spPr>
          <a:xfrm>
            <a:off x="808892" y="1043354"/>
            <a:ext cx="8654032" cy="1491306"/>
          </a:xfrm>
          <a:prstGeom prst="rect">
            <a:avLst/>
          </a:prstGeom>
          <a:noFill/>
        </p:spPr>
        <p:txBody>
          <a:bodyPr wrap="square" rtlCol="0">
            <a:spAutoFit/>
          </a:bodyPr>
          <a:lstStyle/>
          <a:p>
            <a:pPr marL="285750" indent="-285750">
              <a:lnSpc>
                <a:spcPct val="150000"/>
              </a:lnSpc>
              <a:spcAft>
                <a:spcPts val="800"/>
              </a:spcAft>
              <a:buClr>
                <a:srgbClr val="D68F0F"/>
              </a:buClr>
              <a:buSzPct val="125000"/>
              <a:buFont typeface="Arial" panose="020B0604020202020204" pitchFamily="34" charset="0"/>
              <a:buChar char="•"/>
            </a:pPr>
            <a:r>
              <a:rPr lang="en-US" dirty="0">
                <a:latin typeface="Century Gothic" panose="020B0502020202020204" pitchFamily="34" charset="0"/>
              </a:rPr>
              <a:t>detailed approval process for all pieces</a:t>
            </a:r>
          </a:p>
          <a:p>
            <a:pPr marL="285750" indent="-285750">
              <a:lnSpc>
                <a:spcPct val="150000"/>
              </a:lnSpc>
              <a:spcAft>
                <a:spcPts val="800"/>
              </a:spcAft>
              <a:buClr>
                <a:srgbClr val="D68F0F"/>
              </a:buClr>
              <a:buSzPct val="125000"/>
              <a:buFont typeface="Arial" panose="020B0604020202020204" pitchFamily="34" charset="0"/>
              <a:buChar char="•"/>
            </a:pPr>
            <a:r>
              <a:rPr lang="en-US" dirty="0">
                <a:latin typeface="Century Gothic" panose="020B0502020202020204" pitchFamily="34" charset="0"/>
              </a:rPr>
              <a:t>style guides</a:t>
            </a:r>
          </a:p>
          <a:p>
            <a:pPr marL="285750" indent="-285750">
              <a:lnSpc>
                <a:spcPct val="150000"/>
              </a:lnSpc>
              <a:spcAft>
                <a:spcPts val="800"/>
              </a:spcAft>
              <a:buClr>
                <a:srgbClr val="D68F0F"/>
              </a:buClr>
              <a:buSzPct val="125000"/>
              <a:buFont typeface="Arial" panose="020B0604020202020204" pitchFamily="34" charset="0"/>
              <a:buChar char="•"/>
            </a:pPr>
            <a:r>
              <a:rPr lang="en-US" dirty="0">
                <a:latin typeface="Century Gothic" panose="020B0502020202020204" pitchFamily="34" charset="0"/>
              </a:rPr>
              <a:t>links to existing branding standards</a:t>
            </a:r>
          </a:p>
        </p:txBody>
      </p:sp>
    </p:spTree>
    <p:extLst>
      <p:ext uri="{BB962C8B-B14F-4D97-AF65-F5344CB8AC3E}">
        <p14:creationId xmlns:p14="http://schemas.microsoft.com/office/powerpoint/2010/main" val="210450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213ED-8928-6341-92E4-1099930525E4}"/>
              </a:ext>
            </a:extLst>
          </p:cNvPr>
          <p:cNvPicPr>
            <a:picLocks noChangeAspect="1"/>
          </p:cNvPicPr>
          <p:nvPr/>
        </p:nvPicPr>
        <p:blipFill>
          <a:blip r:embed="rId3"/>
          <a:stretch>
            <a:fillRect/>
          </a:stretch>
        </p:blipFill>
        <p:spPr>
          <a:xfrm>
            <a:off x="6428563" y="0"/>
            <a:ext cx="5762625"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MARKETING MATERIALS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694461"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4. BRAND MARKETING MATERIALS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	</a:t>
            </a:r>
          </a:p>
        </p:txBody>
      </p:sp>
      <p:sp>
        <p:nvSpPr>
          <p:cNvPr id="2" name="TextBox 1">
            <a:extLst>
              <a:ext uri="{FF2B5EF4-FFF2-40B4-BE49-F238E27FC236}">
                <a16:creationId xmlns:a16="http://schemas.microsoft.com/office/drawing/2014/main" id="{F23D3CD8-51A4-D349-B913-E09CBB611D90}"/>
              </a:ext>
            </a:extLst>
          </p:cNvPr>
          <p:cNvSpPr txBox="1"/>
          <p:nvPr/>
        </p:nvSpPr>
        <p:spPr>
          <a:xfrm>
            <a:off x="789475" y="1689685"/>
            <a:ext cx="4801314" cy="4635821"/>
          </a:xfrm>
          <a:prstGeom prst="rect">
            <a:avLst/>
          </a:prstGeom>
          <a:noFill/>
        </p:spPr>
        <p:txBody>
          <a:bodyPr wrap="none" rtlCol="0">
            <a:spAutoFit/>
          </a:bodyPr>
          <a:lstStyle/>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COPY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PRINT ADS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DISPLAY ADS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SIGNAGE / BANNERS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EVENT / PROMO PIECES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WEBSITE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SOCIAL MEDIA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OTHER</a:t>
            </a:r>
          </a:p>
        </p:txBody>
      </p:sp>
    </p:spTree>
    <p:extLst>
      <p:ext uri="{BB962C8B-B14F-4D97-AF65-F5344CB8AC3E}">
        <p14:creationId xmlns:p14="http://schemas.microsoft.com/office/powerpoint/2010/main" val="359309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3032EF-1D9E-EB48-B884-3407EFC0ED15}"/>
              </a:ext>
            </a:extLst>
          </p:cNvPr>
          <p:cNvPicPr>
            <a:picLocks noChangeAspect="1"/>
          </p:cNvPicPr>
          <p:nvPr/>
        </p:nvPicPr>
        <p:blipFill>
          <a:blip r:embed="rId3"/>
          <a:stretch>
            <a:fillRect/>
          </a:stretch>
        </p:blipFill>
        <p:spPr>
          <a:xfrm>
            <a:off x="6361888" y="316488"/>
            <a:ext cx="5829300" cy="65024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COPY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1362874"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COPY</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a:t>
            </a:r>
          </a:p>
        </p:txBody>
      </p:sp>
    </p:spTree>
    <p:extLst>
      <p:ext uri="{BB962C8B-B14F-4D97-AF65-F5344CB8AC3E}">
        <p14:creationId xmlns:p14="http://schemas.microsoft.com/office/powerpoint/2010/main" val="397320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1A9D58-135D-BB41-AFC1-AD241027F836}"/>
              </a:ext>
            </a:extLst>
          </p:cNvPr>
          <p:cNvPicPr>
            <a:picLocks noChangeAspect="1"/>
          </p:cNvPicPr>
          <p:nvPr/>
        </p:nvPicPr>
        <p:blipFill>
          <a:blip r:embed="rId3"/>
          <a:stretch>
            <a:fillRect/>
          </a:stretch>
        </p:blipFill>
        <p:spPr>
          <a:xfrm>
            <a:off x="7472648" y="2375106"/>
            <a:ext cx="4718539" cy="410307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spcAft>
                <a:spcPts val="800"/>
              </a:spcAft>
            </a:pP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spcAft>
                <a:spcPts val="800"/>
              </a:spcAft>
            </a:pPr>
            <a:r>
              <a:rPr lang="en-US" dirty="0">
                <a:solidFill>
                  <a:schemeClr val="bg1"/>
                </a:solidFill>
                <a:latin typeface="Century Gothic" panose="020B0502020202020204" pitchFamily="34" charset="0"/>
              </a:rPr>
              <a:t>PRINT ADS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175596" cy="584775"/>
          </a:xfrm>
          <a:prstGeom prst="rect">
            <a:avLst/>
          </a:prstGeom>
          <a:noFill/>
        </p:spPr>
        <p:txBody>
          <a:bodyPr wrap="none" rtlCol="0">
            <a:spAutoFit/>
          </a:bodyPr>
          <a:lstStyle/>
          <a:p>
            <a:pPr>
              <a:spcAft>
                <a:spcPts val="800"/>
              </a:spcAft>
            </a:pPr>
            <a:r>
              <a:rPr lang="en-US" sz="3200" dirty="0">
                <a:solidFill>
                  <a:schemeClr val="tx1">
                    <a:lumMod val="65000"/>
                    <a:lumOff val="35000"/>
                  </a:schemeClr>
                </a:solidFill>
                <a:latin typeface="Century Gothic" panose="020B0502020202020204" pitchFamily="34" charset="0"/>
              </a:rPr>
              <a:t>PRINT ADS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pPr>
              <a:spcAft>
                <a:spcPts val="800"/>
              </a:spcAft>
            </a:pPr>
            <a:r>
              <a:rPr lang="en-US" dirty="0">
                <a:latin typeface="Century Gothic" panose="020B0502020202020204" pitchFamily="34" charset="0"/>
              </a:rPr>
              <a:t>Describe the pieces required along with the strategic reach and the desired outcome.</a:t>
            </a:r>
          </a:p>
        </p:txBody>
      </p:sp>
    </p:spTree>
    <p:extLst>
      <p:ext uri="{BB962C8B-B14F-4D97-AF65-F5344CB8AC3E}">
        <p14:creationId xmlns:p14="http://schemas.microsoft.com/office/powerpoint/2010/main" val="4206480070"/>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Identity-Presentation-Template_PowerPoint" id="{98FFEDC8-0C6F-7144-9F79-BD520B6F8325}" vid="{99DD93F0-E8D1-E747-BE7A-CF8C12A92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1261</Words>
  <Application>Microsoft Macintosh PowerPoint</Application>
  <PresentationFormat>Widescreen</PresentationFormat>
  <Paragraphs>258</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Jill Knoepfel</cp:lastModifiedBy>
  <cp:revision>1</cp:revision>
  <dcterms:created xsi:type="dcterms:W3CDTF">2022-01-31T16:58:27Z</dcterms:created>
  <dcterms:modified xsi:type="dcterms:W3CDTF">2022-01-31T16:58:51Z</dcterms:modified>
</cp:coreProperties>
</file>