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9"/>
  </p:notesMasterIdLst>
  <p:handoutMasterIdLst>
    <p:handoutMasterId r:id="rId20"/>
  </p:handoutMasterIdLst>
  <p:sldIdLst>
    <p:sldId id="342" r:id="rId2"/>
    <p:sldId id="353" r:id="rId3"/>
    <p:sldId id="354" r:id="rId4"/>
    <p:sldId id="367" r:id="rId5"/>
    <p:sldId id="368" r:id="rId6"/>
    <p:sldId id="370" r:id="rId7"/>
    <p:sldId id="380" r:id="rId8"/>
    <p:sldId id="371" r:id="rId9"/>
    <p:sldId id="381" r:id="rId10"/>
    <p:sldId id="382" r:id="rId11"/>
    <p:sldId id="383" r:id="rId12"/>
    <p:sldId id="384" r:id="rId13"/>
    <p:sldId id="385" r:id="rId14"/>
    <p:sldId id="386" r:id="rId15"/>
    <p:sldId id="387" r:id="rId16"/>
    <p:sldId id="388" r:id="rId17"/>
    <p:sldId id="29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D6F0"/>
    <a:srgbClr val="4DF7FF"/>
    <a:srgbClr val="AFFFEE"/>
    <a:srgbClr val="FF9B66"/>
    <a:srgbClr val="FFCD99"/>
    <a:srgbClr val="FFE40A"/>
    <a:srgbClr val="FF91A2"/>
    <a:srgbClr val="F78160"/>
    <a:srgbClr val="E9F77B"/>
    <a:srgbClr val="E4F2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66" autoAdjust="0"/>
    <p:restoredTop sz="86447"/>
  </p:normalViewPr>
  <p:slideViewPr>
    <p:cSldViewPr snapToGrid="0" snapToObjects="1">
      <p:cViewPr varScale="1">
        <p:scale>
          <a:sx n="91" d="100"/>
          <a:sy n="91" d="100"/>
        </p:scale>
        <p:origin x="216" y="1272"/>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Lst>
  </p:outlineViewPr>
  <p:notesTextViewPr>
    <p:cViewPr>
      <p:scale>
        <a:sx n="1" d="1"/>
        <a:sy n="1" d="1"/>
      </p:scale>
      <p:origin x="0" y="0"/>
    </p:cViewPr>
  </p:notesTextViewPr>
  <p:notesViewPr>
    <p:cSldViewPr snapToGrid="0" snapToObjects="1">
      <p:cViewPr varScale="1">
        <p:scale>
          <a:sx n="97" d="100"/>
          <a:sy n="97" d="100"/>
        </p:scale>
        <p:origin x="312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6" Type="http://schemas.openxmlformats.org/officeDocument/2006/relationships/slide" Target="slides/slide17.xml"/><Relationship Id="rId1" Type="http://schemas.openxmlformats.org/officeDocument/2006/relationships/slide" Target="slides/slide2.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5" Type="http://schemas.openxmlformats.org/officeDocument/2006/relationships/slide" Target="slides/slide1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41B2701-5A27-6D41-8FD6-4455E6DB443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183B5D2-8F1B-DB43-B7E2-5B1E80AF01E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64CE00F-884B-9E48-B011-EF077E2F1E4C}" type="datetimeFigureOut">
              <a:rPr lang="en-US" smtClean="0"/>
              <a:t>1/28/22</a:t>
            </a:fld>
            <a:endParaRPr lang="en-US"/>
          </a:p>
        </p:txBody>
      </p:sp>
      <p:sp>
        <p:nvSpPr>
          <p:cNvPr id="4" name="Footer Placeholder 3">
            <a:extLst>
              <a:ext uri="{FF2B5EF4-FFF2-40B4-BE49-F238E27FC236}">
                <a16:creationId xmlns:a16="http://schemas.microsoft.com/office/drawing/2014/main" id="{F81D7EE2-C82E-304E-BE3F-73493A84777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173721A-1669-E047-B03D-69436CBE1A9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88F3643-DC2E-5046-B29E-99C07DA01658}" type="slidenum">
              <a:rPr lang="en-US" smtClean="0"/>
              <a:t>‹#›</a:t>
            </a:fld>
            <a:endParaRPr lang="en-US"/>
          </a:p>
        </p:txBody>
      </p:sp>
    </p:spTree>
    <p:extLst>
      <p:ext uri="{BB962C8B-B14F-4D97-AF65-F5344CB8AC3E}">
        <p14:creationId xmlns:p14="http://schemas.microsoft.com/office/powerpoint/2010/main" val="10951944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41969220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2867980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38152493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14</a:t>
            </a:fld>
            <a:endParaRPr lang="en-US" dirty="0"/>
          </a:p>
        </p:txBody>
      </p:sp>
    </p:spTree>
    <p:extLst>
      <p:ext uri="{BB962C8B-B14F-4D97-AF65-F5344CB8AC3E}">
        <p14:creationId xmlns:p14="http://schemas.microsoft.com/office/powerpoint/2010/main" val="27105810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15</a:t>
            </a:fld>
            <a:endParaRPr lang="en-US" dirty="0"/>
          </a:p>
        </p:txBody>
      </p:sp>
    </p:spTree>
    <p:extLst>
      <p:ext uri="{BB962C8B-B14F-4D97-AF65-F5344CB8AC3E}">
        <p14:creationId xmlns:p14="http://schemas.microsoft.com/office/powerpoint/2010/main" val="11161801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16</a:t>
            </a:fld>
            <a:endParaRPr lang="en-US" dirty="0"/>
          </a:p>
        </p:txBody>
      </p:sp>
    </p:spTree>
    <p:extLst>
      <p:ext uri="{BB962C8B-B14F-4D97-AF65-F5344CB8AC3E}">
        <p14:creationId xmlns:p14="http://schemas.microsoft.com/office/powerpoint/2010/main" val="21143327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17</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499122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2081703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0941122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7430838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38052011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784826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4091576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227&amp;utm_source=integrated+content&amp;utm_campaign=/content/brand-presentation-templates&amp;utm_medium=brand+pitch+deck+powerpoint+11227&amp;lpa=brand+pitch+deck+powerpoint+11227&amp;lx=PFpZZjisDNTS-Ddigi3MyABAgeTPLDIL8TQRu558b7w"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4.png"/></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5.png"/></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6.png"/></Relationships>
</file>

<file path=ppt/slides/_rels/slide1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8.png"/></Relationships>
</file>

<file path=ppt/slides/_rels/slide14.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31.png"/><Relationship Id="rId4" Type="http://schemas.openxmlformats.org/officeDocument/2006/relationships/image" Target="../media/image30.png"/></Relationships>
</file>

<file path=ppt/slides/_rels/slide1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8497250-3643-5E42-84A5-BDD2AD21C342}"/>
              </a:ext>
            </a:extLst>
          </p:cNvPr>
          <p:cNvSpPr/>
          <p:nvPr/>
        </p:nvSpPr>
        <p:spPr>
          <a:xfrm>
            <a:off x="5714188" y="0"/>
            <a:ext cx="6477000" cy="6477000"/>
          </a:xfrm>
          <a:prstGeom prst="rect">
            <a:avLst/>
          </a:prstGeom>
          <a:solidFill>
            <a:srgbClr val="4DF7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526932" y="293953"/>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276494" y="209840"/>
            <a:ext cx="5185378" cy="1323439"/>
          </a:xfrm>
          <a:prstGeom prst="rect">
            <a:avLst/>
          </a:prstGeom>
          <a:noFill/>
        </p:spPr>
        <p:txBody>
          <a:bodyPr wrap="square" rtlCol="0">
            <a:spAutoFit/>
          </a:bodyPr>
          <a:lstStyle/>
          <a:p>
            <a:r>
              <a:rPr lang="en-US" sz="4000" b="1" dirty="0">
                <a:solidFill>
                  <a:schemeClr val="tx1">
                    <a:lumMod val="75000"/>
                    <a:lumOff val="25000"/>
                  </a:schemeClr>
                </a:solidFill>
                <a:latin typeface="Andale Mono" panose="020B0509000000000004" pitchFamily="49" charset="0"/>
              </a:rPr>
              <a:t>BRAND PITCH DECK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4DF7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Andale Mono" panose="020B0509000000000004" pitchFamily="49" charset="0"/>
              </a:rPr>
              <a:t>BRAND PITCH DECK</a:t>
            </a:r>
            <a:endParaRPr lang="en-US" dirty="0">
              <a:solidFill>
                <a:schemeClr val="bg1"/>
              </a:solidFill>
              <a:latin typeface="Andale Mono" panose="020B0509000000000004" pitchFamily="49" charset="0"/>
              <a:ea typeface="Arial" charset="0"/>
              <a:cs typeface="Arial" charset="0"/>
            </a:endParaRPr>
          </a:p>
        </p:txBody>
      </p:sp>
      <p:sp>
        <p:nvSpPr>
          <p:cNvPr id="93" name="TextBox 92">
            <a:extLst>
              <a:ext uri="{FF2B5EF4-FFF2-40B4-BE49-F238E27FC236}">
                <a16:creationId xmlns:a16="http://schemas.microsoft.com/office/drawing/2014/main" id="{4202D8FA-97A9-1F4C-B19E-615D761DF0CF}"/>
              </a:ext>
            </a:extLst>
          </p:cNvPr>
          <p:cNvSpPr txBox="1"/>
          <p:nvPr/>
        </p:nvSpPr>
        <p:spPr>
          <a:xfrm>
            <a:off x="131599" y="3184892"/>
            <a:ext cx="5185378" cy="815608"/>
          </a:xfrm>
          <a:prstGeom prst="rect">
            <a:avLst/>
          </a:prstGeom>
          <a:noFill/>
        </p:spPr>
        <p:txBody>
          <a:bodyPr wrap="square" rtlCol="0">
            <a:spAutoFit/>
          </a:bodyPr>
          <a:lstStyle/>
          <a:p>
            <a:r>
              <a:rPr lang="en-US" sz="4700" dirty="0">
                <a:latin typeface="Andale Mono" panose="020B0509000000000004" pitchFamily="49" charset="0"/>
              </a:rPr>
              <a:t>[</a:t>
            </a:r>
            <a:r>
              <a:rPr lang="en-US" sz="4400" dirty="0">
                <a:latin typeface="Andale Mono" panose="020B0509000000000004" pitchFamily="49" charset="0"/>
              </a:rPr>
              <a:t> </a:t>
            </a:r>
            <a:r>
              <a:rPr lang="en-US" sz="4700" dirty="0">
                <a:latin typeface="Andale Mono" panose="020B0509000000000004" pitchFamily="49" charset="0"/>
              </a:rPr>
              <a:t>BRAND NAME</a:t>
            </a:r>
            <a:r>
              <a:rPr lang="en-US" sz="4400" dirty="0">
                <a:latin typeface="Andale Mono" panose="020B0509000000000004" pitchFamily="49" charset="0"/>
              </a:rPr>
              <a:t> </a:t>
            </a:r>
            <a:r>
              <a:rPr lang="en-US" sz="4700" dirty="0">
                <a:latin typeface="Andale Mono" panose="020B0509000000000004" pitchFamily="49" charset="0"/>
              </a:rPr>
              <a:t>]</a:t>
            </a:r>
          </a:p>
        </p:txBody>
      </p:sp>
      <p:sp>
        <p:nvSpPr>
          <p:cNvPr id="11" name="TextBox 10">
            <a:extLst>
              <a:ext uri="{FF2B5EF4-FFF2-40B4-BE49-F238E27FC236}">
                <a16:creationId xmlns:a16="http://schemas.microsoft.com/office/drawing/2014/main" id="{337A3371-9EA4-4C46-A817-F8A47B8962FF}"/>
              </a:ext>
            </a:extLst>
          </p:cNvPr>
          <p:cNvSpPr txBox="1"/>
          <p:nvPr/>
        </p:nvSpPr>
        <p:spPr>
          <a:xfrm>
            <a:off x="276494" y="4820816"/>
            <a:ext cx="5185378" cy="1508105"/>
          </a:xfrm>
          <a:prstGeom prst="rect">
            <a:avLst/>
          </a:prstGeom>
          <a:noFill/>
        </p:spPr>
        <p:txBody>
          <a:bodyPr wrap="square" rtlCol="0">
            <a:spAutoFit/>
          </a:bodyPr>
          <a:lstStyle/>
          <a:p>
            <a:r>
              <a:rPr lang="en-US" sz="2000" dirty="0">
                <a:solidFill>
                  <a:schemeClr val="tx1">
                    <a:lumMod val="75000"/>
                    <a:lumOff val="25000"/>
                  </a:schemeClr>
                </a:solidFill>
                <a:latin typeface="Andale Mono" panose="020B0509000000000004" pitchFamily="49" charset="0"/>
              </a:rPr>
              <a:t>BRAND MANAGER NAME</a:t>
            </a:r>
          </a:p>
          <a:p>
            <a:r>
              <a:rPr lang="en-US" dirty="0">
                <a:solidFill>
                  <a:schemeClr val="tx1">
                    <a:lumMod val="50000"/>
                    <a:lumOff val="50000"/>
                  </a:schemeClr>
                </a:solidFill>
                <a:latin typeface="Andale Mono" panose="020B0509000000000004" pitchFamily="49" charset="0"/>
              </a:rPr>
              <a:t>BRAND MANAGER</a:t>
            </a:r>
          </a:p>
          <a:p>
            <a:endParaRPr lang="en-US" dirty="0">
              <a:solidFill>
                <a:schemeClr val="bg1">
                  <a:lumMod val="50000"/>
                </a:schemeClr>
              </a:solidFill>
              <a:latin typeface="Andale Mono" panose="020B0509000000000004" pitchFamily="49" charset="0"/>
            </a:endParaRPr>
          </a:p>
          <a:p>
            <a:endParaRPr lang="en-US" dirty="0">
              <a:solidFill>
                <a:schemeClr val="bg1">
                  <a:lumMod val="50000"/>
                </a:schemeClr>
              </a:solidFill>
              <a:latin typeface="Andale Mono" panose="020B0509000000000004" pitchFamily="49" charset="0"/>
            </a:endParaRPr>
          </a:p>
          <a:p>
            <a:r>
              <a:rPr lang="en-US" dirty="0">
                <a:solidFill>
                  <a:schemeClr val="bg1">
                    <a:lumMod val="50000"/>
                  </a:schemeClr>
                </a:solidFill>
                <a:latin typeface="Andale Mono" panose="020B0509000000000004" pitchFamily="49" charset="0"/>
              </a:rPr>
              <a:t>00/00/0000</a:t>
            </a:r>
          </a:p>
        </p:txBody>
      </p:sp>
      <p:pic>
        <p:nvPicPr>
          <p:cNvPr id="13" name="Picture 12">
            <a:extLst>
              <a:ext uri="{FF2B5EF4-FFF2-40B4-BE49-F238E27FC236}">
                <a16:creationId xmlns:a16="http://schemas.microsoft.com/office/drawing/2014/main" id="{C9083341-9095-0643-9ECA-38ED7D84D4F5}"/>
              </a:ext>
            </a:extLst>
          </p:cNvPr>
          <p:cNvPicPr>
            <a:picLocks noChangeAspect="1"/>
          </p:cNvPicPr>
          <p:nvPr/>
        </p:nvPicPr>
        <p:blipFill>
          <a:blip r:embed="rId4"/>
          <a:stretch>
            <a:fillRect/>
          </a:stretch>
        </p:blipFill>
        <p:spPr>
          <a:xfrm>
            <a:off x="6777477" y="1617663"/>
            <a:ext cx="5016500" cy="4394200"/>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00AB0C2-9237-534B-9F82-875067572EE4}"/>
              </a:ext>
            </a:extLst>
          </p:cNvPr>
          <p:cNvSpPr/>
          <p:nvPr/>
        </p:nvSpPr>
        <p:spPr>
          <a:xfrm>
            <a:off x="11276788" y="0"/>
            <a:ext cx="914400" cy="6846331"/>
          </a:xfrm>
          <a:prstGeom prst="rect">
            <a:avLst/>
          </a:prstGeom>
          <a:solidFill>
            <a:srgbClr val="E9F7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Andale Mono" panose="020B0509000000000004" pitchFamily="49"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E9F7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Andale Mono" panose="020B0509000000000004" pitchFamily="49" charset="0"/>
              </a:rPr>
              <a:t>BRAND ATTRIBUTES  –  MISSION STATEMENT</a:t>
            </a:r>
          </a:p>
        </p:txBody>
      </p:sp>
      <p:sp>
        <p:nvSpPr>
          <p:cNvPr id="2" name="Rectangle 1">
            <a:extLst>
              <a:ext uri="{FF2B5EF4-FFF2-40B4-BE49-F238E27FC236}">
                <a16:creationId xmlns:a16="http://schemas.microsoft.com/office/drawing/2014/main" id="{A5B8A8AB-5B57-0140-8EDC-94226AC16B63}"/>
              </a:ext>
            </a:extLst>
          </p:cNvPr>
          <p:cNvSpPr/>
          <p:nvPr/>
        </p:nvSpPr>
        <p:spPr>
          <a:xfrm>
            <a:off x="857251" y="1664767"/>
            <a:ext cx="9372600" cy="1200329"/>
          </a:xfrm>
          <a:prstGeom prst="rect">
            <a:avLst/>
          </a:prstGeom>
        </p:spPr>
        <p:txBody>
          <a:bodyPr wrap="square">
            <a:spAutoFit/>
          </a:bodyPr>
          <a:lstStyle/>
          <a:p>
            <a:r>
              <a:rPr lang="en-US" spc="5" dirty="0">
                <a:solidFill>
                  <a:srgbClr val="000000"/>
                </a:solidFill>
                <a:latin typeface="Andale Mono" panose="020B0509000000000004" pitchFamily="49" charset="0"/>
                <a:ea typeface="Calibri" panose="020F0502020204030204" pitchFamily="34" charset="0"/>
                <a:cs typeface="Times New Roman" panose="02020603050405020304" pitchFamily="18" charset="0"/>
              </a:rPr>
              <a:t>What is your company’s mission statement (i.e., written statement that describes your organization’s purpose/overall intention)? </a:t>
            </a:r>
          </a:p>
          <a:p>
            <a:endParaRPr lang="en-US" spc="5" dirty="0">
              <a:solidFill>
                <a:srgbClr val="000000"/>
              </a:solidFill>
              <a:latin typeface="Andale Mono" panose="020B0509000000000004" pitchFamily="49" charset="0"/>
              <a:ea typeface="Calibri" panose="020F0502020204030204" pitchFamily="34" charset="0"/>
              <a:cs typeface="Times New Roman" panose="02020603050405020304" pitchFamily="18" charset="0"/>
            </a:endParaRPr>
          </a:p>
          <a:p>
            <a:r>
              <a:rPr lang="en-US" spc="5" dirty="0">
                <a:solidFill>
                  <a:srgbClr val="000000"/>
                </a:solidFill>
                <a:latin typeface="Andale Mono" panose="020B0509000000000004" pitchFamily="49" charset="0"/>
                <a:ea typeface="Calibri" panose="020F0502020204030204" pitchFamily="34" charset="0"/>
                <a:cs typeface="Times New Roman" panose="02020603050405020304" pitchFamily="18" charset="0"/>
              </a:rPr>
              <a:t>How does it support your company’s values and reason for being?</a:t>
            </a:r>
            <a:r>
              <a:rPr lang="en-US" dirty="0">
                <a:latin typeface="Andale Mono" panose="020B0509000000000004" pitchFamily="49" charset="0"/>
              </a:rPr>
              <a:t> </a:t>
            </a:r>
          </a:p>
        </p:txBody>
      </p:sp>
      <p:pic>
        <p:nvPicPr>
          <p:cNvPr id="3" name="Picture 2">
            <a:extLst>
              <a:ext uri="{FF2B5EF4-FFF2-40B4-BE49-F238E27FC236}">
                <a16:creationId xmlns:a16="http://schemas.microsoft.com/office/drawing/2014/main" id="{8DF15C5A-B2DD-7248-86CE-DA658883E17D}"/>
              </a:ext>
            </a:extLst>
          </p:cNvPr>
          <p:cNvPicPr>
            <a:picLocks noChangeAspect="1"/>
          </p:cNvPicPr>
          <p:nvPr/>
        </p:nvPicPr>
        <p:blipFill>
          <a:blip r:embed="rId3"/>
          <a:stretch>
            <a:fillRect/>
          </a:stretch>
        </p:blipFill>
        <p:spPr>
          <a:xfrm>
            <a:off x="514350" y="412117"/>
            <a:ext cx="7162800" cy="571500"/>
          </a:xfrm>
          <a:prstGeom prst="rect">
            <a:avLst/>
          </a:prstGeom>
        </p:spPr>
      </p:pic>
      <p:pic>
        <p:nvPicPr>
          <p:cNvPr id="4" name="Picture 3">
            <a:extLst>
              <a:ext uri="{FF2B5EF4-FFF2-40B4-BE49-F238E27FC236}">
                <a16:creationId xmlns:a16="http://schemas.microsoft.com/office/drawing/2014/main" id="{B433DFBD-701A-CE45-92FD-524FF7BBF0DD}"/>
              </a:ext>
            </a:extLst>
          </p:cNvPr>
          <p:cNvPicPr>
            <a:picLocks noChangeAspect="1"/>
          </p:cNvPicPr>
          <p:nvPr/>
        </p:nvPicPr>
        <p:blipFill>
          <a:blip r:embed="rId4"/>
          <a:stretch>
            <a:fillRect/>
          </a:stretch>
        </p:blipFill>
        <p:spPr>
          <a:xfrm>
            <a:off x="8645120" y="3642968"/>
            <a:ext cx="2108200" cy="2374900"/>
          </a:xfrm>
          <a:prstGeom prst="rect">
            <a:avLst/>
          </a:prstGeom>
        </p:spPr>
      </p:pic>
    </p:spTree>
    <p:extLst>
      <p:ext uri="{BB962C8B-B14F-4D97-AF65-F5344CB8AC3E}">
        <p14:creationId xmlns:p14="http://schemas.microsoft.com/office/powerpoint/2010/main" val="977667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D5B4A41-D309-6D41-9EC2-DF8582E66525}"/>
              </a:ext>
            </a:extLst>
          </p:cNvPr>
          <p:cNvSpPr/>
          <p:nvPr/>
        </p:nvSpPr>
        <p:spPr>
          <a:xfrm>
            <a:off x="11276788" y="0"/>
            <a:ext cx="914400" cy="6846331"/>
          </a:xfrm>
          <a:prstGeom prst="rect">
            <a:avLst/>
          </a:prstGeom>
          <a:solidFill>
            <a:srgbClr val="E9F7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E9F7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Andale Mono" panose="020B0509000000000004" pitchFamily="49" charset="0"/>
              </a:rPr>
              <a:t>BRAND ATTRIBUTES  –  VISION</a:t>
            </a:r>
          </a:p>
        </p:txBody>
      </p:sp>
      <p:sp>
        <p:nvSpPr>
          <p:cNvPr id="3" name="Rectangle 2">
            <a:extLst>
              <a:ext uri="{FF2B5EF4-FFF2-40B4-BE49-F238E27FC236}">
                <a16:creationId xmlns:a16="http://schemas.microsoft.com/office/drawing/2014/main" id="{11D8EA88-6F50-314E-B54E-F45AC23CC549}"/>
              </a:ext>
            </a:extLst>
          </p:cNvPr>
          <p:cNvSpPr/>
          <p:nvPr/>
        </p:nvSpPr>
        <p:spPr>
          <a:xfrm>
            <a:off x="936030" y="1499957"/>
            <a:ext cx="7728031" cy="1477328"/>
          </a:xfrm>
          <a:prstGeom prst="rect">
            <a:avLst/>
          </a:prstGeom>
        </p:spPr>
        <p:txBody>
          <a:bodyPr wrap="square">
            <a:spAutoFit/>
          </a:bodyPr>
          <a:lstStyle/>
          <a:p>
            <a:r>
              <a:rPr lang="en-US" dirty="0">
                <a:latin typeface="Andale Mono" panose="020B0509000000000004" pitchFamily="49" charset="0"/>
              </a:rPr>
              <a:t>What is your company’s vision (future aspiration / goal)? </a:t>
            </a:r>
          </a:p>
          <a:p>
            <a:endParaRPr lang="en-US" dirty="0">
              <a:latin typeface="Andale Mono" panose="020B0509000000000004" pitchFamily="49" charset="0"/>
            </a:endParaRPr>
          </a:p>
          <a:p>
            <a:r>
              <a:rPr lang="en-US" dirty="0">
                <a:latin typeface="Andale Mono" panose="020B0509000000000004" pitchFamily="49" charset="0"/>
              </a:rPr>
              <a:t>How does it support your company’s values and reason for being? </a:t>
            </a:r>
          </a:p>
        </p:txBody>
      </p:sp>
      <p:pic>
        <p:nvPicPr>
          <p:cNvPr id="2" name="Picture 1">
            <a:extLst>
              <a:ext uri="{FF2B5EF4-FFF2-40B4-BE49-F238E27FC236}">
                <a16:creationId xmlns:a16="http://schemas.microsoft.com/office/drawing/2014/main" id="{6A5993EB-E936-A44C-8994-90C39021B1F6}"/>
              </a:ext>
            </a:extLst>
          </p:cNvPr>
          <p:cNvPicPr>
            <a:picLocks noChangeAspect="1"/>
          </p:cNvPicPr>
          <p:nvPr/>
        </p:nvPicPr>
        <p:blipFill>
          <a:blip r:embed="rId3"/>
          <a:stretch>
            <a:fillRect/>
          </a:stretch>
        </p:blipFill>
        <p:spPr>
          <a:xfrm>
            <a:off x="439738" y="385763"/>
            <a:ext cx="2197100" cy="571500"/>
          </a:xfrm>
          <a:prstGeom prst="rect">
            <a:avLst/>
          </a:prstGeom>
        </p:spPr>
      </p:pic>
      <p:pic>
        <p:nvPicPr>
          <p:cNvPr id="4" name="Picture 3">
            <a:extLst>
              <a:ext uri="{FF2B5EF4-FFF2-40B4-BE49-F238E27FC236}">
                <a16:creationId xmlns:a16="http://schemas.microsoft.com/office/drawing/2014/main" id="{22540541-7A3C-3542-89B3-A6A3F5B18078}"/>
              </a:ext>
            </a:extLst>
          </p:cNvPr>
          <p:cNvPicPr>
            <a:picLocks noChangeAspect="1"/>
          </p:cNvPicPr>
          <p:nvPr/>
        </p:nvPicPr>
        <p:blipFill>
          <a:blip r:embed="rId4"/>
          <a:stretch>
            <a:fillRect/>
          </a:stretch>
        </p:blipFill>
        <p:spPr>
          <a:xfrm>
            <a:off x="8664061" y="4059620"/>
            <a:ext cx="2171700" cy="2082800"/>
          </a:xfrm>
          <a:prstGeom prst="rect">
            <a:avLst/>
          </a:prstGeom>
        </p:spPr>
      </p:pic>
    </p:spTree>
    <p:extLst>
      <p:ext uri="{BB962C8B-B14F-4D97-AF65-F5344CB8AC3E}">
        <p14:creationId xmlns:p14="http://schemas.microsoft.com/office/powerpoint/2010/main" val="4012983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7400B2D-A5C2-4649-A099-D0E7138F1EE1}"/>
              </a:ext>
            </a:extLst>
          </p:cNvPr>
          <p:cNvSpPr/>
          <p:nvPr/>
        </p:nvSpPr>
        <p:spPr>
          <a:xfrm>
            <a:off x="11276788" y="0"/>
            <a:ext cx="914400" cy="6846331"/>
          </a:xfrm>
          <a:prstGeom prst="rect">
            <a:avLst/>
          </a:prstGeom>
          <a:solidFill>
            <a:srgbClr val="E9F7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Andale Mono" panose="020B0509000000000004" pitchFamily="49"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E9F7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Andale Mono" panose="020B0509000000000004" pitchFamily="49" charset="0"/>
              </a:rPr>
              <a:t>BRAND ATTRIBUTES  –  BRAND PERSONALITY</a:t>
            </a:r>
          </a:p>
        </p:txBody>
      </p:sp>
      <p:sp>
        <p:nvSpPr>
          <p:cNvPr id="2" name="Rectangle 1">
            <a:extLst>
              <a:ext uri="{FF2B5EF4-FFF2-40B4-BE49-F238E27FC236}">
                <a16:creationId xmlns:a16="http://schemas.microsoft.com/office/drawing/2014/main" id="{2695C754-3458-004F-91E5-466655D399EB}"/>
              </a:ext>
            </a:extLst>
          </p:cNvPr>
          <p:cNvSpPr/>
          <p:nvPr/>
        </p:nvSpPr>
        <p:spPr>
          <a:xfrm>
            <a:off x="919322" y="1705955"/>
            <a:ext cx="5981541" cy="1754326"/>
          </a:xfrm>
          <a:prstGeom prst="rect">
            <a:avLst/>
          </a:prstGeom>
        </p:spPr>
        <p:txBody>
          <a:bodyPr wrap="square">
            <a:spAutoFit/>
          </a:bodyPr>
          <a:lstStyle/>
          <a:p>
            <a:r>
              <a:rPr lang="en-US" spc="5" dirty="0">
                <a:solidFill>
                  <a:srgbClr val="000000"/>
                </a:solidFill>
                <a:latin typeface="Andale Mono" panose="020B0509000000000004" pitchFamily="49" charset="0"/>
                <a:ea typeface="Calibri" panose="020F0502020204030204" pitchFamily="34" charset="0"/>
                <a:cs typeface="Times New Roman" panose="02020603050405020304" pitchFamily="18" charset="0"/>
              </a:rPr>
              <a:t>What is your company’s brand personality (i.e., the human characteristics associated with your brand name)? </a:t>
            </a:r>
          </a:p>
          <a:p>
            <a:endParaRPr lang="en-US" spc="5" dirty="0">
              <a:solidFill>
                <a:srgbClr val="000000"/>
              </a:solidFill>
              <a:latin typeface="Andale Mono" panose="020B0509000000000004" pitchFamily="49" charset="0"/>
              <a:ea typeface="Calibri" panose="020F0502020204030204" pitchFamily="34" charset="0"/>
              <a:cs typeface="Times New Roman" panose="02020603050405020304" pitchFamily="18" charset="0"/>
            </a:endParaRPr>
          </a:p>
          <a:p>
            <a:r>
              <a:rPr lang="en-US" spc="5" dirty="0">
                <a:solidFill>
                  <a:srgbClr val="000000"/>
                </a:solidFill>
                <a:latin typeface="Andale Mono" panose="020B0509000000000004" pitchFamily="49" charset="0"/>
                <a:ea typeface="Calibri" panose="020F0502020204030204" pitchFamily="34" charset="0"/>
                <a:cs typeface="Times New Roman" panose="02020603050405020304" pitchFamily="18" charset="0"/>
              </a:rPr>
              <a:t>How does it support your company’s values and reason for being? </a:t>
            </a:r>
            <a:endParaRPr lang="en-US" dirty="0">
              <a:latin typeface="Andale Mono" panose="020B0509000000000004" pitchFamily="49" charset="0"/>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22656542-4EE2-E646-BAC6-A3F7610EA405}"/>
              </a:ext>
            </a:extLst>
          </p:cNvPr>
          <p:cNvPicPr>
            <a:picLocks noChangeAspect="1"/>
          </p:cNvPicPr>
          <p:nvPr/>
        </p:nvPicPr>
        <p:blipFill>
          <a:blip r:embed="rId3"/>
          <a:stretch>
            <a:fillRect/>
          </a:stretch>
        </p:blipFill>
        <p:spPr>
          <a:xfrm>
            <a:off x="406400" y="347459"/>
            <a:ext cx="7150100" cy="571500"/>
          </a:xfrm>
          <a:prstGeom prst="rect">
            <a:avLst/>
          </a:prstGeom>
        </p:spPr>
      </p:pic>
      <p:pic>
        <p:nvPicPr>
          <p:cNvPr id="4" name="Picture 3">
            <a:extLst>
              <a:ext uri="{FF2B5EF4-FFF2-40B4-BE49-F238E27FC236}">
                <a16:creationId xmlns:a16="http://schemas.microsoft.com/office/drawing/2014/main" id="{EF88795E-F3D1-E54D-986D-7B795399CFEE}"/>
              </a:ext>
            </a:extLst>
          </p:cNvPr>
          <p:cNvPicPr>
            <a:picLocks noChangeAspect="1"/>
          </p:cNvPicPr>
          <p:nvPr/>
        </p:nvPicPr>
        <p:blipFill>
          <a:blip r:embed="rId4"/>
          <a:stretch>
            <a:fillRect/>
          </a:stretch>
        </p:blipFill>
        <p:spPr>
          <a:xfrm>
            <a:off x="8928376" y="4250082"/>
            <a:ext cx="1968500" cy="1955800"/>
          </a:xfrm>
          <a:prstGeom prst="rect">
            <a:avLst/>
          </a:prstGeom>
        </p:spPr>
      </p:pic>
    </p:spTree>
    <p:extLst>
      <p:ext uri="{BB962C8B-B14F-4D97-AF65-F5344CB8AC3E}">
        <p14:creationId xmlns:p14="http://schemas.microsoft.com/office/powerpoint/2010/main" val="2993845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012D5A6A-1F6D-2B43-AC19-1F73FAB09116}"/>
              </a:ext>
            </a:extLst>
          </p:cNvPr>
          <p:cNvSpPr/>
          <p:nvPr/>
        </p:nvSpPr>
        <p:spPr>
          <a:xfrm>
            <a:off x="11276788" y="0"/>
            <a:ext cx="914400" cy="6846331"/>
          </a:xfrm>
          <a:prstGeom prst="rect">
            <a:avLst/>
          </a:prstGeom>
          <a:solidFill>
            <a:srgbClr val="4DF7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Andale Mono" panose="020B0509000000000004" pitchFamily="49"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4DF7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Andale Mono" panose="020B0509000000000004" pitchFamily="49" charset="0"/>
              </a:rPr>
              <a:t>STORY-FRIENDLY FACTS &amp; FIGURES</a:t>
            </a:r>
          </a:p>
        </p:txBody>
      </p:sp>
      <p:sp>
        <p:nvSpPr>
          <p:cNvPr id="2" name="Rectangle 1">
            <a:extLst>
              <a:ext uri="{FF2B5EF4-FFF2-40B4-BE49-F238E27FC236}">
                <a16:creationId xmlns:a16="http://schemas.microsoft.com/office/drawing/2014/main" id="{A86B1BC3-C770-0F48-8358-233D59573D7A}"/>
              </a:ext>
            </a:extLst>
          </p:cNvPr>
          <p:cNvSpPr/>
          <p:nvPr/>
        </p:nvSpPr>
        <p:spPr>
          <a:xfrm>
            <a:off x="640466" y="2072048"/>
            <a:ext cx="4545897" cy="1200329"/>
          </a:xfrm>
          <a:prstGeom prst="rect">
            <a:avLst/>
          </a:prstGeom>
        </p:spPr>
        <p:txBody>
          <a:bodyPr wrap="square">
            <a:spAutoFit/>
          </a:bodyPr>
          <a:lstStyle/>
          <a:p>
            <a:pPr>
              <a:spcAft>
                <a:spcPts val="800"/>
              </a:spcAft>
            </a:pPr>
            <a:r>
              <a:rPr lang="en-US" spc="5" dirty="0">
                <a:solidFill>
                  <a:srgbClr val="000000"/>
                </a:solidFill>
                <a:latin typeface="Andale Mono" panose="020B0509000000000004" pitchFamily="49" charset="0"/>
                <a:ea typeface="Calibri" panose="020F0502020204030204" pitchFamily="34" charset="0"/>
                <a:cs typeface="Times New Roman" panose="02020603050405020304" pitchFamily="18" charset="0"/>
              </a:rPr>
              <a:t>List some story-friendly facts and figures about your company to help support your brand’s story. </a:t>
            </a:r>
            <a:endParaRPr lang="en-US" sz="1600" dirty="0">
              <a:effectLst/>
              <a:latin typeface="Andale Mono" panose="020B0509000000000004" pitchFamily="49" charset="0"/>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6165D3C9-6D8B-3E4E-A340-E74E830FBDDD}"/>
              </a:ext>
            </a:extLst>
          </p:cNvPr>
          <p:cNvPicPr>
            <a:picLocks noChangeAspect="1"/>
          </p:cNvPicPr>
          <p:nvPr/>
        </p:nvPicPr>
        <p:blipFill>
          <a:blip r:embed="rId3"/>
          <a:stretch>
            <a:fillRect/>
          </a:stretch>
        </p:blipFill>
        <p:spPr>
          <a:xfrm>
            <a:off x="244475" y="177914"/>
            <a:ext cx="6045200" cy="1016000"/>
          </a:xfrm>
          <a:prstGeom prst="rect">
            <a:avLst/>
          </a:prstGeom>
        </p:spPr>
      </p:pic>
      <p:pic>
        <p:nvPicPr>
          <p:cNvPr id="4" name="Picture 3">
            <a:extLst>
              <a:ext uri="{FF2B5EF4-FFF2-40B4-BE49-F238E27FC236}">
                <a16:creationId xmlns:a16="http://schemas.microsoft.com/office/drawing/2014/main" id="{27775EFA-2B76-0D4B-AE02-EC570BB850C8}"/>
              </a:ext>
            </a:extLst>
          </p:cNvPr>
          <p:cNvPicPr>
            <a:picLocks noChangeAspect="1"/>
          </p:cNvPicPr>
          <p:nvPr/>
        </p:nvPicPr>
        <p:blipFill>
          <a:blip r:embed="rId4"/>
          <a:stretch>
            <a:fillRect/>
          </a:stretch>
        </p:blipFill>
        <p:spPr>
          <a:xfrm>
            <a:off x="5574893" y="4064276"/>
            <a:ext cx="5397500" cy="2247900"/>
          </a:xfrm>
          <a:prstGeom prst="rect">
            <a:avLst/>
          </a:prstGeom>
        </p:spPr>
      </p:pic>
    </p:spTree>
    <p:extLst>
      <p:ext uri="{BB962C8B-B14F-4D97-AF65-F5344CB8AC3E}">
        <p14:creationId xmlns:p14="http://schemas.microsoft.com/office/powerpoint/2010/main" val="833978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alpha val="28142"/>
          </a:schemeClr>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C0CDCD1-7171-D547-B526-59F3786AB828}"/>
              </a:ext>
            </a:extLst>
          </p:cNvPr>
          <p:cNvSpPr/>
          <p:nvPr/>
        </p:nvSpPr>
        <p:spPr>
          <a:xfrm>
            <a:off x="11276788" y="0"/>
            <a:ext cx="914400" cy="6846331"/>
          </a:xfrm>
          <a:prstGeom prst="rect">
            <a:avLst/>
          </a:prstGeom>
          <a:solidFill>
            <a:srgbClr val="00D6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Andale Mono" panose="020B0509000000000004" pitchFamily="49"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00D6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Andale Mono" panose="020B0509000000000004" pitchFamily="49" charset="0"/>
              </a:rPr>
              <a:t>EXECUTIVE BIOS</a:t>
            </a:r>
          </a:p>
        </p:txBody>
      </p:sp>
      <p:sp>
        <p:nvSpPr>
          <p:cNvPr id="40" name="TextBox 39">
            <a:extLst>
              <a:ext uri="{FF2B5EF4-FFF2-40B4-BE49-F238E27FC236}">
                <a16:creationId xmlns:a16="http://schemas.microsoft.com/office/drawing/2014/main" id="{9942E994-2F03-3843-B39A-945A3E19769D}"/>
              </a:ext>
            </a:extLst>
          </p:cNvPr>
          <p:cNvSpPr txBox="1"/>
          <p:nvPr/>
        </p:nvSpPr>
        <p:spPr>
          <a:xfrm>
            <a:off x="367748" y="1361077"/>
            <a:ext cx="6065889" cy="4538422"/>
          </a:xfrm>
          <a:prstGeom prst="rect">
            <a:avLst/>
          </a:prstGeom>
          <a:noFill/>
        </p:spPr>
        <p:txBody>
          <a:bodyPr wrap="square" rtlCol="0">
            <a:spAutoFit/>
          </a:bodyPr>
          <a:lstStyle/>
          <a:p>
            <a:pPr marL="457200" indent="-457200">
              <a:lnSpc>
                <a:spcPct val="150000"/>
              </a:lnSpc>
              <a:buClr>
                <a:srgbClr val="00D6F1"/>
              </a:buClr>
              <a:buSzPct val="125000"/>
              <a:buFont typeface="Arial" panose="020B0604020202020204" pitchFamily="34" charset="0"/>
              <a:buChar char="•"/>
            </a:pPr>
            <a:r>
              <a:rPr lang="en-US" sz="2800" dirty="0">
                <a:latin typeface="Andale Mono" panose="020B0509000000000004" pitchFamily="49" charset="0"/>
              </a:rPr>
              <a:t>Executive Director</a:t>
            </a:r>
          </a:p>
          <a:p>
            <a:pPr marL="457200" indent="-457200">
              <a:lnSpc>
                <a:spcPct val="150000"/>
              </a:lnSpc>
              <a:buClr>
                <a:srgbClr val="00D6F1"/>
              </a:buClr>
              <a:buSzPct val="125000"/>
              <a:buFont typeface="Arial" panose="020B0604020202020204" pitchFamily="34" charset="0"/>
              <a:buChar char="•"/>
            </a:pPr>
            <a:r>
              <a:rPr lang="en-US" sz="2800" dirty="0">
                <a:latin typeface="Andale Mono" panose="020B0509000000000004" pitchFamily="49" charset="0"/>
              </a:rPr>
              <a:t>Chief Executive Officer</a:t>
            </a:r>
          </a:p>
          <a:p>
            <a:pPr marL="457200" indent="-457200">
              <a:lnSpc>
                <a:spcPct val="150000"/>
              </a:lnSpc>
              <a:buClr>
                <a:srgbClr val="00D6F1"/>
              </a:buClr>
              <a:buSzPct val="125000"/>
              <a:buFont typeface="Arial" panose="020B0604020202020204" pitchFamily="34" charset="0"/>
              <a:buChar char="•"/>
            </a:pPr>
            <a:r>
              <a:rPr lang="en-US" sz="2800" dirty="0">
                <a:latin typeface="Andale Mono" panose="020B0509000000000004" pitchFamily="49" charset="0"/>
              </a:rPr>
              <a:t>Chief Operating Officer</a:t>
            </a:r>
          </a:p>
          <a:p>
            <a:pPr marL="457200" indent="-457200">
              <a:lnSpc>
                <a:spcPct val="150000"/>
              </a:lnSpc>
              <a:buClr>
                <a:srgbClr val="00D6F1"/>
              </a:buClr>
              <a:buSzPct val="125000"/>
              <a:buFont typeface="Arial" panose="020B0604020202020204" pitchFamily="34" charset="0"/>
              <a:buChar char="•"/>
            </a:pPr>
            <a:r>
              <a:rPr lang="en-US" sz="2800" dirty="0">
                <a:latin typeface="Andale Mono" panose="020B0509000000000004" pitchFamily="49" charset="0"/>
              </a:rPr>
              <a:t>Chief Information Officer</a:t>
            </a:r>
          </a:p>
          <a:p>
            <a:pPr marL="457200" indent="-457200">
              <a:lnSpc>
                <a:spcPct val="150000"/>
              </a:lnSpc>
              <a:buClr>
                <a:srgbClr val="00D6F1"/>
              </a:buClr>
              <a:buSzPct val="125000"/>
              <a:buFont typeface="Arial" panose="020B0604020202020204" pitchFamily="34" charset="0"/>
              <a:buChar char="•"/>
            </a:pPr>
            <a:r>
              <a:rPr lang="en-US" sz="2800" dirty="0">
                <a:latin typeface="Andale Mono" panose="020B0509000000000004" pitchFamily="49" charset="0"/>
              </a:rPr>
              <a:t>Chief Marketing Officer</a:t>
            </a:r>
          </a:p>
          <a:p>
            <a:pPr marL="457200" indent="-457200">
              <a:lnSpc>
                <a:spcPct val="150000"/>
              </a:lnSpc>
              <a:buClr>
                <a:srgbClr val="00D6F1"/>
              </a:buClr>
              <a:buSzPct val="125000"/>
              <a:buFont typeface="Arial" panose="020B0604020202020204" pitchFamily="34" charset="0"/>
              <a:buChar char="•"/>
            </a:pPr>
            <a:r>
              <a:rPr lang="en-US" sz="2800" dirty="0">
                <a:latin typeface="Andale Mono" panose="020B0509000000000004" pitchFamily="49" charset="0"/>
              </a:rPr>
              <a:t>Chief Financial Officer</a:t>
            </a:r>
          </a:p>
          <a:p>
            <a:pPr marL="457200" indent="-457200">
              <a:lnSpc>
                <a:spcPct val="150000"/>
              </a:lnSpc>
              <a:buClr>
                <a:srgbClr val="00D6F1"/>
              </a:buClr>
              <a:buSzPct val="125000"/>
              <a:buFont typeface="Arial" panose="020B0604020202020204" pitchFamily="34" charset="0"/>
              <a:buChar char="•"/>
            </a:pPr>
            <a:r>
              <a:rPr lang="en-US" sz="2800" dirty="0">
                <a:latin typeface="Andale Mono" panose="020B0509000000000004" pitchFamily="49" charset="0"/>
              </a:rPr>
              <a:t>Vice President</a:t>
            </a:r>
          </a:p>
        </p:txBody>
      </p:sp>
      <p:pic>
        <p:nvPicPr>
          <p:cNvPr id="30" name="Picture 29" descr="A person wearing headphones and using a computer&#10;&#10;Description automatically generated with medium confidence">
            <a:extLst>
              <a:ext uri="{FF2B5EF4-FFF2-40B4-BE49-F238E27FC236}">
                <a16:creationId xmlns:a16="http://schemas.microsoft.com/office/drawing/2014/main" id="{55176A6D-7232-F444-893F-2BAB32F37C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7888" y="3500560"/>
            <a:ext cx="2395220" cy="2395220"/>
          </a:xfrm>
          <a:prstGeom prst="rect">
            <a:avLst/>
          </a:prstGeom>
        </p:spPr>
      </p:pic>
      <p:pic>
        <p:nvPicPr>
          <p:cNvPr id="4" name="Picture 3">
            <a:extLst>
              <a:ext uri="{FF2B5EF4-FFF2-40B4-BE49-F238E27FC236}">
                <a16:creationId xmlns:a16="http://schemas.microsoft.com/office/drawing/2014/main" id="{BDAE850A-DA02-9549-8F04-78DFDEEB796A}"/>
              </a:ext>
            </a:extLst>
          </p:cNvPr>
          <p:cNvPicPr>
            <a:picLocks noChangeAspect="1"/>
          </p:cNvPicPr>
          <p:nvPr/>
        </p:nvPicPr>
        <p:blipFill>
          <a:blip r:embed="rId4"/>
          <a:stretch>
            <a:fillRect/>
          </a:stretch>
        </p:blipFill>
        <p:spPr>
          <a:xfrm>
            <a:off x="7285054" y="160290"/>
            <a:ext cx="3088253" cy="3088253"/>
          </a:xfrm>
          <a:prstGeom prst="rect">
            <a:avLst/>
          </a:prstGeom>
        </p:spPr>
      </p:pic>
      <p:pic>
        <p:nvPicPr>
          <p:cNvPr id="2" name="Picture 1">
            <a:extLst>
              <a:ext uri="{FF2B5EF4-FFF2-40B4-BE49-F238E27FC236}">
                <a16:creationId xmlns:a16="http://schemas.microsoft.com/office/drawing/2014/main" id="{E7773F61-1794-BD48-84CE-DC0C28DBEC55}"/>
              </a:ext>
            </a:extLst>
          </p:cNvPr>
          <p:cNvPicPr>
            <a:picLocks noChangeAspect="1"/>
          </p:cNvPicPr>
          <p:nvPr/>
        </p:nvPicPr>
        <p:blipFill>
          <a:blip r:embed="rId5"/>
          <a:stretch>
            <a:fillRect/>
          </a:stretch>
        </p:blipFill>
        <p:spPr>
          <a:xfrm>
            <a:off x="367748" y="209710"/>
            <a:ext cx="5537200" cy="571500"/>
          </a:xfrm>
          <a:prstGeom prst="rect">
            <a:avLst/>
          </a:prstGeom>
        </p:spPr>
      </p:pic>
    </p:spTree>
    <p:extLst>
      <p:ext uri="{BB962C8B-B14F-4D97-AF65-F5344CB8AC3E}">
        <p14:creationId xmlns:p14="http://schemas.microsoft.com/office/powerpoint/2010/main" val="3480804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alpha val="28142"/>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D2769DB-5006-1549-9A2F-E92978848DF5}"/>
              </a:ext>
            </a:extLst>
          </p:cNvPr>
          <p:cNvSpPr/>
          <p:nvPr/>
        </p:nvSpPr>
        <p:spPr>
          <a:xfrm>
            <a:off x="11276788" y="0"/>
            <a:ext cx="914400" cy="6846331"/>
          </a:xfrm>
          <a:prstGeom prst="rect">
            <a:avLst/>
          </a:prstGeom>
          <a:solidFill>
            <a:srgbClr val="00D6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Andale Mono" panose="020B0509000000000004" pitchFamily="49"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00D6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Andale Mono" panose="020B0509000000000004" pitchFamily="49" charset="0"/>
              </a:rPr>
              <a:t>EXECUTIVE BIOS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6372298" y="5564318"/>
            <a:ext cx="4628191" cy="584775"/>
          </a:xfrm>
          <a:prstGeom prst="rect">
            <a:avLst/>
          </a:prstGeom>
          <a:noFill/>
        </p:spPr>
        <p:txBody>
          <a:bodyPr wrap="square" rtlCol="0">
            <a:spAutoFit/>
          </a:bodyPr>
          <a:lstStyle/>
          <a:p>
            <a:pPr algn="r"/>
            <a:r>
              <a:rPr lang="en-US" sz="3200" dirty="0">
                <a:solidFill>
                  <a:schemeClr val="bg1">
                    <a:lumMod val="50000"/>
                  </a:schemeClr>
                </a:solidFill>
                <a:latin typeface="Andale Mono" panose="020B0509000000000004" pitchFamily="49" charset="0"/>
              </a:rPr>
              <a:t>EXECUTIVE DIRECTOR</a:t>
            </a:r>
          </a:p>
        </p:txBody>
      </p:sp>
      <p:pic>
        <p:nvPicPr>
          <p:cNvPr id="4" name="Picture 3">
            <a:extLst>
              <a:ext uri="{FF2B5EF4-FFF2-40B4-BE49-F238E27FC236}">
                <a16:creationId xmlns:a16="http://schemas.microsoft.com/office/drawing/2014/main" id="{BDAE850A-DA02-9549-8F04-78DFDEEB796A}"/>
              </a:ext>
            </a:extLst>
          </p:cNvPr>
          <p:cNvPicPr>
            <a:picLocks noChangeAspect="1"/>
          </p:cNvPicPr>
          <p:nvPr/>
        </p:nvPicPr>
        <p:blipFill>
          <a:blip r:embed="rId3"/>
          <a:stretch>
            <a:fillRect/>
          </a:stretch>
        </p:blipFill>
        <p:spPr>
          <a:xfrm>
            <a:off x="8658987" y="940480"/>
            <a:ext cx="3088253" cy="3088253"/>
          </a:xfrm>
          <a:prstGeom prst="rect">
            <a:avLst/>
          </a:prstGeom>
        </p:spPr>
      </p:pic>
      <p:sp>
        <p:nvSpPr>
          <p:cNvPr id="11" name="TextBox 10">
            <a:extLst>
              <a:ext uri="{FF2B5EF4-FFF2-40B4-BE49-F238E27FC236}">
                <a16:creationId xmlns:a16="http://schemas.microsoft.com/office/drawing/2014/main" id="{49C4B6AF-83DD-1947-A8E1-D602A32C0606}"/>
              </a:ext>
            </a:extLst>
          </p:cNvPr>
          <p:cNvSpPr txBox="1"/>
          <p:nvPr/>
        </p:nvSpPr>
        <p:spPr>
          <a:xfrm>
            <a:off x="6506950" y="4856432"/>
            <a:ext cx="4493539" cy="707886"/>
          </a:xfrm>
          <a:prstGeom prst="rect">
            <a:avLst/>
          </a:prstGeom>
          <a:noFill/>
        </p:spPr>
        <p:txBody>
          <a:bodyPr wrap="square" rtlCol="0">
            <a:spAutoFit/>
          </a:bodyPr>
          <a:lstStyle/>
          <a:p>
            <a:pPr algn="r"/>
            <a:r>
              <a:rPr lang="en-US" sz="4000" dirty="0">
                <a:solidFill>
                  <a:schemeClr val="tx1">
                    <a:lumMod val="65000"/>
                    <a:lumOff val="35000"/>
                  </a:schemeClr>
                </a:solidFill>
                <a:latin typeface="Andale Mono" panose="020B0509000000000004" pitchFamily="49" charset="0"/>
              </a:rPr>
              <a:t>Kiersten Cohen</a:t>
            </a:r>
          </a:p>
        </p:txBody>
      </p:sp>
      <p:sp>
        <p:nvSpPr>
          <p:cNvPr id="2" name="TextBox 1">
            <a:extLst>
              <a:ext uri="{FF2B5EF4-FFF2-40B4-BE49-F238E27FC236}">
                <a16:creationId xmlns:a16="http://schemas.microsoft.com/office/drawing/2014/main" id="{D151E9CA-273E-D346-9D13-D805251BCD79}"/>
              </a:ext>
            </a:extLst>
          </p:cNvPr>
          <p:cNvSpPr txBox="1"/>
          <p:nvPr/>
        </p:nvSpPr>
        <p:spPr>
          <a:xfrm>
            <a:off x="666426" y="581742"/>
            <a:ext cx="5429573" cy="4612481"/>
          </a:xfrm>
          <a:prstGeom prst="rect">
            <a:avLst/>
          </a:prstGeom>
          <a:noFill/>
        </p:spPr>
        <p:txBody>
          <a:bodyPr wrap="square" rtlCol="0">
            <a:spAutoFit/>
          </a:bodyPr>
          <a:lstStyle/>
          <a:p>
            <a:pPr>
              <a:lnSpc>
                <a:spcPct val="150000"/>
              </a:lnSpc>
            </a:pPr>
            <a:r>
              <a:rPr lang="en-US" dirty="0">
                <a:latin typeface="Andale Mono" panose="020B0509000000000004" pitchFamily="49" charset="0"/>
              </a:rPr>
              <a:t>Provide bios (one to three paragraphs) for each of your company’s  </a:t>
            </a:r>
          </a:p>
          <a:p>
            <a:pPr>
              <a:lnSpc>
                <a:spcPct val="150000"/>
              </a:lnSpc>
            </a:pPr>
            <a:r>
              <a:rPr lang="en-US" dirty="0">
                <a:latin typeface="Andale Mono" panose="020B0509000000000004" pitchFamily="49" charset="0"/>
              </a:rPr>
              <a:t>key stakeholders (e.g., CEO, VPs, CMOs, etc.), including their background, their current roles and major contributions within your company, and the ways in which they support your company’s values, vision, and goals.</a:t>
            </a:r>
          </a:p>
          <a:p>
            <a:pPr>
              <a:lnSpc>
                <a:spcPct val="150000"/>
              </a:lnSpc>
            </a:pPr>
            <a:endParaRPr lang="en-US" dirty="0">
              <a:latin typeface="Andale Mono" panose="020B0509000000000004" pitchFamily="49" charset="0"/>
            </a:endParaRPr>
          </a:p>
          <a:p>
            <a:pPr>
              <a:lnSpc>
                <a:spcPct val="150000"/>
              </a:lnSpc>
            </a:pPr>
            <a:endParaRPr lang="en-US" dirty="0">
              <a:latin typeface="Andale Mono" panose="020B0509000000000004" pitchFamily="49" charset="0"/>
            </a:endParaRPr>
          </a:p>
        </p:txBody>
      </p:sp>
    </p:spTree>
    <p:extLst>
      <p:ext uri="{BB962C8B-B14F-4D97-AF65-F5344CB8AC3E}">
        <p14:creationId xmlns:p14="http://schemas.microsoft.com/office/powerpoint/2010/main" val="2622378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alpha val="28142"/>
          </a:schemeClr>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274255C-3548-C748-8714-34AE101E3A37}"/>
              </a:ext>
            </a:extLst>
          </p:cNvPr>
          <p:cNvSpPr/>
          <p:nvPr/>
        </p:nvSpPr>
        <p:spPr>
          <a:xfrm>
            <a:off x="11276788" y="0"/>
            <a:ext cx="914400" cy="6846331"/>
          </a:xfrm>
          <a:prstGeom prst="rect">
            <a:avLst/>
          </a:prstGeom>
          <a:solidFill>
            <a:srgbClr val="00D6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Andale Mono" panose="020B0509000000000004" pitchFamily="49"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00D6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Andale Mono" panose="020B0509000000000004" pitchFamily="49" charset="0"/>
              </a:rPr>
              <a:t>EXECUTIVE BIOS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5107166" y="5564318"/>
            <a:ext cx="5862503" cy="584775"/>
          </a:xfrm>
          <a:prstGeom prst="rect">
            <a:avLst/>
          </a:prstGeom>
          <a:noFill/>
        </p:spPr>
        <p:txBody>
          <a:bodyPr wrap="none" rtlCol="0">
            <a:spAutoFit/>
          </a:bodyPr>
          <a:lstStyle/>
          <a:p>
            <a:pPr algn="r"/>
            <a:r>
              <a:rPr lang="en-US" sz="3200" dirty="0">
                <a:solidFill>
                  <a:schemeClr val="bg1">
                    <a:lumMod val="50000"/>
                  </a:schemeClr>
                </a:solidFill>
                <a:latin typeface="Andale Mono" panose="020B0509000000000004" pitchFamily="49" charset="0"/>
              </a:rPr>
              <a:t>CHIEF EXECUTIVE OFFICER</a:t>
            </a:r>
          </a:p>
        </p:txBody>
      </p:sp>
      <p:sp>
        <p:nvSpPr>
          <p:cNvPr id="11" name="TextBox 10">
            <a:extLst>
              <a:ext uri="{FF2B5EF4-FFF2-40B4-BE49-F238E27FC236}">
                <a16:creationId xmlns:a16="http://schemas.microsoft.com/office/drawing/2014/main" id="{49C4B6AF-83DD-1947-A8E1-D602A32C0606}"/>
              </a:ext>
            </a:extLst>
          </p:cNvPr>
          <p:cNvSpPr txBox="1"/>
          <p:nvPr/>
        </p:nvSpPr>
        <p:spPr>
          <a:xfrm>
            <a:off x="7388239" y="4856432"/>
            <a:ext cx="3581430" cy="707886"/>
          </a:xfrm>
          <a:prstGeom prst="rect">
            <a:avLst/>
          </a:prstGeom>
          <a:noFill/>
        </p:spPr>
        <p:txBody>
          <a:bodyPr wrap="none" rtlCol="0">
            <a:spAutoFit/>
          </a:bodyPr>
          <a:lstStyle/>
          <a:p>
            <a:pPr algn="r"/>
            <a:r>
              <a:rPr lang="en-US" sz="4000" dirty="0">
                <a:solidFill>
                  <a:schemeClr val="tx1">
                    <a:lumMod val="65000"/>
                    <a:lumOff val="35000"/>
                  </a:schemeClr>
                </a:solidFill>
                <a:latin typeface="Andale Mono" panose="020B0509000000000004" pitchFamily="49" charset="0"/>
              </a:rPr>
              <a:t>Ryan Atwood</a:t>
            </a:r>
          </a:p>
        </p:txBody>
      </p:sp>
      <p:sp>
        <p:nvSpPr>
          <p:cNvPr id="2" name="TextBox 1">
            <a:extLst>
              <a:ext uri="{FF2B5EF4-FFF2-40B4-BE49-F238E27FC236}">
                <a16:creationId xmlns:a16="http://schemas.microsoft.com/office/drawing/2014/main" id="{D151E9CA-273E-D346-9D13-D805251BCD79}"/>
              </a:ext>
            </a:extLst>
          </p:cNvPr>
          <p:cNvSpPr txBox="1"/>
          <p:nvPr/>
        </p:nvSpPr>
        <p:spPr>
          <a:xfrm>
            <a:off x="666426" y="581742"/>
            <a:ext cx="5429574" cy="4612481"/>
          </a:xfrm>
          <a:prstGeom prst="rect">
            <a:avLst/>
          </a:prstGeom>
          <a:noFill/>
        </p:spPr>
        <p:txBody>
          <a:bodyPr wrap="square" rtlCol="0">
            <a:spAutoFit/>
          </a:bodyPr>
          <a:lstStyle/>
          <a:p>
            <a:pPr>
              <a:lnSpc>
                <a:spcPct val="150000"/>
              </a:lnSpc>
            </a:pPr>
            <a:r>
              <a:rPr lang="en-US" dirty="0">
                <a:latin typeface="Andale Mono" panose="020B0509000000000004" pitchFamily="49" charset="0"/>
              </a:rPr>
              <a:t>Provide bios (one to three paragraphs) for each of your company’s  </a:t>
            </a:r>
          </a:p>
          <a:p>
            <a:pPr>
              <a:lnSpc>
                <a:spcPct val="150000"/>
              </a:lnSpc>
            </a:pPr>
            <a:r>
              <a:rPr lang="en-US" dirty="0">
                <a:latin typeface="Andale Mono" panose="020B0509000000000004" pitchFamily="49" charset="0"/>
              </a:rPr>
              <a:t>key stakeholders (e.g., CEO, VPs, CMOs, etc.), including their background, their current roles and major contributions within your company, and the ways in which they support your company’s values, vision, and goals.</a:t>
            </a:r>
          </a:p>
          <a:p>
            <a:pPr>
              <a:lnSpc>
                <a:spcPct val="150000"/>
              </a:lnSpc>
            </a:pPr>
            <a:endParaRPr lang="en-US" dirty="0">
              <a:latin typeface="Andale Mono" panose="020B0509000000000004" pitchFamily="49" charset="0"/>
            </a:endParaRPr>
          </a:p>
          <a:p>
            <a:pPr>
              <a:lnSpc>
                <a:spcPct val="150000"/>
              </a:lnSpc>
            </a:pPr>
            <a:endParaRPr lang="en-US" dirty="0">
              <a:latin typeface="Andale Mono" panose="020B0509000000000004" pitchFamily="49" charset="0"/>
            </a:endParaRPr>
          </a:p>
        </p:txBody>
      </p:sp>
      <p:pic>
        <p:nvPicPr>
          <p:cNvPr id="10" name="Picture 9" descr="A person wearing headphones and using a computer&#10;&#10;Description automatically generated with medium confidence">
            <a:extLst>
              <a:ext uri="{FF2B5EF4-FFF2-40B4-BE49-F238E27FC236}">
                <a16:creationId xmlns:a16="http://schemas.microsoft.com/office/drawing/2014/main" id="{D3E18AA3-CD06-D840-BD78-6D97B29C0C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56568" y="940480"/>
            <a:ext cx="3090672" cy="3090672"/>
          </a:xfrm>
          <a:prstGeom prst="rect">
            <a:avLst/>
          </a:prstGeom>
        </p:spPr>
      </p:pic>
    </p:spTree>
    <p:extLst>
      <p:ext uri="{BB962C8B-B14F-4D97-AF65-F5344CB8AC3E}">
        <p14:creationId xmlns:p14="http://schemas.microsoft.com/office/powerpoint/2010/main" val="1390975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3D29B3-D954-8B4F-8A0F-197C5EA7A4BB}"/>
              </a:ext>
            </a:extLst>
          </p:cNvPr>
          <p:cNvSpPr/>
          <p:nvPr/>
        </p:nvSpPr>
        <p:spPr>
          <a:xfrm>
            <a:off x="5715000" y="0"/>
            <a:ext cx="6477000" cy="6477000"/>
          </a:xfrm>
          <a:prstGeom prst="rect">
            <a:avLst/>
          </a:prstGeom>
          <a:solidFill>
            <a:srgbClr val="4DF7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4DF7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2196549" y="6477000"/>
            <a:ext cx="9550692" cy="369332"/>
          </a:xfrm>
          <a:prstGeom prst="rect">
            <a:avLst/>
          </a:prstGeom>
          <a:noFill/>
        </p:spPr>
        <p:txBody>
          <a:bodyPr wrap="square" rtlCol="0">
            <a:spAutoFit/>
          </a:bodyPr>
          <a:lstStyle/>
          <a:p>
            <a:pPr algn="r"/>
            <a:r>
              <a:rPr lang="en-US" dirty="0">
                <a:solidFill>
                  <a:schemeClr val="bg1"/>
                </a:solidFill>
                <a:latin typeface="Andale Mono" panose="020B0509000000000004" pitchFamily="49" charset="0"/>
              </a:rPr>
              <a:t>BRAND PITCH DECK |  TABLE OF CONTENTS</a:t>
            </a:r>
            <a:endParaRPr lang="en-US" dirty="0">
              <a:solidFill>
                <a:schemeClr val="bg1"/>
              </a:solidFill>
              <a:latin typeface="Andale Mono" panose="020B0509000000000004" pitchFamily="49" charset="0"/>
              <a:ea typeface="Arial" charset="0"/>
              <a:cs typeface="Arial" charset="0"/>
            </a:endParaRPr>
          </a:p>
        </p:txBody>
      </p:sp>
      <p:sp>
        <p:nvSpPr>
          <p:cNvPr id="38" name="TextBox 37">
            <a:extLst>
              <a:ext uri="{FF2B5EF4-FFF2-40B4-BE49-F238E27FC236}">
                <a16:creationId xmlns:a16="http://schemas.microsoft.com/office/drawing/2014/main" id="{3087209E-8C45-1E47-A06D-D69E46F1665D}"/>
              </a:ext>
            </a:extLst>
          </p:cNvPr>
          <p:cNvSpPr txBox="1"/>
          <p:nvPr/>
        </p:nvSpPr>
        <p:spPr>
          <a:xfrm>
            <a:off x="6096000" y="282644"/>
            <a:ext cx="6248953" cy="6037550"/>
          </a:xfrm>
          <a:prstGeom prst="rect">
            <a:avLst/>
          </a:prstGeom>
          <a:noFill/>
        </p:spPr>
        <p:txBody>
          <a:bodyPr wrap="square" numCol="1" rtlCol="0">
            <a:spAutoFit/>
          </a:bodyPr>
          <a:lstStyle/>
          <a:p>
            <a:pPr marL="285750" indent="-285750">
              <a:spcBef>
                <a:spcPts val="600"/>
              </a:spcBef>
              <a:spcAft>
                <a:spcPts val="1000"/>
              </a:spcAft>
              <a:buClr>
                <a:schemeClr val="bg1"/>
              </a:buClr>
              <a:buSzPct val="109000"/>
              <a:buFont typeface="Arial" panose="020B0604020202020204" pitchFamily="34" charset="0"/>
              <a:buChar char="•"/>
            </a:pPr>
            <a:r>
              <a:rPr lang="en-US" sz="2300" dirty="0">
                <a:latin typeface="Andale Mono" panose="020B0509000000000004" pitchFamily="49" charset="0"/>
              </a:rPr>
              <a:t>DOCUMENT CONTROL</a:t>
            </a:r>
          </a:p>
          <a:p>
            <a:pPr marL="285750" indent="-285750">
              <a:spcBef>
                <a:spcPts val="600"/>
              </a:spcBef>
              <a:spcAft>
                <a:spcPts val="1000"/>
              </a:spcAft>
              <a:buClr>
                <a:schemeClr val="bg1"/>
              </a:buClr>
              <a:buSzPct val="109000"/>
              <a:buFont typeface="Arial" panose="020B0604020202020204" pitchFamily="34" charset="0"/>
              <a:buChar char="•"/>
            </a:pPr>
            <a:r>
              <a:rPr lang="en-US" sz="2300" dirty="0">
                <a:latin typeface="Andale Mono" panose="020B0509000000000004" pitchFamily="49" charset="0"/>
              </a:rPr>
              <a:t>VERSION HISTORY</a:t>
            </a:r>
          </a:p>
          <a:p>
            <a:pPr marL="285750" indent="-285750">
              <a:spcBef>
                <a:spcPts val="600"/>
              </a:spcBef>
              <a:spcAft>
                <a:spcPts val="1000"/>
              </a:spcAft>
              <a:buClr>
                <a:schemeClr val="bg1"/>
              </a:buClr>
              <a:buSzPct val="109000"/>
              <a:buFont typeface="Arial" panose="020B0604020202020204" pitchFamily="34" charset="0"/>
              <a:buChar char="•"/>
            </a:pPr>
            <a:r>
              <a:rPr lang="en-US" sz="2300" dirty="0">
                <a:latin typeface="Andale Mono" panose="020B0509000000000004" pitchFamily="49" charset="0"/>
              </a:rPr>
              <a:t>DOCUMENT APPROVALS</a:t>
            </a:r>
          </a:p>
          <a:p>
            <a:pPr marL="285750" indent="-285750">
              <a:spcBef>
                <a:spcPts val="600"/>
              </a:spcBef>
              <a:spcAft>
                <a:spcPts val="1000"/>
              </a:spcAft>
              <a:buClr>
                <a:schemeClr val="bg1"/>
              </a:buClr>
              <a:buSzPct val="109000"/>
              <a:buFont typeface="Arial" panose="020B0604020202020204" pitchFamily="34" charset="0"/>
              <a:buChar char="•"/>
            </a:pPr>
            <a:r>
              <a:rPr lang="en-US" sz="2300" dirty="0">
                <a:latin typeface="Andale Mono" panose="020B0509000000000004" pitchFamily="49" charset="0"/>
              </a:rPr>
              <a:t>COMPANY HISTORY</a:t>
            </a:r>
          </a:p>
          <a:p>
            <a:pPr marL="285750" indent="-285750">
              <a:spcBef>
                <a:spcPts val="600"/>
              </a:spcBef>
              <a:spcAft>
                <a:spcPts val="1000"/>
              </a:spcAft>
              <a:buClr>
                <a:schemeClr val="bg1"/>
              </a:buClr>
              <a:buSzPct val="109000"/>
              <a:buFont typeface="Arial" panose="020B0604020202020204" pitchFamily="34" charset="0"/>
              <a:buChar char="•"/>
            </a:pPr>
            <a:r>
              <a:rPr lang="en-US" sz="2300" dirty="0">
                <a:latin typeface="Andale Mono" panose="020B0509000000000004" pitchFamily="49" charset="0"/>
              </a:rPr>
              <a:t>PURPOSE, VALUES, &amp; CULTURE</a:t>
            </a:r>
          </a:p>
          <a:p>
            <a:pPr marL="285750" indent="-285750">
              <a:spcBef>
                <a:spcPts val="600"/>
              </a:spcBef>
              <a:spcAft>
                <a:spcPts val="1000"/>
              </a:spcAft>
              <a:buClr>
                <a:schemeClr val="bg1"/>
              </a:buClr>
              <a:buSzPct val="109000"/>
              <a:buFont typeface="Arial" panose="020B0604020202020204" pitchFamily="34" charset="0"/>
              <a:buChar char="•"/>
            </a:pPr>
            <a:r>
              <a:rPr lang="en-US" sz="2300" dirty="0">
                <a:latin typeface="Andale Mono" panose="020B0509000000000004" pitchFamily="49" charset="0"/>
              </a:rPr>
              <a:t>WHAT DO WE DO?</a:t>
            </a:r>
          </a:p>
          <a:p>
            <a:pPr marL="285750" indent="-285750">
              <a:spcBef>
                <a:spcPts val="600"/>
              </a:spcBef>
              <a:spcAft>
                <a:spcPts val="1000"/>
              </a:spcAft>
              <a:buClr>
                <a:schemeClr val="bg1"/>
              </a:buClr>
              <a:buSzPct val="109000"/>
              <a:buFont typeface="Arial" panose="020B0604020202020204" pitchFamily="34" charset="0"/>
              <a:buChar char="•"/>
            </a:pPr>
            <a:r>
              <a:rPr lang="en-US" sz="2300" dirty="0">
                <a:latin typeface="Andale Mono" panose="020B0509000000000004" pitchFamily="49" charset="0"/>
              </a:rPr>
              <a:t>WHY DO WE DO WHAT WE DO?</a:t>
            </a:r>
          </a:p>
          <a:p>
            <a:pPr marL="285750" indent="-285750">
              <a:spcBef>
                <a:spcPts val="600"/>
              </a:spcBef>
              <a:spcAft>
                <a:spcPts val="1000"/>
              </a:spcAft>
              <a:buClr>
                <a:schemeClr val="bg1"/>
              </a:buClr>
              <a:buSzPct val="109000"/>
              <a:buFont typeface="Arial" panose="020B0604020202020204" pitchFamily="34" charset="0"/>
              <a:buChar char="•"/>
            </a:pPr>
            <a:r>
              <a:rPr lang="en-US" sz="2300" dirty="0">
                <a:latin typeface="Andale Mono" panose="020B0509000000000004" pitchFamily="49" charset="0"/>
              </a:rPr>
              <a:t>POSITIONING &amp; STRATEGY</a:t>
            </a:r>
          </a:p>
          <a:p>
            <a:pPr marL="285750" indent="-285750">
              <a:spcBef>
                <a:spcPts val="600"/>
              </a:spcBef>
              <a:spcAft>
                <a:spcPts val="1000"/>
              </a:spcAft>
              <a:buClr>
                <a:schemeClr val="bg1"/>
              </a:buClr>
              <a:buSzPct val="109000"/>
              <a:buFont typeface="Arial" panose="020B0604020202020204" pitchFamily="34" charset="0"/>
              <a:buChar char="•"/>
            </a:pPr>
            <a:r>
              <a:rPr lang="en-US" sz="2300" dirty="0">
                <a:latin typeface="Andale Mono" panose="020B0509000000000004" pitchFamily="49" charset="0"/>
              </a:rPr>
              <a:t>BRAND ATTRIBUTES</a:t>
            </a:r>
          </a:p>
          <a:p>
            <a:pPr marL="285750" indent="-285750">
              <a:spcBef>
                <a:spcPts val="600"/>
              </a:spcBef>
              <a:spcAft>
                <a:spcPts val="1000"/>
              </a:spcAft>
              <a:buClr>
                <a:schemeClr val="bg1"/>
              </a:buClr>
              <a:buSzPct val="109000"/>
              <a:buFont typeface="Arial" panose="020B0604020202020204" pitchFamily="34" charset="0"/>
              <a:buChar char="•"/>
            </a:pPr>
            <a:r>
              <a:rPr lang="en-US" sz="2300" dirty="0">
                <a:latin typeface="Andale Mono" panose="020B0509000000000004" pitchFamily="49" charset="0"/>
              </a:rPr>
              <a:t>STORY-FRIENDLY FACTS &amp; FIGURES</a:t>
            </a:r>
          </a:p>
          <a:p>
            <a:pPr marL="285750" indent="-285750">
              <a:spcBef>
                <a:spcPts val="600"/>
              </a:spcBef>
              <a:spcAft>
                <a:spcPts val="1000"/>
              </a:spcAft>
              <a:buClr>
                <a:schemeClr val="bg1"/>
              </a:buClr>
              <a:buSzPct val="109000"/>
              <a:buFont typeface="Arial" panose="020B0604020202020204" pitchFamily="34" charset="0"/>
              <a:buChar char="•"/>
            </a:pPr>
            <a:r>
              <a:rPr lang="en-US" sz="2300" dirty="0">
                <a:latin typeface="Andale Mono" panose="020B0509000000000004" pitchFamily="49" charset="0"/>
              </a:rPr>
              <a:t>EXECUTIVE BIOS</a:t>
            </a:r>
          </a:p>
        </p:txBody>
      </p:sp>
      <p:pic>
        <p:nvPicPr>
          <p:cNvPr id="4" name="Picture 3">
            <a:extLst>
              <a:ext uri="{FF2B5EF4-FFF2-40B4-BE49-F238E27FC236}">
                <a16:creationId xmlns:a16="http://schemas.microsoft.com/office/drawing/2014/main" id="{C95B431D-0A35-BF44-80AC-765BB50804D1}"/>
              </a:ext>
            </a:extLst>
          </p:cNvPr>
          <p:cNvPicPr>
            <a:picLocks noChangeAspect="1"/>
          </p:cNvPicPr>
          <p:nvPr/>
        </p:nvPicPr>
        <p:blipFill>
          <a:blip r:embed="rId3"/>
          <a:stretch>
            <a:fillRect/>
          </a:stretch>
        </p:blipFill>
        <p:spPr>
          <a:xfrm>
            <a:off x="1655525" y="3871913"/>
            <a:ext cx="3588621" cy="2293840"/>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FA35788-3060-7749-B1BD-AA0AA63D2782}"/>
              </a:ext>
            </a:extLst>
          </p:cNvPr>
          <p:cNvSpPr/>
          <p:nvPr/>
        </p:nvSpPr>
        <p:spPr>
          <a:xfrm>
            <a:off x="11276788" y="0"/>
            <a:ext cx="914400" cy="6846332"/>
          </a:xfrm>
          <a:prstGeom prst="rect">
            <a:avLst/>
          </a:prstGeom>
          <a:solidFill>
            <a:srgbClr val="00B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Andale Mono" panose="020B0509000000000004" pitchFamily="49"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00B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Andale Mono" panose="020B0509000000000004" pitchFamily="49" charset="0"/>
              </a:rPr>
              <a:t>COMPANY HISTORY</a:t>
            </a:r>
          </a:p>
        </p:txBody>
      </p:sp>
      <p:sp>
        <p:nvSpPr>
          <p:cNvPr id="8" name="TextBox 7">
            <a:extLst>
              <a:ext uri="{FF2B5EF4-FFF2-40B4-BE49-F238E27FC236}">
                <a16:creationId xmlns:a16="http://schemas.microsoft.com/office/drawing/2014/main" id="{E478CD71-0DA3-5C42-88A5-A41AB38F9F6C}"/>
              </a:ext>
            </a:extLst>
          </p:cNvPr>
          <p:cNvSpPr txBox="1"/>
          <p:nvPr/>
        </p:nvSpPr>
        <p:spPr>
          <a:xfrm>
            <a:off x="813228" y="1098771"/>
            <a:ext cx="6959172" cy="4493538"/>
          </a:xfrm>
          <a:prstGeom prst="rect">
            <a:avLst/>
          </a:prstGeom>
          <a:noFill/>
        </p:spPr>
        <p:txBody>
          <a:bodyPr wrap="square" rtlCol="0">
            <a:spAutoFit/>
          </a:bodyPr>
          <a:lstStyle/>
          <a:p>
            <a:r>
              <a:rPr lang="en-US" dirty="0">
                <a:latin typeface="Andale Mono" panose="020B0509000000000004" pitchFamily="49" charset="0"/>
              </a:rPr>
              <a:t>Provide an “about us” overview of your company. </a:t>
            </a:r>
          </a:p>
          <a:p>
            <a:r>
              <a:rPr lang="en-US" dirty="0">
                <a:latin typeface="Andale Mono" panose="020B0509000000000004" pitchFamily="49" charset="0"/>
              </a:rPr>
              <a:t>This includes the following:  </a:t>
            </a:r>
          </a:p>
          <a:p>
            <a:endParaRPr lang="en-US" dirty="0">
              <a:latin typeface="Andale Mono" panose="020B0509000000000004" pitchFamily="49" charset="0"/>
            </a:endParaRPr>
          </a:p>
          <a:p>
            <a:pPr marL="285750" indent="-285750">
              <a:spcBef>
                <a:spcPts val="1200"/>
              </a:spcBef>
              <a:buFont typeface="Arial" panose="020B0604020202020204" pitchFamily="34" charset="0"/>
              <a:buChar char="•"/>
            </a:pPr>
            <a:r>
              <a:rPr lang="en-US" dirty="0">
                <a:latin typeface="Andale Mono" panose="020B0509000000000004" pitchFamily="49" charset="0"/>
              </a:rPr>
              <a:t>Company name</a:t>
            </a:r>
          </a:p>
          <a:p>
            <a:pPr marL="285750" indent="-285750">
              <a:spcBef>
                <a:spcPts val="1200"/>
              </a:spcBef>
              <a:buFont typeface="Arial" panose="020B0604020202020204" pitchFamily="34" charset="0"/>
              <a:buChar char="•"/>
            </a:pPr>
            <a:r>
              <a:rPr lang="en-US" dirty="0">
                <a:latin typeface="Andale Mono" panose="020B0509000000000004" pitchFamily="49" charset="0"/>
              </a:rPr>
              <a:t>Why you originally named it that</a:t>
            </a:r>
          </a:p>
          <a:p>
            <a:pPr marL="285750" indent="-285750">
              <a:spcBef>
                <a:spcPts val="1200"/>
              </a:spcBef>
              <a:buFont typeface="Arial" panose="020B0604020202020204" pitchFamily="34" charset="0"/>
              <a:buChar char="•"/>
            </a:pPr>
            <a:r>
              <a:rPr lang="en-US" dirty="0">
                <a:latin typeface="Andale Mono" panose="020B0509000000000004" pitchFamily="49" charset="0"/>
              </a:rPr>
              <a:t>When you were established / </a:t>
            </a:r>
            <a:br>
              <a:rPr lang="en-US" dirty="0">
                <a:latin typeface="Andale Mono" panose="020B0509000000000004" pitchFamily="49" charset="0"/>
              </a:rPr>
            </a:br>
            <a:r>
              <a:rPr lang="en-US" dirty="0">
                <a:latin typeface="Andale Mono" panose="020B0509000000000004" pitchFamily="49" charset="0"/>
              </a:rPr>
              <a:t>How long you’ve been in business </a:t>
            </a:r>
          </a:p>
          <a:p>
            <a:pPr marL="285750" indent="-285750">
              <a:spcBef>
                <a:spcPts val="1200"/>
              </a:spcBef>
              <a:buFont typeface="Arial" panose="020B0604020202020204" pitchFamily="34" charset="0"/>
              <a:buChar char="•"/>
            </a:pPr>
            <a:r>
              <a:rPr lang="en-US" dirty="0">
                <a:latin typeface="Andale Mono" panose="020B0509000000000004" pitchFamily="49" charset="0"/>
              </a:rPr>
              <a:t>What you do as a company</a:t>
            </a:r>
          </a:p>
          <a:p>
            <a:pPr marL="285750" indent="-285750">
              <a:spcBef>
                <a:spcPts val="1200"/>
              </a:spcBef>
              <a:buFont typeface="Arial" panose="020B0604020202020204" pitchFamily="34" charset="0"/>
              <a:buChar char="•"/>
            </a:pPr>
            <a:r>
              <a:rPr lang="en-US" dirty="0">
                <a:latin typeface="Andale Mono" panose="020B0509000000000004" pitchFamily="49" charset="0"/>
              </a:rPr>
              <a:t>Who your customers are</a:t>
            </a:r>
          </a:p>
          <a:p>
            <a:pPr marL="285750" indent="-285750">
              <a:spcBef>
                <a:spcPts val="1200"/>
              </a:spcBef>
              <a:buFont typeface="Arial" panose="020B0604020202020204" pitchFamily="34" charset="0"/>
              <a:buChar char="•"/>
            </a:pPr>
            <a:r>
              <a:rPr lang="en-US" dirty="0">
                <a:latin typeface="Andale Mono" panose="020B0509000000000004" pitchFamily="49" charset="0"/>
              </a:rPr>
              <a:t>The original (and present) size of your company </a:t>
            </a:r>
          </a:p>
          <a:p>
            <a:pPr marL="285750" indent="-285750">
              <a:spcBef>
                <a:spcPts val="1200"/>
              </a:spcBef>
              <a:buFont typeface="Arial" panose="020B0604020202020204" pitchFamily="34" charset="0"/>
              <a:buChar char="•"/>
            </a:pPr>
            <a:r>
              <a:rPr lang="en-US" dirty="0">
                <a:latin typeface="Andale Mono" panose="020B0509000000000004" pitchFamily="49" charset="0"/>
              </a:rPr>
              <a:t>What you intend to achieve </a:t>
            </a:r>
            <a:br>
              <a:rPr lang="en-US" dirty="0">
                <a:latin typeface="Andale Mono" panose="020B0509000000000004" pitchFamily="49" charset="0"/>
              </a:rPr>
            </a:br>
            <a:r>
              <a:rPr lang="en-US" dirty="0">
                <a:latin typeface="Andale Mono" panose="020B0509000000000004" pitchFamily="49" charset="0"/>
              </a:rPr>
              <a:t>with your brand and why </a:t>
            </a:r>
          </a:p>
        </p:txBody>
      </p:sp>
      <p:pic>
        <p:nvPicPr>
          <p:cNvPr id="2" name="Picture 1">
            <a:extLst>
              <a:ext uri="{FF2B5EF4-FFF2-40B4-BE49-F238E27FC236}">
                <a16:creationId xmlns:a16="http://schemas.microsoft.com/office/drawing/2014/main" id="{8A15B3E4-2FFA-9742-A228-688D158BCF14}"/>
              </a:ext>
            </a:extLst>
          </p:cNvPr>
          <p:cNvPicPr>
            <a:picLocks noChangeAspect="1"/>
          </p:cNvPicPr>
          <p:nvPr/>
        </p:nvPicPr>
        <p:blipFill>
          <a:blip r:embed="rId3"/>
          <a:stretch>
            <a:fillRect/>
          </a:stretch>
        </p:blipFill>
        <p:spPr>
          <a:xfrm>
            <a:off x="180974" y="192086"/>
            <a:ext cx="6400800" cy="558800"/>
          </a:xfrm>
          <a:prstGeom prst="rect">
            <a:avLst/>
          </a:prstGeom>
        </p:spPr>
      </p:pic>
      <p:pic>
        <p:nvPicPr>
          <p:cNvPr id="3" name="Picture 2">
            <a:extLst>
              <a:ext uri="{FF2B5EF4-FFF2-40B4-BE49-F238E27FC236}">
                <a16:creationId xmlns:a16="http://schemas.microsoft.com/office/drawing/2014/main" id="{2B1A6C63-BF5C-0549-9F03-CC2541C3BE63}"/>
              </a:ext>
            </a:extLst>
          </p:cNvPr>
          <p:cNvPicPr>
            <a:picLocks noChangeAspect="1"/>
          </p:cNvPicPr>
          <p:nvPr/>
        </p:nvPicPr>
        <p:blipFill>
          <a:blip r:embed="rId4"/>
          <a:stretch>
            <a:fillRect/>
          </a:stretch>
        </p:blipFill>
        <p:spPr>
          <a:xfrm>
            <a:off x="7633252" y="4851400"/>
            <a:ext cx="3187700" cy="1270000"/>
          </a:xfrm>
          <a:prstGeom prst="rect">
            <a:avLst/>
          </a:prstGeom>
        </p:spPr>
      </p:pic>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380B7876-F4E5-D443-A721-38017578182E}"/>
              </a:ext>
            </a:extLst>
          </p:cNvPr>
          <p:cNvSpPr/>
          <p:nvPr/>
        </p:nvSpPr>
        <p:spPr>
          <a:xfrm>
            <a:off x="11277600" y="0"/>
            <a:ext cx="914400" cy="6846331"/>
          </a:xfrm>
          <a:prstGeom prst="rect">
            <a:avLst/>
          </a:prstGeom>
          <a:solidFill>
            <a:srgbClr val="00D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00D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PURPOSE, VALUES, &amp; CULTURE</a:t>
            </a:r>
          </a:p>
        </p:txBody>
      </p:sp>
      <p:sp>
        <p:nvSpPr>
          <p:cNvPr id="40" name="TextBox 39">
            <a:extLst>
              <a:ext uri="{FF2B5EF4-FFF2-40B4-BE49-F238E27FC236}">
                <a16:creationId xmlns:a16="http://schemas.microsoft.com/office/drawing/2014/main" id="{9942E994-2F03-3843-B39A-945A3E19769D}"/>
              </a:ext>
            </a:extLst>
          </p:cNvPr>
          <p:cNvSpPr txBox="1"/>
          <p:nvPr/>
        </p:nvSpPr>
        <p:spPr>
          <a:xfrm>
            <a:off x="2810934" y="1165794"/>
            <a:ext cx="8283455" cy="1323439"/>
          </a:xfrm>
          <a:prstGeom prst="rect">
            <a:avLst/>
          </a:prstGeom>
          <a:noFill/>
        </p:spPr>
        <p:txBody>
          <a:bodyPr wrap="square" rtlCol="0">
            <a:spAutoFit/>
          </a:bodyPr>
          <a:lstStyle/>
          <a:p>
            <a:r>
              <a:rPr lang="en-US" sz="1600" dirty="0">
                <a:latin typeface="Andale Mono" panose="020B0509000000000004" pitchFamily="49" charset="0"/>
              </a:rPr>
              <a:t>Why do you do what you do? Describe your reason for being in business. What are the historical reasons? What are the ethical reasons? As a company, what are you passionate about? What is your business doing currently? What’s next for it? What do you hope for the company’s future?</a:t>
            </a:r>
          </a:p>
        </p:txBody>
      </p:sp>
      <p:pic>
        <p:nvPicPr>
          <p:cNvPr id="3" name="Picture 2">
            <a:extLst>
              <a:ext uri="{FF2B5EF4-FFF2-40B4-BE49-F238E27FC236}">
                <a16:creationId xmlns:a16="http://schemas.microsoft.com/office/drawing/2014/main" id="{748E1125-D12A-204B-8CFB-F29B8E1081EB}"/>
              </a:ext>
            </a:extLst>
          </p:cNvPr>
          <p:cNvPicPr>
            <a:picLocks noChangeAspect="1"/>
          </p:cNvPicPr>
          <p:nvPr/>
        </p:nvPicPr>
        <p:blipFill>
          <a:blip r:embed="rId3"/>
          <a:stretch>
            <a:fillRect/>
          </a:stretch>
        </p:blipFill>
        <p:spPr>
          <a:xfrm>
            <a:off x="276225" y="220605"/>
            <a:ext cx="10325100" cy="635000"/>
          </a:xfrm>
          <a:prstGeom prst="rect">
            <a:avLst/>
          </a:prstGeom>
        </p:spPr>
      </p:pic>
      <p:pic>
        <p:nvPicPr>
          <p:cNvPr id="4" name="Picture 3">
            <a:extLst>
              <a:ext uri="{FF2B5EF4-FFF2-40B4-BE49-F238E27FC236}">
                <a16:creationId xmlns:a16="http://schemas.microsoft.com/office/drawing/2014/main" id="{9C153D94-573C-004B-897A-F0FDD112E14E}"/>
              </a:ext>
            </a:extLst>
          </p:cNvPr>
          <p:cNvPicPr>
            <a:picLocks noChangeAspect="1"/>
          </p:cNvPicPr>
          <p:nvPr/>
        </p:nvPicPr>
        <p:blipFill>
          <a:blip r:embed="rId4"/>
          <a:stretch>
            <a:fillRect/>
          </a:stretch>
        </p:blipFill>
        <p:spPr>
          <a:xfrm>
            <a:off x="276225" y="1323746"/>
            <a:ext cx="2278856" cy="443933"/>
          </a:xfrm>
          <a:prstGeom prst="rect">
            <a:avLst/>
          </a:prstGeom>
        </p:spPr>
      </p:pic>
      <p:pic>
        <p:nvPicPr>
          <p:cNvPr id="8" name="Picture 7">
            <a:extLst>
              <a:ext uri="{FF2B5EF4-FFF2-40B4-BE49-F238E27FC236}">
                <a16:creationId xmlns:a16="http://schemas.microsoft.com/office/drawing/2014/main" id="{BB8CDF92-E216-D043-91FE-2AF390BDACEA}"/>
              </a:ext>
            </a:extLst>
          </p:cNvPr>
          <p:cNvPicPr>
            <a:picLocks noChangeAspect="1"/>
          </p:cNvPicPr>
          <p:nvPr/>
        </p:nvPicPr>
        <p:blipFill>
          <a:blip r:embed="rId5"/>
          <a:stretch>
            <a:fillRect/>
          </a:stretch>
        </p:blipFill>
        <p:spPr>
          <a:xfrm>
            <a:off x="276225" y="3133918"/>
            <a:ext cx="1963171" cy="434068"/>
          </a:xfrm>
          <a:prstGeom prst="rect">
            <a:avLst/>
          </a:prstGeom>
        </p:spPr>
      </p:pic>
      <p:pic>
        <p:nvPicPr>
          <p:cNvPr id="31" name="Picture 30">
            <a:extLst>
              <a:ext uri="{FF2B5EF4-FFF2-40B4-BE49-F238E27FC236}">
                <a16:creationId xmlns:a16="http://schemas.microsoft.com/office/drawing/2014/main" id="{A2CC34B8-8F28-0F42-AC40-070A2A73AB06}"/>
              </a:ext>
            </a:extLst>
          </p:cNvPr>
          <p:cNvPicPr>
            <a:picLocks noChangeAspect="1"/>
          </p:cNvPicPr>
          <p:nvPr/>
        </p:nvPicPr>
        <p:blipFill>
          <a:blip r:embed="rId6"/>
          <a:stretch>
            <a:fillRect/>
          </a:stretch>
        </p:blipFill>
        <p:spPr>
          <a:xfrm>
            <a:off x="276225" y="4500157"/>
            <a:ext cx="2209800" cy="434068"/>
          </a:xfrm>
          <a:prstGeom prst="rect">
            <a:avLst/>
          </a:prstGeom>
        </p:spPr>
      </p:pic>
      <p:sp>
        <p:nvSpPr>
          <p:cNvPr id="34" name="TextBox 33">
            <a:extLst>
              <a:ext uri="{FF2B5EF4-FFF2-40B4-BE49-F238E27FC236}">
                <a16:creationId xmlns:a16="http://schemas.microsoft.com/office/drawing/2014/main" id="{824532E6-EF6D-DA44-A049-9CEF639AC8C7}"/>
              </a:ext>
            </a:extLst>
          </p:cNvPr>
          <p:cNvSpPr txBox="1"/>
          <p:nvPr/>
        </p:nvSpPr>
        <p:spPr>
          <a:xfrm>
            <a:off x="2822721" y="3036007"/>
            <a:ext cx="8283455" cy="830997"/>
          </a:xfrm>
          <a:prstGeom prst="rect">
            <a:avLst/>
          </a:prstGeom>
          <a:noFill/>
        </p:spPr>
        <p:txBody>
          <a:bodyPr wrap="square" rtlCol="0">
            <a:spAutoFit/>
          </a:bodyPr>
          <a:lstStyle/>
          <a:p>
            <a:r>
              <a:rPr lang="en-US" sz="1600" dirty="0">
                <a:latin typeface="Andale Mono" panose="020B0509000000000004" pitchFamily="49" charset="0"/>
              </a:rPr>
              <a:t>What principles guide your company’s actions? What are its cultural cornerstones (e.g., customer commitment, integrity, responsibility, transparency, etc.)? </a:t>
            </a:r>
          </a:p>
        </p:txBody>
      </p:sp>
      <p:sp>
        <p:nvSpPr>
          <p:cNvPr id="35" name="TextBox 34">
            <a:extLst>
              <a:ext uri="{FF2B5EF4-FFF2-40B4-BE49-F238E27FC236}">
                <a16:creationId xmlns:a16="http://schemas.microsoft.com/office/drawing/2014/main" id="{4307942C-4DA0-6940-B961-3950F2C20A6C}"/>
              </a:ext>
            </a:extLst>
          </p:cNvPr>
          <p:cNvSpPr txBox="1"/>
          <p:nvPr/>
        </p:nvSpPr>
        <p:spPr>
          <a:xfrm>
            <a:off x="2846089" y="4412821"/>
            <a:ext cx="4538685" cy="2062103"/>
          </a:xfrm>
          <a:prstGeom prst="rect">
            <a:avLst/>
          </a:prstGeom>
          <a:noFill/>
        </p:spPr>
        <p:txBody>
          <a:bodyPr wrap="square" rtlCol="0">
            <a:spAutoFit/>
          </a:bodyPr>
          <a:lstStyle/>
          <a:p>
            <a:r>
              <a:rPr lang="en-US" sz="1600" dirty="0">
                <a:latin typeface="Andale Mono" panose="020B0509000000000004" pitchFamily="49" charset="0"/>
              </a:rPr>
              <a:t>Describe your company culture. </a:t>
            </a:r>
          </a:p>
          <a:p>
            <a:r>
              <a:rPr lang="en-US" sz="1600" dirty="0">
                <a:latin typeface="Andale Mono" panose="020B0509000000000004" pitchFamily="49" charset="0"/>
              </a:rPr>
              <a:t>What are the attributes and characteristics of your company? Describe the attitudes and behaviors of your employees. How do they interact with each other and your customers?</a:t>
            </a:r>
          </a:p>
          <a:p>
            <a:endParaRPr lang="en-US" sz="1600" dirty="0">
              <a:latin typeface="Andale Mono" panose="020B0509000000000004" pitchFamily="49" charset="0"/>
            </a:endParaRPr>
          </a:p>
        </p:txBody>
      </p:sp>
      <p:pic>
        <p:nvPicPr>
          <p:cNvPr id="2" name="Picture 1">
            <a:extLst>
              <a:ext uri="{FF2B5EF4-FFF2-40B4-BE49-F238E27FC236}">
                <a16:creationId xmlns:a16="http://schemas.microsoft.com/office/drawing/2014/main" id="{661D9ED7-A4DC-304D-B2E3-0A0FCDC1E07F}"/>
              </a:ext>
            </a:extLst>
          </p:cNvPr>
          <p:cNvPicPr>
            <a:picLocks noChangeAspect="1"/>
          </p:cNvPicPr>
          <p:nvPr/>
        </p:nvPicPr>
        <p:blipFill>
          <a:blip r:embed="rId7"/>
          <a:stretch>
            <a:fillRect/>
          </a:stretch>
        </p:blipFill>
        <p:spPr>
          <a:xfrm>
            <a:off x="7875572" y="4385602"/>
            <a:ext cx="2997200" cy="1790700"/>
          </a:xfrm>
          <a:prstGeom prst="rect">
            <a:avLst/>
          </a:prstGeom>
        </p:spPr>
      </p:pic>
    </p:spTree>
    <p:extLst>
      <p:ext uri="{BB962C8B-B14F-4D97-AF65-F5344CB8AC3E}">
        <p14:creationId xmlns:p14="http://schemas.microsoft.com/office/powerpoint/2010/main" val="3652727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64A63AE2-3F1E-2243-9861-F400E3D4FB8F}"/>
              </a:ext>
            </a:extLst>
          </p:cNvPr>
          <p:cNvSpPr/>
          <p:nvPr/>
        </p:nvSpPr>
        <p:spPr>
          <a:xfrm>
            <a:off x="11276788" y="0"/>
            <a:ext cx="914400" cy="6857999"/>
          </a:xfrm>
          <a:prstGeom prst="rect">
            <a:avLst/>
          </a:prstGeom>
          <a:solidFill>
            <a:srgbClr val="4DF7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4DF7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Andale Mono" panose="020B0509000000000004" pitchFamily="49" charset="0"/>
              </a:rPr>
              <a:t>WHAT DO WE DO?</a:t>
            </a:r>
          </a:p>
        </p:txBody>
      </p:sp>
      <p:sp>
        <p:nvSpPr>
          <p:cNvPr id="40" name="TextBox 39">
            <a:extLst>
              <a:ext uri="{FF2B5EF4-FFF2-40B4-BE49-F238E27FC236}">
                <a16:creationId xmlns:a16="http://schemas.microsoft.com/office/drawing/2014/main" id="{1232DF5D-E47D-EB43-96E7-B6A4F3E4110D}"/>
              </a:ext>
            </a:extLst>
          </p:cNvPr>
          <p:cNvSpPr txBox="1"/>
          <p:nvPr/>
        </p:nvSpPr>
        <p:spPr>
          <a:xfrm>
            <a:off x="808892" y="1043354"/>
            <a:ext cx="8654032" cy="1754326"/>
          </a:xfrm>
          <a:prstGeom prst="rect">
            <a:avLst/>
          </a:prstGeom>
          <a:noFill/>
        </p:spPr>
        <p:txBody>
          <a:bodyPr wrap="square" rtlCol="0">
            <a:spAutoFit/>
          </a:bodyPr>
          <a:lstStyle/>
          <a:p>
            <a:r>
              <a:rPr lang="en-US" dirty="0">
                <a:latin typeface="Andale Mono" panose="020B0509000000000004" pitchFamily="49" charset="0"/>
              </a:rPr>
              <a:t>Describe the major activities and services that your company performs and/or provides. Include a small subsection for each activity/service. In addition, include the following: a broad introduction to the industry in which your company operates; a description of how you have succeeded in doing what you do; and the challenges you’ve faced. </a:t>
            </a:r>
          </a:p>
        </p:txBody>
      </p:sp>
      <p:pic>
        <p:nvPicPr>
          <p:cNvPr id="2" name="Picture 1">
            <a:extLst>
              <a:ext uri="{FF2B5EF4-FFF2-40B4-BE49-F238E27FC236}">
                <a16:creationId xmlns:a16="http://schemas.microsoft.com/office/drawing/2014/main" id="{292DE40B-09D7-554D-9577-3B4EFC8E8F34}"/>
              </a:ext>
            </a:extLst>
          </p:cNvPr>
          <p:cNvPicPr>
            <a:picLocks noChangeAspect="1"/>
          </p:cNvPicPr>
          <p:nvPr/>
        </p:nvPicPr>
        <p:blipFill>
          <a:blip r:embed="rId3"/>
          <a:stretch>
            <a:fillRect/>
          </a:stretch>
        </p:blipFill>
        <p:spPr>
          <a:xfrm>
            <a:off x="385762" y="165871"/>
            <a:ext cx="6134100" cy="584200"/>
          </a:xfrm>
          <a:prstGeom prst="rect">
            <a:avLst/>
          </a:prstGeom>
        </p:spPr>
      </p:pic>
      <p:pic>
        <p:nvPicPr>
          <p:cNvPr id="3" name="Picture 2">
            <a:extLst>
              <a:ext uri="{FF2B5EF4-FFF2-40B4-BE49-F238E27FC236}">
                <a16:creationId xmlns:a16="http://schemas.microsoft.com/office/drawing/2014/main" id="{576FD063-5F06-A94F-B135-71753439D447}"/>
              </a:ext>
            </a:extLst>
          </p:cNvPr>
          <p:cNvPicPr>
            <a:picLocks noChangeAspect="1"/>
          </p:cNvPicPr>
          <p:nvPr/>
        </p:nvPicPr>
        <p:blipFill>
          <a:blip r:embed="rId4"/>
          <a:stretch>
            <a:fillRect/>
          </a:stretch>
        </p:blipFill>
        <p:spPr>
          <a:xfrm>
            <a:off x="7138463" y="4184374"/>
            <a:ext cx="3611026" cy="2009361"/>
          </a:xfrm>
          <a:prstGeom prst="rect">
            <a:avLst/>
          </a:prstGeom>
        </p:spPr>
      </p:pic>
    </p:spTree>
    <p:extLst>
      <p:ext uri="{BB962C8B-B14F-4D97-AF65-F5344CB8AC3E}">
        <p14:creationId xmlns:p14="http://schemas.microsoft.com/office/powerpoint/2010/main" val="94274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7361ECBF-F66D-A249-97CB-0ECFFDFFD5E2}"/>
              </a:ext>
            </a:extLst>
          </p:cNvPr>
          <p:cNvSpPr/>
          <p:nvPr/>
        </p:nvSpPr>
        <p:spPr>
          <a:xfrm>
            <a:off x="11276788" y="0"/>
            <a:ext cx="914400" cy="685799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Andale Mono" panose="020B0509000000000004" pitchFamily="49" charset="0"/>
              </a:rPr>
              <a:t>WHY DO WE DO WHAT WE DO?</a:t>
            </a:r>
          </a:p>
        </p:txBody>
      </p:sp>
      <p:sp>
        <p:nvSpPr>
          <p:cNvPr id="39" name="TextBox 38">
            <a:extLst>
              <a:ext uri="{FF2B5EF4-FFF2-40B4-BE49-F238E27FC236}">
                <a16:creationId xmlns:a16="http://schemas.microsoft.com/office/drawing/2014/main" id="{44339DAF-A9E2-BE43-BB5C-7F84B37D04A5}"/>
              </a:ext>
            </a:extLst>
          </p:cNvPr>
          <p:cNvSpPr txBox="1"/>
          <p:nvPr/>
        </p:nvSpPr>
        <p:spPr>
          <a:xfrm>
            <a:off x="808891" y="1043354"/>
            <a:ext cx="9209751" cy="2585323"/>
          </a:xfrm>
          <a:prstGeom prst="rect">
            <a:avLst/>
          </a:prstGeom>
          <a:noFill/>
        </p:spPr>
        <p:txBody>
          <a:bodyPr wrap="square" rtlCol="0">
            <a:spAutoFit/>
          </a:bodyPr>
          <a:lstStyle/>
          <a:p>
            <a:r>
              <a:rPr lang="en-US" dirty="0">
                <a:latin typeface="Andale Mono" panose="020B0509000000000004" pitchFamily="49" charset="0"/>
              </a:rPr>
              <a:t>What drives you to do what you do as a company? </a:t>
            </a:r>
          </a:p>
          <a:p>
            <a:r>
              <a:rPr lang="en-US" dirty="0">
                <a:latin typeface="Andale Mono" panose="020B0509000000000004" pitchFamily="49" charset="0"/>
              </a:rPr>
              <a:t>(In other words, </a:t>
            </a:r>
            <a:r>
              <a:rPr lang="en-US" i="1" dirty="0">
                <a:latin typeface="Andale Mono" panose="020B0509000000000004" pitchFamily="49" charset="0"/>
              </a:rPr>
              <a:t>Why</a:t>
            </a:r>
            <a:r>
              <a:rPr lang="en-US" dirty="0">
                <a:latin typeface="Andale Mono" panose="020B0509000000000004" pitchFamily="49" charset="0"/>
              </a:rPr>
              <a:t> do you do it?) </a:t>
            </a:r>
          </a:p>
          <a:p>
            <a:endParaRPr lang="en-US" dirty="0">
              <a:latin typeface="Andale Mono" panose="020B0509000000000004" pitchFamily="49" charset="0"/>
            </a:endParaRPr>
          </a:p>
          <a:p>
            <a:r>
              <a:rPr lang="en-US" i="1" dirty="0">
                <a:latin typeface="Andale Mono" panose="020B0509000000000004" pitchFamily="49" charset="0"/>
              </a:rPr>
              <a:t>What</a:t>
            </a:r>
            <a:r>
              <a:rPr lang="en-US" dirty="0">
                <a:latin typeface="Andale Mono" panose="020B0509000000000004" pitchFamily="49" charset="0"/>
              </a:rPr>
              <a:t> you do and </a:t>
            </a:r>
            <a:r>
              <a:rPr lang="en-US" i="1" dirty="0">
                <a:latin typeface="Andale Mono" panose="020B0509000000000004" pitchFamily="49" charset="0"/>
              </a:rPr>
              <a:t>how</a:t>
            </a:r>
            <a:r>
              <a:rPr lang="en-US" dirty="0">
                <a:latin typeface="Andale Mono" panose="020B0509000000000004" pitchFamily="49" charset="0"/>
              </a:rPr>
              <a:t> you do it are relatively easy to describe — </a:t>
            </a:r>
          </a:p>
          <a:p>
            <a:r>
              <a:rPr lang="en-US" dirty="0">
                <a:latin typeface="Andale Mono" panose="020B0509000000000004" pitchFamily="49" charset="0"/>
              </a:rPr>
              <a:t>but customers relate to why you do what you do. </a:t>
            </a:r>
          </a:p>
          <a:p>
            <a:endParaRPr lang="en-US" dirty="0">
              <a:latin typeface="Andale Mono" panose="020B0509000000000004" pitchFamily="49" charset="0"/>
            </a:endParaRPr>
          </a:p>
          <a:p>
            <a:r>
              <a:rPr lang="en-US" dirty="0">
                <a:latin typeface="Andale Mono" panose="020B0509000000000004" pitchFamily="49" charset="0"/>
              </a:rPr>
              <a:t>What is your company’s primary belief, purpose, or cause? </a:t>
            </a:r>
          </a:p>
          <a:p>
            <a:r>
              <a:rPr lang="en-US" dirty="0">
                <a:latin typeface="Andale Mono" panose="020B0509000000000004" pitchFamily="49" charset="0"/>
              </a:rPr>
              <a:t>In other words, </a:t>
            </a:r>
            <a:r>
              <a:rPr lang="en-US" i="1" dirty="0">
                <a:latin typeface="Andale Mono" panose="020B0509000000000004" pitchFamily="49" charset="0"/>
              </a:rPr>
              <a:t>Why</a:t>
            </a:r>
            <a:r>
              <a:rPr lang="en-US" dirty="0">
                <a:latin typeface="Andale Mono" panose="020B0509000000000004" pitchFamily="49" charset="0"/>
              </a:rPr>
              <a:t> does your organization exist? </a:t>
            </a:r>
          </a:p>
          <a:p>
            <a:r>
              <a:rPr lang="en-US" dirty="0">
                <a:latin typeface="Andale Mono" panose="020B0509000000000004" pitchFamily="49" charset="0"/>
              </a:rPr>
              <a:t>(The answer to this question is the </a:t>
            </a:r>
            <a:r>
              <a:rPr lang="en-US" b="1" dirty="0">
                <a:latin typeface="Andale Mono" panose="020B0509000000000004" pitchFamily="49" charset="0"/>
              </a:rPr>
              <a:t>KEY</a:t>
            </a:r>
            <a:r>
              <a:rPr lang="en-US" dirty="0">
                <a:latin typeface="Andale Mono" panose="020B0509000000000004" pitchFamily="49" charset="0"/>
              </a:rPr>
              <a:t> to your brand story.) </a:t>
            </a:r>
          </a:p>
        </p:txBody>
      </p:sp>
      <p:pic>
        <p:nvPicPr>
          <p:cNvPr id="2" name="Picture 1">
            <a:extLst>
              <a:ext uri="{FF2B5EF4-FFF2-40B4-BE49-F238E27FC236}">
                <a16:creationId xmlns:a16="http://schemas.microsoft.com/office/drawing/2014/main" id="{8EADBAED-3278-344E-82A2-3ADCAEDB1A8D}"/>
              </a:ext>
            </a:extLst>
          </p:cNvPr>
          <p:cNvPicPr>
            <a:picLocks noChangeAspect="1"/>
          </p:cNvPicPr>
          <p:nvPr/>
        </p:nvPicPr>
        <p:blipFill>
          <a:blip r:embed="rId3"/>
          <a:stretch>
            <a:fillRect/>
          </a:stretch>
        </p:blipFill>
        <p:spPr>
          <a:xfrm>
            <a:off x="180974" y="192086"/>
            <a:ext cx="10642600" cy="584200"/>
          </a:xfrm>
          <a:prstGeom prst="rect">
            <a:avLst/>
          </a:prstGeom>
        </p:spPr>
      </p:pic>
      <p:pic>
        <p:nvPicPr>
          <p:cNvPr id="10" name="Picture 9">
            <a:extLst>
              <a:ext uri="{FF2B5EF4-FFF2-40B4-BE49-F238E27FC236}">
                <a16:creationId xmlns:a16="http://schemas.microsoft.com/office/drawing/2014/main" id="{324CA046-34B1-5347-BC27-7BC72335BB2F}"/>
              </a:ext>
            </a:extLst>
          </p:cNvPr>
          <p:cNvPicPr>
            <a:picLocks noChangeAspect="1"/>
          </p:cNvPicPr>
          <p:nvPr/>
        </p:nvPicPr>
        <p:blipFill>
          <a:blip r:embed="rId4"/>
          <a:stretch>
            <a:fillRect/>
          </a:stretch>
        </p:blipFill>
        <p:spPr>
          <a:xfrm>
            <a:off x="8360082" y="4075044"/>
            <a:ext cx="2463492" cy="2173080"/>
          </a:xfrm>
          <a:prstGeom prst="rect">
            <a:avLst/>
          </a:prstGeom>
        </p:spPr>
      </p:pic>
    </p:spTree>
    <p:extLst>
      <p:ext uri="{BB962C8B-B14F-4D97-AF65-F5344CB8AC3E}">
        <p14:creationId xmlns:p14="http://schemas.microsoft.com/office/powerpoint/2010/main" val="3593098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22419F-0A29-5045-BCA1-1B3307724562}"/>
              </a:ext>
            </a:extLst>
          </p:cNvPr>
          <p:cNvSpPr/>
          <p:nvPr/>
        </p:nvSpPr>
        <p:spPr>
          <a:xfrm>
            <a:off x="11276788" y="0"/>
            <a:ext cx="914400" cy="6846331"/>
          </a:xfrm>
          <a:prstGeom prst="rect">
            <a:avLst/>
          </a:prstGeom>
          <a:solidFill>
            <a:srgbClr val="ECC8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ECC8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Andale Mono" panose="020B0509000000000004" pitchFamily="49" charset="0"/>
              </a:rPr>
              <a:t>POSITIONING &amp; STRATEGY</a:t>
            </a:r>
          </a:p>
        </p:txBody>
      </p:sp>
      <p:sp>
        <p:nvSpPr>
          <p:cNvPr id="40" name="TextBox 39">
            <a:extLst>
              <a:ext uri="{FF2B5EF4-FFF2-40B4-BE49-F238E27FC236}">
                <a16:creationId xmlns:a16="http://schemas.microsoft.com/office/drawing/2014/main" id="{1232DF5D-E47D-EB43-96E7-B6A4F3E4110D}"/>
              </a:ext>
            </a:extLst>
          </p:cNvPr>
          <p:cNvSpPr txBox="1"/>
          <p:nvPr/>
        </p:nvSpPr>
        <p:spPr>
          <a:xfrm>
            <a:off x="808892" y="1043354"/>
            <a:ext cx="8654032" cy="923330"/>
          </a:xfrm>
          <a:prstGeom prst="rect">
            <a:avLst/>
          </a:prstGeom>
          <a:noFill/>
        </p:spPr>
        <p:txBody>
          <a:bodyPr wrap="square" rtlCol="0">
            <a:spAutoFit/>
          </a:bodyPr>
          <a:lstStyle/>
          <a:p>
            <a:r>
              <a:rPr lang="en-US" dirty="0">
                <a:latin typeface="Andale Mono" panose="020B0509000000000004" pitchFamily="49" charset="0"/>
              </a:rPr>
              <a:t>Describe the following: your company’s pursuits; its marketplace; your long-term vision and strategy; and how your brand aims to reach its goals.</a:t>
            </a:r>
          </a:p>
        </p:txBody>
      </p:sp>
      <p:pic>
        <p:nvPicPr>
          <p:cNvPr id="2" name="Picture 1">
            <a:extLst>
              <a:ext uri="{FF2B5EF4-FFF2-40B4-BE49-F238E27FC236}">
                <a16:creationId xmlns:a16="http://schemas.microsoft.com/office/drawing/2014/main" id="{19E89FD8-79CB-FC4D-A0B0-11AC01EF7E1E}"/>
              </a:ext>
            </a:extLst>
          </p:cNvPr>
          <p:cNvPicPr>
            <a:picLocks noChangeAspect="1"/>
          </p:cNvPicPr>
          <p:nvPr/>
        </p:nvPicPr>
        <p:blipFill>
          <a:blip r:embed="rId3"/>
          <a:stretch>
            <a:fillRect/>
          </a:stretch>
        </p:blipFill>
        <p:spPr>
          <a:xfrm>
            <a:off x="180974" y="192086"/>
            <a:ext cx="8788400" cy="571500"/>
          </a:xfrm>
          <a:prstGeom prst="rect">
            <a:avLst/>
          </a:prstGeom>
        </p:spPr>
      </p:pic>
      <p:pic>
        <p:nvPicPr>
          <p:cNvPr id="3" name="Picture 2">
            <a:extLst>
              <a:ext uri="{FF2B5EF4-FFF2-40B4-BE49-F238E27FC236}">
                <a16:creationId xmlns:a16="http://schemas.microsoft.com/office/drawing/2014/main" id="{A0E6BB86-AAB2-574F-B4EC-52CC6D1B1C00}"/>
              </a:ext>
            </a:extLst>
          </p:cNvPr>
          <p:cNvPicPr>
            <a:picLocks noChangeAspect="1"/>
          </p:cNvPicPr>
          <p:nvPr/>
        </p:nvPicPr>
        <p:blipFill>
          <a:blip r:embed="rId4"/>
          <a:stretch>
            <a:fillRect/>
          </a:stretch>
        </p:blipFill>
        <p:spPr>
          <a:xfrm>
            <a:off x="5734186" y="4353339"/>
            <a:ext cx="5137014" cy="1707784"/>
          </a:xfrm>
          <a:prstGeom prst="rect">
            <a:avLst/>
          </a:prstGeom>
        </p:spPr>
      </p:pic>
    </p:spTree>
    <p:extLst>
      <p:ext uri="{BB962C8B-B14F-4D97-AF65-F5344CB8AC3E}">
        <p14:creationId xmlns:p14="http://schemas.microsoft.com/office/powerpoint/2010/main" val="3690068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Andale Mono" panose="020B0509000000000004" pitchFamily="49"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E4F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Andale Mono" panose="020B0509000000000004" pitchFamily="49" charset="0"/>
              </a:rPr>
              <a:t>BRAND ATTRIBUTES </a:t>
            </a:r>
          </a:p>
        </p:txBody>
      </p:sp>
      <p:pic>
        <p:nvPicPr>
          <p:cNvPr id="2" name="Picture 1">
            <a:extLst>
              <a:ext uri="{FF2B5EF4-FFF2-40B4-BE49-F238E27FC236}">
                <a16:creationId xmlns:a16="http://schemas.microsoft.com/office/drawing/2014/main" id="{D5EF28D1-3E1D-8340-BA48-5B5DAB61CBF9}"/>
              </a:ext>
            </a:extLst>
          </p:cNvPr>
          <p:cNvPicPr>
            <a:picLocks noChangeAspect="1"/>
          </p:cNvPicPr>
          <p:nvPr/>
        </p:nvPicPr>
        <p:blipFill>
          <a:blip r:embed="rId3"/>
          <a:stretch>
            <a:fillRect/>
          </a:stretch>
        </p:blipFill>
        <p:spPr>
          <a:xfrm>
            <a:off x="180974" y="192086"/>
            <a:ext cx="4089400" cy="1333500"/>
          </a:xfrm>
          <a:prstGeom prst="rect">
            <a:avLst/>
          </a:prstGeom>
        </p:spPr>
      </p:pic>
      <p:sp>
        <p:nvSpPr>
          <p:cNvPr id="21" name="Rectangle 20">
            <a:extLst>
              <a:ext uri="{FF2B5EF4-FFF2-40B4-BE49-F238E27FC236}">
                <a16:creationId xmlns:a16="http://schemas.microsoft.com/office/drawing/2014/main" id="{CAEFAF1C-15C3-F343-87E8-E00EA86FB5ED}"/>
              </a:ext>
            </a:extLst>
          </p:cNvPr>
          <p:cNvSpPr/>
          <p:nvPr/>
        </p:nvSpPr>
        <p:spPr>
          <a:xfrm>
            <a:off x="4800046" y="0"/>
            <a:ext cx="7391142" cy="6477000"/>
          </a:xfrm>
          <a:prstGeom prst="rect">
            <a:avLst/>
          </a:prstGeom>
          <a:solidFill>
            <a:srgbClr val="E4F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pic>
        <p:nvPicPr>
          <p:cNvPr id="22" name="Picture 21">
            <a:extLst>
              <a:ext uri="{FF2B5EF4-FFF2-40B4-BE49-F238E27FC236}">
                <a16:creationId xmlns:a16="http://schemas.microsoft.com/office/drawing/2014/main" id="{BFC4897F-D01C-694A-8BF9-3BC119DAD794}"/>
              </a:ext>
            </a:extLst>
          </p:cNvPr>
          <p:cNvPicPr>
            <a:picLocks noChangeAspect="1"/>
          </p:cNvPicPr>
          <p:nvPr/>
        </p:nvPicPr>
        <p:blipFill>
          <a:blip r:embed="rId4"/>
          <a:stretch>
            <a:fillRect/>
          </a:stretch>
        </p:blipFill>
        <p:spPr>
          <a:xfrm>
            <a:off x="6045478" y="1399624"/>
            <a:ext cx="5874654" cy="510839"/>
          </a:xfrm>
          <a:prstGeom prst="rect">
            <a:avLst/>
          </a:prstGeom>
        </p:spPr>
      </p:pic>
      <p:pic>
        <p:nvPicPr>
          <p:cNvPr id="3" name="Picture 2">
            <a:extLst>
              <a:ext uri="{FF2B5EF4-FFF2-40B4-BE49-F238E27FC236}">
                <a16:creationId xmlns:a16="http://schemas.microsoft.com/office/drawing/2014/main" id="{E0D35F57-65A3-7449-A5E9-40BF2D86BBE1}"/>
              </a:ext>
            </a:extLst>
          </p:cNvPr>
          <p:cNvPicPr>
            <a:picLocks noChangeAspect="1"/>
          </p:cNvPicPr>
          <p:nvPr/>
        </p:nvPicPr>
        <p:blipFill>
          <a:blip r:embed="rId5"/>
          <a:stretch>
            <a:fillRect/>
          </a:stretch>
        </p:blipFill>
        <p:spPr>
          <a:xfrm>
            <a:off x="5372099" y="2701410"/>
            <a:ext cx="6548033" cy="522449"/>
          </a:xfrm>
          <a:prstGeom prst="rect">
            <a:avLst/>
          </a:prstGeom>
        </p:spPr>
      </p:pic>
      <p:pic>
        <p:nvPicPr>
          <p:cNvPr id="4" name="Picture 3">
            <a:extLst>
              <a:ext uri="{FF2B5EF4-FFF2-40B4-BE49-F238E27FC236}">
                <a16:creationId xmlns:a16="http://schemas.microsoft.com/office/drawing/2014/main" id="{7DD7C016-ED35-AB47-9B7F-857D55933218}"/>
              </a:ext>
            </a:extLst>
          </p:cNvPr>
          <p:cNvPicPr>
            <a:picLocks noChangeAspect="1"/>
          </p:cNvPicPr>
          <p:nvPr/>
        </p:nvPicPr>
        <p:blipFill>
          <a:blip r:embed="rId6"/>
          <a:stretch>
            <a:fillRect/>
          </a:stretch>
        </p:blipFill>
        <p:spPr>
          <a:xfrm>
            <a:off x="9911604" y="4004867"/>
            <a:ext cx="2008528" cy="522449"/>
          </a:xfrm>
          <a:prstGeom prst="rect">
            <a:avLst/>
          </a:prstGeom>
        </p:spPr>
      </p:pic>
      <p:pic>
        <p:nvPicPr>
          <p:cNvPr id="8" name="Picture 7">
            <a:extLst>
              <a:ext uri="{FF2B5EF4-FFF2-40B4-BE49-F238E27FC236}">
                <a16:creationId xmlns:a16="http://schemas.microsoft.com/office/drawing/2014/main" id="{6D708419-C8F8-384E-ABCC-008EC5144FD9}"/>
              </a:ext>
            </a:extLst>
          </p:cNvPr>
          <p:cNvPicPr>
            <a:picLocks noChangeAspect="1"/>
          </p:cNvPicPr>
          <p:nvPr/>
        </p:nvPicPr>
        <p:blipFill>
          <a:blip r:embed="rId7"/>
          <a:stretch>
            <a:fillRect/>
          </a:stretch>
        </p:blipFill>
        <p:spPr>
          <a:xfrm>
            <a:off x="5383709" y="5318263"/>
            <a:ext cx="6536423" cy="522449"/>
          </a:xfrm>
          <a:prstGeom prst="rect">
            <a:avLst/>
          </a:prstGeom>
        </p:spPr>
      </p:pic>
      <p:pic>
        <p:nvPicPr>
          <p:cNvPr id="12" name="Picture 11">
            <a:extLst>
              <a:ext uri="{FF2B5EF4-FFF2-40B4-BE49-F238E27FC236}">
                <a16:creationId xmlns:a16="http://schemas.microsoft.com/office/drawing/2014/main" id="{89137EF9-E880-F743-9FC7-F2C2BE8006F4}"/>
              </a:ext>
            </a:extLst>
          </p:cNvPr>
          <p:cNvPicPr>
            <a:picLocks noChangeAspect="1"/>
          </p:cNvPicPr>
          <p:nvPr/>
        </p:nvPicPr>
        <p:blipFill>
          <a:blip r:embed="rId8"/>
          <a:stretch>
            <a:fillRect/>
          </a:stretch>
        </p:blipFill>
        <p:spPr>
          <a:xfrm>
            <a:off x="648561" y="2832895"/>
            <a:ext cx="3502925" cy="3200400"/>
          </a:xfrm>
          <a:prstGeom prst="rect">
            <a:avLst/>
          </a:prstGeom>
        </p:spPr>
      </p:pic>
    </p:spTree>
    <p:extLst>
      <p:ext uri="{BB962C8B-B14F-4D97-AF65-F5344CB8AC3E}">
        <p14:creationId xmlns:p14="http://schemas.microsoft.com/office/powerpoint/2010/main" val="1991351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7BDC4240-975B-E54E-A7EC-A75BA9F9FBB9}"/>
              </a:ext>
            </a:extLst>
          </p:cNvPr>
          <p:cNvSpPr/>
          <p:nvPr/>
        </p:nvSpPr>
        <p:spPr>
          <a:xfrm>
            <a:off x="11276788" y="0"/>
            <a:ext cx="914400" cy="6846331"/>
          </a:xfrm>
          <a:prstGeom prst="rect">
            <a:avLst/>
          </a:prstGeom>
          <a:solidFill>
            <a:srgbClr val="E9F7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Andale Mono" panose="020B0509000000000004" pitchFamily="49"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E9F7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ndale Mono" panose="020B0509000000000004" pitchFamily="49" charset="0"/>
            </a:endParaRPr>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Andale Mono" panose="020B0509000000000004" pitchFamily="49" charset="0"/>
              </a:rPr>
              <a:t>BRAND ATTRIBUTES  –  BRAND MESSAGING</a:t>
            </a:r>
          </a:p>
        </p:txBody>
      </p:sp>
      <p:sp>
        <p:nvSpPr>
          <p:cNvPr id="2" name="Rectangle 1">
            <a:extLst>
              <a:ext uri="{FF2B5EF4-FFF2-40B4-BE49-F238E27FC236}">
                <a16:creationId xmlns:a16="http://schemas.microsoft.com/office/drawing/2014/main" id="{3B9F9C5C-F399-8943-887C-6E27001DC501}"/>
              </a:ext>
            </a:extLst>
          </p:cNvPr>
          <p:cNvSpPr/>
          <p:nvPr/>
        </p:nvSpPr>
        <p:spPr>
          <a:xfrm>
            <a:off x="714988" y="1547121"/>
            <a:ext cx="7085988" cy="1477328"/>
          </a:xfrm>
          <a:prstGeom prst="rect">
            <a:avLst/>
          </a:prstGeom>
        </p:spPr>
        <p:txBody>
          <a:bodyPr wrap="square">
            <a:spAutoFit/>
          </a:bodyPr>
          <a:lstStyle/>
          <a:p>
            <a:r>
              <a:rPr lang="en-US" spc="5" dirty="0">
                <a:solidFill>
                  <a:srgbClr val="000000"/>
                </a:solidFill>
                <a:latin typeface="Andale Mono" panose="020B0509000000000004" pitchFamily="49" charset="0"/>
                <a:ea typeface="Calibri" panose="020F0502020204030204" pitchFamily="34" charset="0"/>
                <a:cs typeface="Times New Roman" panose="02020603050405020304" pitchFamily="18" charset="0"/>
              </a:rPr>
              <a:t>What are your company’s brand-messaging attributes (e.g., tagline, value proposition, logo, etc.)? </a:t>
            </a:r>
          </a:p>
          <a:p>
            <a:endParaRPr lang="en-US" spc="5" dirty="0">
              <a:solidFill>
                <a:srgbClr val="000000"/>
              </a:solidFill>
              <a:latin typeface="Andale Mono" panose="020B0509000000000004" pitchFamily="49" charset="0"/>
              <a:ea typeface="Calibri" panose="020F0502020204030204" pitchFamily="34" charset="0"/>
              <a:cs typeface="Times New Roman" panose="02020603050405020304" pitchFamily="18" charset="0"/>
            </a:endParaRPr>
          </a:p>
          <a:p>
            <a:r>
              <a:rPr lang="en-US" spc="5" dirty="0">
                <a:solidFill>
                  <a:srgbClr val="000000"/>
                </a:solidFill>
                <a:latin typeface="Andale Mono" panose="020B0509000000000004" pitchFamily="49" charset="0"/>
                <a:ea typeface="Calibri" panose="020F0502020204030204" pitchFamily="34" charset="0"/>
                <a:cs typeface="Times New Roman" panose="02020603050405020304" pitchFamily="18" charset="0"/>
              </a:rPr>
              <a:t>How do they support your company’s values and reason for being? </a:t>
            </a:r>
            <a:endParaRPr lang="en-US" dirty="0">
              <a:latin typeface="Andale Mono" panose="020B0509000000000004" pitchFamily="49" charset="0"/>
            </a:endParaRPr>
          </a:p>
        </p:txBody>
      </p:sp>
      <p:pic>
        <p:nvPicPr>
          <p:cNvPr id="4" name="Picture 3">
            <a:extLst>
              <a:ext uri="{FF2B5EF4-FFF2-40B4-BE49-F238E27FC236}">
                <a16:creationId xmlns:a16="http://schemas.microsoft.com/office/drawing/2014/main" id="{5B1BDAD7-0FAC-974B-8227-0DE1459ABD77}"/>
              </a:ext>
            </a:extLst>
          </p:cNvPr>
          <p:cNvPicPr>
            <a:picLocks noChangeAspect="1"/>
          </p:cNvPicPr>
          <p:nvPr/>
        </p:nvPicPr>
        <p:blipFill>
          <a:blip r:embed="rId3"/>
          <a:stretch>
            <a:fillRect/>
          </a:stretch>
        </p:blipFill>
        <p:spPr>
          <a:xfrm>
            <a:off x="468313" y="406027"/>
            <a:ext cx="6426200" cy="558800"/>
          </a:xfrm>
          <a:prstGeom prst="rect">
            <a:avLst/>
          </a:prstGeom>
        </p:spPr>
      </p:pic>
      <p:pic>
        <p:nvPicPr>
          <p:cNvPr id="8" name="Picture 7">
            <a:extLst>
              <a:ext uri="{FF2B5EF4-FFF2-40B4-BE49-F238E27FC236}">
                <a16:creationId xmlns:a16="http://schemas.microsoft.com/office/drawing/2014/main" id="{486E1996-2DE1-7047-8C8C-4A2C813B1FB4}"/>
              </a:ext>
            </a:extLst>
          </p:cNvPr>
          <p:cNvPicPr>
            <a:picLocks noChangeAspect="1"/>
          </p:cNvPicPr>
          <p:nvPr/>
        </p:nvPicPr>
        <p:blipFill>
          <a:blip r:embed="rId4"/>
          <a:stretch>
            <a:fillRect/>
          </a:stretch>
        </p:blipFill>
        <p:spPr>
          <a:xfrm>
            <a:off x="8273643" y="3847548"/>
            <a:ext cx="2590800" cy="2184400"/>
          </a:xfrm>
          <a:prstGeom prst="rect">
            <a:avLst/>
          </a:prstGeom>
        </p:spPr>
      </p:pic>
    </p:spTree>
    <p:extLst>
      <p:ext uri="{BB962C8B-B14F-4D97-AF65-F5344CB8AC3E}">
        <p14:creationId xmlns:p14="http://schemas.microsoft.com/office/powerpoint/2010/main" val="2972589862"/>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itch-Deck-Template_PowerPoint" id="{5582150F-C769-CA47-83F7-9C1C3B54D038}" vid="{6D840BA7-4FC6-334F-A091-595434FBEFC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9</TotalTime>
  <Words>902</Words>
  <Application>Microsoft Macintosh PowerPoint</Application>
  <PresentationFormat>Widescreen</PresentationFormat>
  <Paragraphs>121</Paragraphs>
  <Slides>17</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Andale Mono</vt: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Jill Knoepfel</cp:lastModifiedBy>
  <cp:revision>1</cp:revision>
  <dcterms:created xsi:type="dcterms:W3CDTF">2022-01-28T22:48:37Z</dcterms:created>
  <dcterms:modified xsi:type="dcterms:W3CDTF">2022-01-28T22:58:17Z</dcterms:modified>
</cp:coreProperties>
</file>