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FINISH</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BEGIN</c:v>
                </c:pt>
              </c:strCache>
            </c:strRef>
          </c:tx>
          <c:spPr>
            <a:solidFill>
              <a:schemeClr val="bg1"/>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2000"/>
              <a:t>DAYS per PROJECT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barChart>
        <c:barDir val="col"/>
        <c:grouping val="clustered"/>
        <c:varyColors val="1"/>
        <c:ser>
          <c:idx val="2"/>
          <c:order val="0"/>
          <c:tx>
            <c:strRef>
              <c:f>Sheet1!$D$1</c:f>
              <c:strCache>
                <c:ptCount val="1"/>
                <c:pt idx="0">
                  <c:v># of DAYS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accent1">
                  <a:lumMod val="60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2">
                  <a:lumMod val="60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3">
                  <a:lumMod val="60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4">
                  <a:lumMod val="60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5">
                  <a:lumMod val="60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60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1">
                  <a:lumMod val="80000"/>
                  <a:lumOff val="20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2">
                  <a:lumMod val="80000"/>
                  <a:lumOff val="20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
          <c:y val="3.640940836650766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NUMBER OF TEAM MEMBERS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PROJECTED</c:v>
                </c:pt>
              </c:strCache>
            </c:strRef>
          </c:tx>
          <c:spPr>
            <a:solidFill>
              <a:srgbClr val="7030A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c:ext xmlns:c16="http://schemas.microsoft.com/office/drawing/2014/chart" uri="{C3380CC4-5D6E-409C-BE32-E72D297353CC}">
              <c16:uniqueId val="{00000000-0709-D149-A815-135B270DDDA5}"/>
            </c:ext>
          </c:extLst>
        </c:ser>
        <c:ser>
          <c:idx val="1"/>
          <c:order val="1"/>
          <c:tx>
            <c:strRef>
              <c:f>Sheet1!$C$1</c:f>
              <c:strCache>
                <c:ptCount val="1"/>
                <c:pt idx="0">
                  <c:v>ACTUAL</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c:ext xmlns:c16="http://schemas.microsoft.com/office/drawing/2014/chart" uri="{C3380CC4-5D6E-409C-BE32-E72D297353CC}">
              <c16:uniqueId val="{00000001-0709-D149-A815-135B270DDDA5}"/>
            </c:ext>
          </c:extLst>
        </c:ser>
        <c:ser>
          <c:idx val="2"/>
          <c:order val="2"/>
          <c:tx>
            <c:strRef>
              <c:f>Sheet1!$D$1</c:f>
              <c:strCache>
                <c:ptCount val="1"/>
                <c:pt idx="0">
                  <c:v>REMAINDER</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HIGH</c:v>
                </c:pt>
              </c:strCache>
            </c:strRef>
          </c:tx>
          <c:spPr>
            <a:solidFill>
              <a:srgbClr val="FF0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c:ext xmlns:c16="http://schemas.microsoft.com/office/drawing/2014/chart" uri="{C3380CC4-5D6E-409C-BE32-E72D297353CC}">
              <c16:uniqueId val="{00000000-B988-8F4C-A649-01258F210CE5}"/>
            </c:ext>
          </c:extLst>
        </c:ser>
        <c:ser>
          <c:idx val="1"/>
          <c:order val="1"/>
          <c:tx>
            <c:strRef>
              <c:f>Sheet1!$C$1</c:f>
              <c:strCache>
                <c:ptCount val="1"/>
                <c:pt idx="0">
                  <c:v>MEDIUM</c:v>
                </c:pt>
              </c:strCache>
            </c:strRef>
          </c:tx>
          <c:spPr>
            <a:solidFill>
              <a:srgbClr val="FFC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c:ext xmlns:c16="http://schemas.microsoft.com/office/drawing/2014/chart" uri="{C3380CC4-5D6E-409C-BE32-E72D297353CC}">
              <c16:uniqueId val="{00000001-B988-8F4C-A649-01258F210CE5}"/>
            </c:ext>
          </c:extLst>
        </c:ser>
        <c:ser>
          <c:idx val="2"/>
          <c:order val="2"/>
          <c:tx>
            <c:strRef>
              <c:f>Sheet1!$D$1</c:f>
              <c:strCache>
                <c:ptCount val="1"/>
                <c:pt idx="0">
                  <c:v>LOW</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HIGH</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c:ext xmlns:c16="http://schemas.microsoft.com/office/drawing/2014/chart" uri="{C3380CC4-5D6E-409C-BE32-E72D297353CC}">
              <c16:uniqueId val="{00000000-7037-C24A-99EA-58485CA54310}"/>
            </c:ext>
          </c:extLst>
        </c:ser>
        <c:ser>
          <c:idx val="1"/>
          <c:order val="1"/>
          <c:tx>
            <c:strRef>
              <c:f>Sheet1!$C$1</c:f>
              <c:strCache>
                <c:ptCount val="1"/>
                <c:pt idx="0">
                  <c:v>MEDIUM</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c:ext xmlns:c16="http://schemas.microsoft.com/office/drawing/2014/chart" uri="{C3380CC4-5D6E-409C-BE32-E72D297353CC}">
              <c16:uniqueId val="{00000001-7037-C24A-99EA-58485CA54310}"/>
            </c:ext>
          </c:extLst>
        </c:ser>
        <c:ser>
          <c:idx val="2"/>
          <c:order val="2"/>
          <c:tx>
            <c:strRef>
              <c:f>Sheet1!$D$1</c:f>
              <c:strCache>
                <c:ptCount val="1"/>
                <c:pt idx="0">
                  <c:v>LOW</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OPEN ISSUES</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c:ext xmlns:c16="http://schemas.microsoft.com/office/drawing/2014/chart" uri="{C3380CC4-5D6E-409C-BE32-E72D297353CC}">
              <c16:uniqueId val="{00000000-6807-274F-B39D-BEE7D96E6E79}"/>
            </c:ext>
          </c:extLst>
        </c:ser>
        <c:ser>
          <c:idx val="1"/>
          <c:order val="1"/>
          <c:tx>
            <c:strRef>
              <c:f>Sheet1!$C$1</c:f>
              <c:strCache>
                <c:ptCount val="1"/>
                <c:pt idx="0">
                  <c:v>OPEN REVISIONS</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c:ext xmlns:c16="http://schemas.microsoft.com/office/drawing/2014/chart" uri="{C3380CC4-5D6E-409C-BE32-E72D297353CC}">
              <c16:uniqueId val="{00000001-6807-274F-B39D-BEE7D96E6E79}"/>
            </c:ext>
          </c:extLst>
        </c:ser>
        <c:ser>
          <c:idx val="2"/>
          <c:order val="2"/>
          <c:tx>
            <c:strRef>
              <c:f>Sheet1!$D$1</c:f>
              <c:strCache>
                <c:ptCount val="1"/>
                <c:pt idx="0">
                  <c:v>PENDING ACTIONS</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OPEN ISSUES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c:ext xmlns:c16="http://schemas.microsoft.com/office/drawing/2014/chart" uri="{C3380CC4-5D6E-409C-BE32-E72D297353CC}">
              <c16:uniqueId val="{00000000-4943-754E-87E3-1DCCFC531B50}"/>
            </c:ext>
          </c:extLst>
        </c:ser>
        <c:ser>
          <c:idx val="1"/>
          <c:order val="1"/>
          <c:tx>
            <c:strRef>
              <c:f>Sheet1!$C$1</c:f>
              <c:strCache>
                <c:ptCount val="1"/>
                <c:pt idx="0">
                  <c:v>OPEN REVISIONS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c:ext xmlns:c16="http://schemas.microsoft.com/office/drawing/2014/chart" uri="{C3380CC4-5D6E-409C-BE32-E72D297353CC}">
              <c16:uniqueId val="{00000001-4943-754E-87E3-1DCCFC531B50}"/>
            </c:ext>
          </c:extLst>
        </c:ser>
        <c:ser>
          <c:idx val="2"/>
          <c:order val="2"/>
          <c:tx>
            <c:strRef>
              <c:f>Sheet1!$D$1</c:f>
              <c:strCache>
                <c:ptCount val="1"/>
                <c:pt idx="0">
                  <c:v>PENDING ACTIONS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62&amp;utm_source=integrated+content&amp;utm_campaign=/content/multiple-project-dashboards-templates&amp;utm_medium=Multiple+Project+Dashboard+Tracking+powerpoint+11362&amp;lpa=Multiple+Project+Dashboard+Tracking+powerpoint+11362&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DASHBOARD TRACKING</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109006"/>
            <a:ext cx="11221474" cy="707886"/>
          </a:xfrm>
          <a:prstGeom prst="rect">
            <a:avLst/>
          </a:prstGeom>
          <a:noFill/>
        </p:spPr>
        <p:txBody>
          <a:bodyPr wrap="square" rtlCol="0">
            <a:spAutoFit/>
          </a:bodyPr>
          <a:lstStyle/>
          <a:p>
            <a:r>
              <a:rPr lang="en-US" sz="4000" dirty="0">
                <a:latin typeface="Century Gothic" panose="020B0502020202020204" pitchFamily="34" charset="0"/>
              </a:rPr>
              <a:t>MULTIPLE PROJECT DASHBOARD TRACKING</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DASHBOARD TRACKING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72711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Delivery Timeline</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Days per Project </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Resource Allocation</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Financials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Risk Analysis &amp; Risk Total</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Open &amp; Pending Actions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Report</a:t>
            </a:r>
          </a:p>
          <a:p>
            <a:pPr marL="342900" indent="-342900">
              <a:lnSpc>
                <a:spcPct val="150000"/>
              </a:lnSpc>
              <a:buFont typeface="Arial" panose="020B0604020202020204" pitchFamily="34" charset="0"/>
              <a:buChar char="•"/>
            </a:pPr>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DELIVERY TIMELINE</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3514633029"/>
              </p:ext>
            </p:extLst>
          </p:nvPr>
        </p:nvGraphicFramePr>
        <p:xfrm>
          <a:off x="320842" y="368969"/>
          <a:ext cx="11325726" cy="5710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DAYS PER PROJECT</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713321693"/>
              </p:ext>
            </p:extLst>
          </p:nvPr>
        </p:nvGraphicFramePr>
        <p:xfrm>
          <a:off x="417095" y="208548"/>
          <a:ext cx="11309683"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RESOURCE ALLOCATION</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2917576824"/>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FINANCIALS</a:t>
            </a:r>
          </a:p>
        </p:txBody>
      </p:sp>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922649090"/>
              </p:ext>
            </p:extLst>
          </p:nvPr>
        </p:nvGraphicFramePr>
        <p:xfrm>
          <a:off x="304801" y="288758"/>
          <a:ext cx="11454062" cy="584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 ANALYSIS &amp; RISK TOTAL</a:t>
            </a:r>
          </a:p>
        </p:txBody>
      </p:sp>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570035334"/>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1333548766"/>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04799" y="3048001"/>
            <a:ext cx="1497526" cy="400110"/>
          </a:xfrm>
          <a:prstGeom prst="rect">
            <a:avLst/>
          </a:prstGeom>
          <a:noFill/>
        </p:spPr>
        <p:txBody>
          <a:bodyPr wrap="none" rtlCol="0">
            <a:spAutoFit/>
          </a:bodyPr>
          <a:lstStyle/>
          <a:p>
            <a:r>
              <a:rPr lang="en-US" sz="2000" dirty="0">
                <a:latin typeface="Century Gothic" panose="020B0502020202020204" pitchFamily="34" charset="0"/>
              </a:rPr>
              <a:t>RISK TOTAL</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OPEN &amp; PENDING ACTIONS</a:t>
            </a:r>
          </a:p>
        </p:txBody>
      </p:sp>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438974693"/>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698687814"/>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2D1C10B-D0CA-D94B-943E-0E22FA55896E}"/>
              </a:ext>
            </a:extLst>
          </p:cNvPr>
          <p:cNvSpPr txBox="1"/>
          <p:nvPr/>
        </p:nvSpPr>
        <p:spPr>
          <a:xfrm>
            <a:off x="304799" y="3048001"/>
            <a:ext cx="1980029" cy="400110"/>
          </a:xfrm>
          <a:prstGeom prst="rect">
            <a:avLst/>
          </a:prstGeom>
          <a:noFill/>
        </p:spPr>
        <p:txBody>
          <a:bodyPr wrap="none" rtlCol="0">
            <a:spAutoFit/>
          </a:bodyPr>
          <a:lstStyle/>
          <a:p>
            <a:r>
              <a:rPr lang="en-US" sz="2000" dirty="0">
                <a:latin typeface="Century Gothic" panose="020B0502020202020204" pitchFamily="34" charset="0"/>
              </a:rPr>
              <a:t>ACTION TOTAL</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628110326"/>
              </p:ext>
            </p:extLst>
          </p:nvPr>
        </p:nvGraphicFramePr>
        <p:xfrm>
          <a:off x="473710" y="497305"/>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fontAlgn="ctr"/>
                      <a:r>
                        <a:rPr lang="en-US" sz="1100" u="none" strike="noStrike" dirty="0">
                          <a:effectLst/>
                          <a:latin typeface="Century Gothic" panose="020B0502020202020204" pitchFamily="34" charset="0"/>
                        </a:rPr>
                        <a:t>PROJECT NAME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SCHEDULE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BUDGET</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RESOURCES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RISKS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ISSUES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fontAlgn="ctr"/>
                      <a:r>
                        <a:rPr lang="en-US" sz="1100" u="none" strike="noStrike" dirty="0">
                          <a:effectLst/>
                          <a:latin typeface="Century Gothic" panose="020B0502020202020204" pitchFamily="34" charset="0"/>
                        </a:rPr>
                        <a:t>Project A</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fontAlgn="ctr"/>
                      <a:r>
                        <a:rPr lang="en-US" sz="1100" u="none" strike="noStrike" dirty="0">
                          <a:effectLst/>
                          <a:latin typeface="Century Gothic" panose="020B0502020202020204" pitchFamily="34" charset="0"/>
                        </a:rPr>
                        <a:t>Project B</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fontAlgn="ctr"/>
                      <a:r>
                        <a:rPr lang="en-US" sz="1100" u="none" strike="noStrike" dirty="0">
                          <a:effectLst/>
                          <a:latin typeface="Century Gothic" panose="020B0502020202020204" pitchFamily="34" charset="0"/>
                        </a:rPr>
                        <a:t>Project C</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fontAlgn="ctr"/>
                      <a:r>
                        <a:rPr lang="en-US" sz="1100" u="none" strike="noStrike" dirty="0">
                          <a:effectLst/>
                          <a:latin typeface="Century Gothic" panose="020B0502020202020204" pitchFamily="34" charset="0"/>
                        </a:rPr>
                        <a:t>Project D</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fontAlgn="ctr"/>
                      <a:r>
                        <a:rPr lang="en-US" sz="1100" u="none" strike="noStrike" dirty="0">
                          <a:effectLst/>
                          <a:latin typeface="Century Gothic" panose="020B0502020202020204" pitchFamily="34" charset="0"/>
                        </a:rPr>
                        <a:t>Project E</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fontAlgn="ctr"/>
                      <a:r>
                        <a:rPr lang="en-US" sz="1100" u="none" strike="noStrike">
                          <a:effectLst/>
                          <a:latin typeface="Century Gothic" panose="020B0502020202020204" pitchFamily="34" charset="0"/>
                        </a:rPr>
                        <a:t>Project F</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fontAlgn="ctr"/>
                      <a:r>
                        <a:rPr lang="en-US" sz="1100" u="none" strike="noStrike" dirty="0">
                          <a:effectLst/>
                          <a:latin typeface="Century Gothic" panose="020B0502020202020204" pitchFamily="34" charset="0"/>
                        </a:rPr>
                        <a:t>Project G</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fontAlgn="ctr"/>
                      <a:r>
                        <a:rPr lang="en-US" sz="1100" u="none" strike="noStrike" dirty="0">
                          <a:effectLst/>
                          <a:latin typeface="Century Gothic" panose="020B0502020202020204" pitchFamily="34" charset="0"/>
                        </a:rPr>
                        <a:t>Project H</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fontAlgn="ctr"/>
                      <a:r>
                        <a:rPr lang="en-US" sz="1100" u="none" strike="noStrike" dirty="0">
                          <a:effectLst/>
                          <a:latin typeface="Century Gothic" panose="020B0502020202020204" pitchFamily="34" charset="0"/>
                        </a:rPr>
                        <a:t>Project J</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fontAlgn="ctr"/>
                      <a:r>
                        <a:rPr lang="en-US" sz="1100" u="none" strike="noStrike" dirty="0">
                          <a:effectLst/>
                          <a:latin typeface="Century Gothic" panose="020B0502020202020204" pitchFamily="34" charset="0"/>
                        </a:rPr>
                        <a:t>Project K</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fontAlgn="ctr"/>
                      <a:r>
                        <a:rPr lang="en-US" sz="1100" u="none" strike="noStrike" dirty="0">
                          <a:effectLst/>
                          <a:latin typeface="Century Gothic" panose="020B0502020202020204" pitchFamily="34" charset="0"/>
                        </a:rPr>
                        <a:t>Project L</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fontAlgn="ctr"/>
                      <a:r>
                        <a:rPr lang="en-US" sz="1100" u="none" strike="noStrike" dirty="0">
                          <a:effectLst/>
                          <a:latin typeface="Century Gothic" panose="020B0502020202020204" pitchFamily="34" charset="0"/>
                        </a:rPr>
                        <a:t>Project M</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fontAlgn="ctr"/>
                      <a:r>
                        <a:rPr lang="en-US" sz="1100" u="none" strike="noStrike" dirty="0">
                          <a:effectLst/>
                          <a:latin typeface="Century Gothic" panose="020B0502020202020204" pitchFamily="34" charset="0"/>
                        </a:rPr>
                        <a:t>Project N</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fontAlgn="ctr"/>
                      <a:r>
                        <a:rPr lang="en-US" sz="1100" u="none" strike="noStrike" dirty="0">
                          <a:effectLst/>
                          <a:latin typeface="Century Gothic" panose="020B0502020202020204" pitchFamily="34" charset="0"/>
                        </a:rPr>
                        <a:t>Project P</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Dashboard_PowerPoint" id="{63DB53B3-699E-ED4E-A01E-30570113FD6D}" vid="{407D8A81-2DF9-5645-BC15-99B55FB6E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IC-Multiple-Project-Dashboard-Template_PowerPoint</Template>
  <TotalTime>0</TotalTime>
  <Words>321</Words>
  <Application>Microsoft Macintosh PowerPoint</Application>
  <PresentationFormat>Widescreen</PresentationFormat>
  <Paragraphs>164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4</cp:revision>
  <dcterms:created xsi:type="dcterms:W3CDTF">2019-11-22T21:04:25Z</dcterms:created>
  <dcterms:modified xsi:type="dcterms:W3CDTF">2022-04-19T21:14:45Z</dcterms:modified>
</cp:coreProperties>
</file>