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09" r:id="rId3"/>
    <p:sldId id="316" r:id="rId4"/>
    <p:sldId id="349" r:id="rId5"/>
    <p:sldId id="353" r:id="rId6"/>
    <p:sldId id="351" r:id="rId7"/>
    <p:sldId id="342" r:id="rId8"/>
    <p:sldId id="337"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EAEEF3"/>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mm/dd/yy;@</c:formatCode>
                <c:ptCount val="14"/>
                <c:pt idx="0">
                  <c:v>45839</c:v>
                </c:pt>
                <c:pt idx="1">
                  <c:v>45879</c:v>
                </c:pt>
                <c:pt idx="2">
                  <c:v>46082</c:v>
                </c:pt>
                <c:pt idx="3">
                  <c:v>45873</c:v>
                </c:pt>
                <c:pt idx="4">
                  <c:v>45962</c:v>
                </c:pt>
                <c:pt idx="5">
                  <c:v>46042</c:v>
                </c:pt>
                <c:pt idx="6">
                  <c:v>45931</c:v>
                </c:pt>
                <c:pt idx="7">
                  <c:v>45899</c:v>
                </c:pt>
                <c:pt idx="8">
                  <c:v>46001</c:v>
                </c:pt>
                <c:pt idx="9">
                  <c:v>45976</c:v>
                </c:pt>
                <c:pt idx="10">
                  <c:v>45992</c:v>
                </c:pt>
                <c:pt idx="11">
                  <c:v>45992</c:v>
                </c:pt>
                <c:pt idx="12">
                  <c:v>46001</c:v>
                </c:pt>
                <c:pt idx="13">
                  <c:v>46063</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mm/dd/yy;@</c:formatCode>
                <c:ptCount val="14"/>
                <c:pt idx="0">
                  <c:v>45782</c:v>
                </c:pt>
                <c:pt idx="1">
                  <c:v>45787</c:v>
                </c:pt>
                <c:pt idx="2">
                  <c:v>45818</c:v>
                </c:pt>
                <c:pt idx="3">
                  <c:v>45830</c:v>
                </c:pt>
                <c:pt idx="4">
                  <c:v>45852</c:v>
                </c:pt>
                <c:pt idx="5">
                  <c:v>45852</c:v>
                </c:pt>
                <c:pt idx="6">
                  <c:v>45870</c:v>
                </c:pt>
                <c:pt idx="7">
                  <c:v>45883</c:v>
                </c:pt>
                <c:pt idx="8">
                  <c:v>45901</c:v>
                </c:pt>
                <c:pt idx="9">
                  <c:v>45931</c:v>
                </c:pt>
                <c:pt idx="10">
                  <c:v>45931</c:v>
                </c:pt>
                <c:pt idx="11">
                  <c:v>45962</c:v>
                </c:pt>
                <c:pt idx="12">
                  <c:v>45971</c:v>
                </c:pt>
                <c:pt idx="13">
                  <c:v>45992</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4768784"/>
        <c:crosses val="autoZero"/>
        <c:auto val="1"/>
        <c:lblAlgn val="ctr"/>
        <c:lblOffset val="100"/>
        <c:noMultiLvlLbl val="0"/>
      </c:catAx>
      <c:valAx>
        <c:axId val="1334768784"/>
        <c:scaling>
          <c:orientation val="minMax"/>
          <c:max val="46100"/>
          <c:min val="4577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4475776"/>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sz="2000"/>
              <a:t>DAYS per PROJECT</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barChart>
        <c:barDir val="col"/>
        <c:grouping val="clustered"/>
        <c:varyColors val="1"/>
        <c:ser>
          <c:idx val="2"/>
          <c:order val="0"/>
          <c:tx>
            <c:strRef>
              <c:f>Sheet1!$D$1</c:f>
              <c:strCache>
                <c:ptCount val="1"/>
                <c:pt idx="0">
                  <c:v># of DAYS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5">
                  <a:lumMod val="60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60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1">
                  <a:lumMod val="80000"/>
                  <a:lumOff val="20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2">
                  <a:lumMod val="80000"/>
                  <a:lumOff val="20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General</c:formatCode>
                <c:ptCount val="14"/>
                <c:pt idx="0">
                  <c:v>57</c:v>
                </c:pt>
                <c:pt idx="1">
                  <c:v>92</c:v>
                </c:pt>
                <c:pt idx="2">
                  <c:v>264</c:v>
                </c:pt>
                <c:pt idx="3">
                  <c:v>43</c:v>
                </c:pt>
                <c:pt idx="4">
                  <c:v>110</c:v>
                </c:pt>
                <c:pt idx="5">
                  <c:v>190</c:v>
                </c:pt>
                <c:pt idx="6">
                  <c:v>61</c:v>
                </c:pt>
                <c:pt idx="7">
                  <c:v>16</c:v>
                </c:pt>
                <c:pt idx="8">
                  <c:v>100</c:v>
                </c:pt>
                <c:pt idx="9">
                  <c:v>45</c:v>
                </c:pt>
                <c:pt idx="10">
                  <c:v>61</c:v>
                </c:pt>
                <c:pt idx="11">
                  <c:v>30</c:v>
                </c:pt>
                <c:pt idx="12">
                  <c:v>30</c:v>
                </c:pt>
                <c:pt idx="13">
                  <c:v>71</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
          <c:y val="3.640940836650766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NUMBER OF TEAM MEMBERS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5"/>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accent6"/>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EAD1-6B48-BAB6-3A167ABB94C4}"/>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General</c:formatCode>
                <c:ptCount val="14"/>
                <c:pt idx="0">
                  <c:v>10</c:v>
                </c:pt>
                <c:pt idx="1">
                  <c:v>5</c:v>
                </c:pt>
                <c:pt idx="2">
                  <c:v>10</c:v>
                </c:pt>
                <c:pt idx="3">
                  <c:v>5</c:v>
                </c:pt>
                <c:pt idx="4">
                  <c:v>10</c:v>
                </c:pt>
                <c:pt idx="5">
                  <c:v>5</c:v>
                </c:pt>
                <c:pt idx="6">
                  <c:v>10</c:v>
                </c:pt>
                <c:pt idx="7">
                  <c:v>5</c:v>
                </c:pt>
                <c:pt idx="8">
                  <c:v>10</c:v>
                </c:pt>
                <c:pt idx="9">
                  <c:v>5</c:v>
                </c:pt>
                <c:pt idx="10">
                  <c:v>10</c:v>
                </c:pt>
                <c:pt idx="11">
                  <c:v>5</c:v>
                </c:pt>
                <c:pt idx="12">
                  <c:v>10</c:v>
                </c:pt>
                <c:pt idx="13">
                  <c:v>5</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8105278039361643"/>
          <c:y val="0.16131037443847046"/>
          <c:w val="0.11181236274452717"/>
          <c:h val="0.7455398896351402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PROJECTED</c:v>
                </c:pt>
              </c:strCache>
            </c:strRef>
          </c:tx>
          <c:spPr>
            <a:solidFill>
              <a:srgbClr val="7030A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1000000</c:v>
                </c:pt>
                <c:pt idx="1">
                  <c:v>900000</c:v>
                </c:pt>
                <c:pt idx="2">
                  <c:v>860000</c:v>
                </c:pt>
                <c:pt idx="3">
                  <c:v>1000000</c:v>
                </c:pt>
                <c:pt idx="4">
                  <c:v>294000</c:v>
                </c:pt>
                <c:pt idx="5">
                  <c:v>123400</c:v>
                </c:pt>
                <c:pt idx="6">
                  <c:v>250500</c:v>
                </c:pt>
                <c:pt idx="7">
                  <c:v>127200</c:v>
                </c:pt>
                <c:pt idx="8">
                  <c:v>80000</c:v>
                </c:pt>
                <c:pt idx="9">
                  <c:v>77000</c:v>
                </c:pt>
                <c:pt idx="10">
                  <c:v>65000</c:v>
                </c:pt>
                <c:pt idx="11">
                  <c:v>550000</c:v>
                </c:pt>
                <c:pt idx="12">
                  <c:v>45000</c:v>
                </c:pt>
                <c:pt idx="13">
                  <c:v>32500</c:v>
                </c:pt>
              </c:numCache>
            </c:numRef>
          </c:val>
          <c:extLst>
            <c:ext xmlns:c16="http://schemas.microsoft.com/office/drawing/2014/chart" uri="{C3380CC4-5D6E-409C-BE32-E72D297353CC}">
              <c16:uniqueId val="{00000000-0709-D149-A815-135B270DDDA5}"/>
            </c:ext>
          </c:extLst>
        </c:ser>
        <c:ser>
          <c:idx val="1"/>
          <c:order val="1"/>
          <c:tx>
            <c:strRef>
              <c:f>Sheet1!$C$1</c:f>
              <c:strCache>
                <c:ptCount val="1"/>
                <c:pt idx="0">
                  <c:v>ACTUAL</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880000</c:v>
                </c:pt>
                <c:pt idx="1">
                  <c:v>920000</c:v>
                </c:pt>
                <c:pt idx="2">
                  <c:v>850000</c:v>
                </c:pt>
                <c:pt idx="3">
                  <c:v>998050</c:v>
                </c:pt>
                <c:pt idx="4">
                  <c:v>280000</c:v>
                </c:pt>
                <c:pt idx="5">
                  <c:v>125000</c:v>
                </c:pt>
                <c:pt idx="6">
                  <c:v>246000</c:v>
                </c:pt>
                <c:pt idx="7">
                  <c:v>126000</c:v>
                </c:pt>
                <c:pt idx="8">
                  <c:v>79900</c:v>
                </c:pt>
                <c:pt idx="9">
                  <c:v>77000</c:v>
                </c:pt>
                <c:pt idx="10">
                  <c:v>65000</c:v>
                </c:pt>
                <c:pt idx="11">
                  <c:v>551000</c:v>
                </c:pt>
                <c:pt idx="12">
                  <c:v>42000</c:v>
                </c:pt>
                <c:pt idx="13">
                  <c:v>33000</c:v>
                </c:pt>
              </c:numCache>
            </c:numRef>
          </c:val>
          <c:extLst>
            <c:ext xmlns:c16="http://schemas.microsoft.com/office/drawing/2014/chart" uri="{C3380CC4-5D6E-409C-BE32-E72D297353CC}">
              <c16:uniqueId val="{00000001-0709-D149-A815-135B270DDDA5}"/>
            </c:ext>
          </c:extLst>
        </c:ser>
        <c:ser>
          <c:idx val="2"/>
          <c:order val="2"/>
          <c:tx>
            <c:strRef>
              <c:f>Sheet1!$D$1</c:f>
              <c:strCache>
                <c:ptCount val="1"/>
                <c:pt idx="0">
                  <c:v>REMAINDER</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120000</c:v>
                </c:pt>
                <c:pt idx="1">
                  <c:v>-20000</c:v>
                </c:pt>
                <c:pt idx="2">
                  <c:v>10000</c:v>
                </c:pt>
                <c:pt idx="3">
                  <c:v>1950</c:v>
                </c:pt>
                <c:pt idx="4">
                  <c:v>14000</c:v>
                </c:pt>
                <c:pt idx="5">
                  <c:v>-1600</c:v>
                </c:pt>
                <c:pt idx="6">
                  <c:v>4500</c:v>
                </c:pt>
                <c:pt idx="7">
                  <c:v>1200</c:v>
                </c:pt>
                <c:pt idx="8">
                  <c:v>100</c:v>
                </c:pt>
                <c:pt idx="9">
                  <c:v>0</c:v>
                </c:pt>
                <c:pt idx="10">
                  <c:v>0</c:v>
                </c:pt>
                <c:pt idx="11">
                  <c:v>-1000</c:v>
                </c:pt>
                <c:pt idx="12">
                  <c:v>3000</c:v>
                </c:pt>
                <c:pt idx="13">
                  <c:v>-500</c:v>
                </c:pt>
              </c:numCache>
            </c:numRef>
          </c:val>
          <c:extLst>
            <c:ext xmlns:c16="http://schemas.microsoft.com/office/drawing/2014/chart" uri="{C3380CC4-5D6E-409C-BE32-E72D297353CC}">
              <c16:uniqueId val="{00000002-0709-D149-A815-135B270DDDA5}"/>
            </c:ext>
          </c:extLst>
        </c:ser>
        <c:dLbls>
          <c:showLegendKey val="0"/>
          <c:showVal val="0"/>
          <c:showCatName val="0"/>
          <c:showSerName val="0"/>
          <c:showPercent val="0"/>
          <c:showBubbleSize val="0"/>
        </c:dLbls>
        <c:gapWidth val="150"/>
        <c:overlap val="100"/>
        <c:axId val="1341726448"/>
        <c:axId val="1341728080"/>
      </c:barChart>
      <c:catAx>
        <c:axId val="134172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8080"/>
        <c:crosses val="autoZero"/>
        <c:auto val="1"/>
        <c:lblAlgn val="ctr"/>
        <c:lblOffset val="100"/>
        <c:noMultiLvlLbl val="0"/>
      </c:catAx>
      <c:valAx>
        <c:axId val="13417280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c:v>
                </c:pt>
              </c:strCache>
            </c:strRef>
          </c:tx>
          <c:spPr>
            <a:solidFill>
              <a:srgbClr val="FF0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c:v>
                </c:pt>
                <c:pt idx="1">
                  <c:v>2</c:v>
                </c:pt>
                <c:pt idx="2">
                  <c:v>3</c:v>
                </c:pt>
                <c:pt idx="3">
                  <c:v>5</c:v>
                </c:pt>
                <c:pt idx="4">
                  <c:v>8</c:v>
                </c:pt>
                <c:pt idx="5">
                  <c:v>5</c:v>
                </c:pt>
                <c:pt idx="6">
                  <c:v>6</c:v>
                </c:pt>
                <c:pt idx="7">
                  <c:v>7</c:v>
                </c:pt>
                <c:pt idx="8">
                  <c:v>0</c:v>
                </c:pt>
                <c:pt idx="9">
                  <c:v>4</c:v>
                </c:pt>
                <c:pt idx="10">
                  <c:v>3</c:v>
                </c:pt>
                <c:pt idx="11">
                  <c:v>2</c:v>
                </c:pt>
                <c:pt idx="12">
                  <c:v>1</c:v>
                </c:pt>
                <c:pt idx="13">
                  <c:v>5</c:v>
                </c:pt>
              </c:numCache>
            </c:numRef>
          </c:val>
          <c:extLst>
            <c:ext xmlns:c16="http://schemas.microsoft.com/office/drawing/2014/chart" uri="{C3380CC4-5D6E-409C-BE32-E72D297353CC}">
              <c16:uniqueId val="{00000000-B988-8F4C-A649-01258F210CE5}"/>
            </c:ext>
          </c:extLst>
        </c:ser>
        <c:ser>
          <c:idx val="1"/>
          <c:order val="1"/>
          <c:tx>
            <c:strRef>
              <c:f>Sheet1!$C$1</c:f>
              <c:strCache>
                <c:ptCount val="1"/>
                <c:pt idx="0">
                  <c:v>MEDIUM</c:v>
                </c:pt>
              </c:strCache>
            </c:strRef>
          </c:tx>
          <c:spPr>
            <a:solidFill>
              <a:srgbClr val="FFC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3</c:v>
                </c:pt>
                <c:pt idx="2">
                  <c:v>4</c:v>
                </c:pt>
                <c:pt idx="3">
                  <c:v>8</c:v>
                </c:pt>
                <c:pt idx="4">
                  <c:v>6</c:v>
                </c:pt>
                <c:pt idx="5">
                  <c:v>0</c:v>
                </c:pt>
                <c:pt idx="6">
                  <c:v>4</c:v>
                </c:pt>
                <c:pt idx="7">
                  <c:v>3</c:v>
                </c:pt>
                <c:pt idx="8">
                  <c:v>2</c:v>
                </c:pt>
                <c:pt idx="9">
                  <c:v>4</c:v>
                </c:pt>
                <c:pt idx="10">
                  <c:v>6</c:v>
                </c:pt>
                <c:pt idx="11">
                  <c:v>3</c:v>
                </c:pt>
                <c:pt idx="12">
                  <c:v>1</c:v>
                </c:pt>
                <c:pt idx="13">
                  <c:v>0</c:v>
                </c:pt>
              </c:numCache>
            </c:numRef>
          </c:val>
          <c:extLst>
            <c:ext xmlns:c16="http://schemas.microsoft.com/office/drawing/2014/chart" uri="{C3380CC4-5D6E-409C-BE32-E72D297353CC}">
              <c16:uniqueId val="{00000001-B988-8F4C-A649-01258F210CE5}"/>
            </c:ext>
          </c:extLst>
        </c:ser>
        <c:ser>
          <c:idx val="2"/>
          <c:order val="2"/>
          <c:tx>
            <c:strRef>
              <c:f>Sheet1!$D$1</c:f>
              <c:strCache>
                <c:ptCount val="1"/>
                <c:pt idx="0">
                  <c:v>LOW</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5</c:v>
                </c:pt>
                <c:pt idx="2">
                  <c:v>3</c:v>
                </c:pt>
                <c:pt idx="3">
                  <c:v>1</c:v>
                </c:pt>
                <c:pt idx="4">
                  <c:v>4</c:v>
                </c:pt>
                <c:pt idx="5">
                  <c:v>0</c:v>
                </c:pt>
                <c:pt idx="6">
                  <c:v>0</c:v>
                </c:pt>
                <c:pt idx="7">
                  <c:v>3</c:v>
                </c:pt>
                <c:pt idx="8">
                  <c:v>4</c:v>
                </c:pt>
                <c:pt idx="9">
                  <c:v>5</c:v>
                </c:pt>
                <c:pt idx="10">
                  <c:v>4</c:v>
                </c:pt>
                <c:pt idx="11">
                  <c:v>6</c:v>
                </c:pt>
                <c:pt idx="12">
                  <c:v>7</c:v>
                </c:pt>
                <c:pt idx="13">
                  <c:v>2</c:v>
                </c:pt>
              </c:numCache>
            </c:numRef>
          </c:val>
          <c:extLst>
            <c:ext xmlns:c16="http://schemas.microsoft.com/office/drawing/2014/chart" uri="{C3380CC4-5D6E-409C-BE32-E72D297353CC}">
              <c16:uniqueId val="{00000002-B988-8F4C-A649-01258F210CE5}"/>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HIGH</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52</c:v>
                </c:pt>
              </c:numCache>
            </c:numRef>
          </c:val>
          <c:extLst>
            <c:ext xmlns:c16="http://schemas.microsoft.com/office/drawing/2014/chart" uri="{C3380CC4-5D6E-409C-BE32-E72D297353CC}">
              <c16:uniqueId val="{00000000-7037-C24A-99EA-58485CA54310}"/>
            </c:ext>
          </c:extLst>
        </c:ser>
        <c:ser>
          <c:idx val="1"/>
          <c:order val="1"/>
          <c:tx>
            <c:strRef>
              <c:f>Sheet1!$C$1</c:f>
              <c:strCache>
                <c:ptCount val="1"/>
                <c:pt idx="0">
                  <c:v>MEDIUM</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44</c:v>
                </c:pt>
              </c:numCache>
            </c:numRef>
          </c:val>
          <c:extLst>
            <c:ext xmlns:c16="http://schemas.microsoft.com/office/drawing/2014/chart" uri="{C3380CC4-5D6E-409C-BE32-E72D297353CC}">
              <c16:uniqueId val="{00000001-7037-C24A-99EA-58485CA54310}"/>
            </c:ext>
          </c:extLst>
        </c:ser>
        <c:ser>
          <c:idx val="2"/>
          <c:order val="2"/>
          <c:tx>
            <c:strRef>
              <c:f>Sheet1!$D$1</c:f>
              <c:strCache>
                <c:ptCount val="1"/>
                <c:pt idx="0">
                  <c:v>LOW</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48</c:v>
                </c:pt>
              </c:numCache>
            </c:numRef>
          </c:val>
          <c:extLst>
            <c:ext xmlns:c16="http://schemas.microsoft.com/office/drawing/2014/chart" uri="{C3380CC4-5D6E-409C-BE32-E72D297353CC}">
              <c16:uniqueId val="{00000002-7037-C24A-99EA-58485CA5431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ISSUES</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2</c:v>
                </c:pt>
                <c:pt idx="1">
                  <c:v>1</c:v>
                </c:pt>
                <c:pt idx="2">
                  <c:v>2</c:v>
                </c:pt>
                <c:pt idx="3">
                  <c:v>1</c:v>
                </c:pt>
                <c:pt idx="4">
                  <c:v>0</c:v>
                </c:pt>
                <c:pt idx="5">
                  <c:v>2</c:v>
                </c:pt>
                <c:pt idx="6">
                  <c:v>1</c:v>
                </c:pt>
                <c:pt idx="7">
                  <c:v>0</c:v>
                </c:pt>
                <c:pt idx="8">
                  <c:v>1</c:v>
                </c:pt>
                <c:pt idx="9">
                  <c:v>2</c:v>
                </c:pt>
                <c:pt idx="10">
                  <c:v>3</c:v>
                </c:pt>
                <c:pt idx="11">
                  <c:v>0</c:v>
                </c:pt>
                <c:pt idx="12">
                  <c:v>1</c:v>
                </c:pt>
                <c:pt idx="13">
                  <c:v>2</c:v>
                </c:pt>
              </c:numCache>
            </c:numRef>
          </c:val>
          <c:extLst>
            <c:ext xmlns:c16="http://schemas.microsoft.com/office/drawing/2014/chart" uri="{C3380CC4-5D6E-409C-BE32-E72D297353CC}">
              <c16:uniqueId val="{00000000-6807-274F-B39D-BEE7D96E6E79}"/>
            </c:ext>
          </c:extLst>
        </c:ser>
        <c:ser>
          <c:idx val="1"/>
          <c:order val="1"/>
          <c:tx>
            <c:strRef>
              <c:f>Sheet1!$C$1</c:f>
              <c:strCache>
                <c:ptCount val="1"/>
                <c:pt idx="0">
                  <c:v>OPEN REVISIONS</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2</c:v>
                </c:pt>
                <c:pt idx="2">
                  <c:v>1</c:v>
                </c:pt>
                <c:pt idx="3">
                  <c:v>0</c:v>
                </c:pt>
                <c:pt idx="4">
                  <c:v>3</c:v>
                </c:pt>
                <c:pt idx="5">
                  <c:v>0</c:v>
                </c:pt>
                <c:pt idx="6">
                  <c:v>2</c:v>
                </c:pt>
                <c:pt idx="7">
                  <c:v>1</c:v>
                </c:pt>
                <c:pt idx="8">
                  <c:v>3</c:v>
                </c:pt>
                <c:pt idx="9">
                  <c:v>0</c:v>
                </c:pt>
                <c:pt idx="10">
                  <c:v>2</c:v>
                </c:pt>
                <c:pt idx="11">
                  <c:v>1</c:v>
                </c:pt>
                <c:pt idx="12">
                  <c:v>0</c:v>
                </c:pt>
                <c:pt idx="13">
                  <c:v>1</c:v>
                </c:pt>
              </c:numCache>
            </c:numRef>
          </c:val>
          <c:extLst>
            <c:ext xmlns:c16="http://schemas.microsoft.com/office/drawing/2014/chart" uri="{C3380CC4-5D6E-409C-BE32-E72D297353CC}">
              <c16:uniqueId val="{00000001-6807-274F-B39D-BEE7D96E6E79}"/>
            </c:ext>
          </c:extLst>
        </c:ser>
        <c:ser>
          <c:idx val="2"/>
          <c:order val="2"/>
          <c:tx>
            <c:strRef>
              <c:f>Sheet1!$D$1</c:f>
              <c:strCache>
                <c:ptCount val="1"/>
                <c:pt idx="0">
                  <c:v>PENDING ACTIONS</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3</c:v>
                </c:pt>
                <c:pt idx="2">
                  <c:v>2</c:v>
                </c:pt>
                <c:pt idx="3">
                  <c:v>0</c:v>
                </c:pt>
                <c:pt idx="4">
                  <c:v>1</c:v>
                </c:pt>
                <c:pt idx="5">
                  <c:v>2</c:v>
                </c:pt>
                <c:pt idx="6">
                  <c:v>3</c:v>
                </c:pt>
                <c:pt idx="7">
                  <c:v>4</c:v>
                </c:pt>
                <c:pt idx="8">
                  <c:v>2</c:v>
                </c:pt>
                <c:pt idx="9">
                  <c:v>0</c:v>
                </c:pt>
                <c:pt idx="10">
                  <c:v>0</c:v>
                </c:pt>
                <c:pt idx="11">
                  <c:v>1</c:v>
                </c:pt>
                <c:pt idx="12">
                  <c:v>2</c:v>
                </c:pt>
                <c:pt idx="13">
                  <c:v>3</c:v>
                </c:pt>
              </c:numCache>
            </c:numRef>
          </c:val>
          <c:extLst>
            <c:ext xmlns:c16="http://schemas.microsoft.com/office/drawing/2014/chart" uri="{C3380CC4-5D6E-409C-BE32-E72D297353CC}">
              <c16:uniqueId val="{00000002-6807-274F-B39D-BEE7D96E6E79}"/>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OPEN ISSUES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18</c:v>
                </c:pt>
              </c:numCache>
            </c:numRef>
          </c:val>
          <c:extLst>
            <c:ext xmlns:c16="http://schemas.microsoft.com/office/drawing/2014/chart" uri="{C3380CC4-5D6E-409C-BE32-E72D297353CC}">
              <c16:uniqueId val="{00000000-4943-754E-87E3-1DCCFC531B50}"/>
            </c:ext>
          </c:extLst>
        </c:ser>
        <c:ser>
          <c:idx val="1"/>
          <c:order val="1"/>
          <c:tx>
            <c:strRef>
              <c:f>Sheet1!$C$1</c:f>
              <c:strCache>
                <c:ptCount val="1"/>
                <c:pt idx="0">
                  <c:v>OPEN REVISIONS</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16</c:v>
                </c:pt>
              </c:numCache>
            </c:numRef>
          </c:val>
          <c:extLst>
            <c:ext xmlns:c16="http://schemas.microsoft.com/office/drawing/2014/chart" uri="{C3380CC4-5D6E-409C-BE32-E72D297353CC}">
              <c16:uniqueId val="{00000001-4943-754E-87E3-1DCCFC531B50}"/>
            </c:ext>
          </c:extLst>
        </c:ser>
        <c:ser>
          <c:idx val="2"/>
          <c:order val="2"/>
          <c:tx>
            <c:strRef>
              <c:f>Sheet1!$D$1</c:f>
              <c:strCache>
                <c:ptCount val="1"/>
                <c:pt idx="0">
                  <c:v>PENDING ACTIONS</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27</c:v>
                </c:pt>
              </c:numCache>
            </c:numRef>
          </c:val>
          <c:extLst>
            <c:ext xmlns:c16="http://schemas.microsoft.com/office/drawing/2014/chart" uri="{C3380CC4-5D6E-409C-BE32-E72D297353CC}">
              <c16:uniqueId val="{00000002-4943-754E-87E3-1DCCFC531B5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62&amp;utm_source=integrated+content&amp;utm_campaign=/content/multiple-project-dashboards-templates&amp;utm_medium=Multiple+Project+Dashboard+Tracking+powerpoint+11362&amp;lpa=Multiple+Project+Dashboard+Tracking+powerpoint+11362&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 TRACKING</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1109006"/>
            <a:ext cx="11221474" cy="707886"/>
          </a:xfrm>
          <a:prstGeom prst="rect">
            <a:avLst/>
          </a:prstGeom>
          <a:noFill/>
        </p:spPr>
        <p:txBody>
          <a:bodyPr wrap="square" rtlCol="0">
            <a:spAutoFit/>
          </a:bodyPr>
          <a:lstStyle/>
          <a:p>
            <a:r>
              <a:rPr lang="en-US" sz="4000" dirty="0">
                <a:latin typeface="Century Gothic" panose="020B0502020202020204" pitchFamily="34" charset="0"/>
              </a:rPr>
              <a:t>MULTIPLE PROJECT DASHBOARD TRACKING</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 TRACKING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372711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Delivery Timeline</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Days per Project </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Resource Allocation</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Financials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Risk Analysis &amp; Risk Total</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Open &amp; Pending Actions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Report</a:t>
            </a:r>
          </a:p>
          <a:p>
            <a:pPr marL="342900" indent="-342900">
              <a:lnSpc>
                <a:spcPct val="150000"/>
              </a:lnSpc>
              <a:buFont typeface="Arial" panose="020B0604020202020204" pitchFamily="34" charset="0"/>
              <a:buChar char="•"/>
            </a:pPr>
            <a:endParaRPr lang="en-US" sz="2000" dirty="0">
              <a:latin typeface="Century Gothic" panose="020B0502020202020204" pitchFamily="34" charset="0"/>
            </a:endParaRP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DELIVERY TIMELINE</a:t>
            </a:r>
          </a:p>
        </p:txBody>
      </p:sp>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3514633029"/>
              </p:ext>
            </p:extLst>
          </p:nvPr>
        </p:nvGraphicFramePr>
        <p:xfrm>
          <a:off x="320842" y="368969"/>
          <a:ext cx="11325726" cy="57109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DAYS PER PROJECT</a:t>
            </a:r>
          </a:p>
        </p:txBody>
      </p:sp>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3713321693"/>
              </p:ext>
            </p:extLst>
          </p:nvPr>
        </p:nvGraphicFramePr>
        <p:xfrm>
          <a:off x="417095" y="208548"/>
          <a:ext cx="11309683"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RESOURCE ALLOCATION</a:t>
            </a:r>
          </a:p>
        </p:txBody>
      </p:sp>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2917576824"/>
              </p:ext>
            </p:extLst>
          </p:nvPr>
        </p:nvGraphicFramePr>
        <p:xfrm>
          <a:off x="657726" y="208548"/>
          <a:ext cx="10956758"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FINANCIALS</a:t>
            </a:r>
          </a:p>
        </p:txBody>
      </p:sp>
      <p:graphicFrame>
        <p:nvGraphicFramePr>
          <p:cNvPr id="2" name="Chart 1">
            <a:extLst>
              <a:ext uri="{FF2B5EF4-FFF2-40B4-BE49-F238E27FC236}">
                <a16:creationId xmlns:a16="http://schemas.microsoft.com/office/drawing/2014/main" id="{15F335FF-EF70-B441-AA1A-82E2F2698B8D}"/>
              </a:ext>
            </a:extLst>
          </p:cNvPr>
          <p:cNvGraphicFramePr/>
          <p:nvPr>
            <p:extLst>
              <p:ext uri="{D42A27DB-BD31-4B8C-83A1-F6EECF244321}">
                <p14:modId xmlns:p14="http://schemas.microsoft.com/office/powerpoint/2010/main" val="2922649090"/>
              </p:ext>
            </p:extLst>
          </p:nvPr>
        </p:nvGraphicFramePr>
        <p:xfrm>
          <a:off x="304801" y="288758"/>
          <a:ext cx="11454062" cy="58495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9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 ANALYSIS &amp; RISK TOTAL</a:t>
            </a:r>
          </a:p>
        </p:txBody>
      </p:sp>
      <p:graphicFrame>
        <p:nvGraphicFramePr>
          <p:cNvPr id="2" name="Chart 1">
            <a:extLst>
              <a:ext uri="{FF2B5EF4-FFF2-40B4-BE49-F238E27FC236}">
                <a16:creationId xmlns:a16="http://schemas.microsoft.com/office/drawing/2014/main" id="{E1EA4EDD-BEEA-6743-9EB8-8F586D7D0F8A}"/>
              </a:ext>
            </a:extLst>
          </p:cNvPr>
          <p:cNvGraphicFramePr/>
          <p:nvPr>
            <p:extLst>
              <p:ext uri="{D42A27DB-BD31-4B8C-83A1-F6EECF244321}">
                <p14:modId xmlns:p14="http://schemas.microsoft.com/office/powerpoint/2010/main" val="570035334"/>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3CA01BC8-751F-E144-B2A8-AA6AF7AC30D7}"/>
              </a:ext>
            </a:extLst>
          </p:cNvPr>
          <p:cNvGraphicFramePr/>
          <p:nvPr>
            <p:extLst>
              <p:ext uri="{D42A27DB-BD31-4B8C-83A1-F6EECF244321}">
                <p14:modId xmlns:p14="http://schemas.microsoft.com/office/powerpoint/2010/main" val="1333548766"/>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708D6937-B4CB-734D-A59F-CC81741556E4}"/>
              </a:ext>
            </a:extLst>
          </p:cNvPr>
          <p:cNvSpPr txBox="1"/>
          <p:nvPr/>
        </p:nvSpPr>
        <p:spPr>
          <a:xfrm>
            <a:off x="304799" y="3048001"/>
            <a:ext cx="1497526" cy="400110"/>
          </a:xfrm>
          <a:prstGeom prst="rect">
            <a:avLst/>
          </a:prstGeom>
          <a:noFill/>
        </p:spPr>
        <p:txBody>
          <a:bodyPr wrap="none" rtlCol="0">
            <a:spAutoFit/>
          </a:bodyPr>
          <a:lstStyle/>
          <a:p>
            <a:r>
              <a:rPr lang="en-US" sz="2000" dirty="0">
                <a:latin typeface="Century Gothic" panose="020B0502020202020204" pitchFamily="34" charset="0"/>
              </a:rPr>
              <a:t>RISK TOTAL</a:t>
            </a:r>
          </a:p>
        </p:txBody>
      </p:sp>
    </p:spTree>
    <p:extLst>
      <p:ext uri="{BB962C8B-B14F-4D97-AF65-F5344CB8AC3E}">
        <p14:creationId xmlns:p14="http://schemas.microsoft.com/office/powerpoint/2010/main" val="267815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OPEN &amp; PENDING ACTIONS</a:t>
            </a:r>
          </a:p>
        </p:txBody>
      </p:sp>
      <p:graphicFrame>
        <p:nvGraphicFramePr>
          <p:cNvPr id="5" name="Chart 4">
            <a:extLst>
              <a:ext uri="{FF2B5EF4-FFF2-40B4-BE49-F238E27FC236}">
                <a16:creationId xmlns:a16="http://schemas.microsoft.com/office/drawing/2014/main" id="{E132E569-F8CA-E54F-BCAC-077A58435970}"/>
              </a:ext>
            </a:extLst>
          </p:cNvPr>
          <p:cNvGraphicFramePr/>
          <p:nvPr>
            <p:extLst>
              <p:ext uri="{D42A27DB-BD31-4B8C-83A1-F6EECF244321}">
                <p14:modId xmlns:p14="http://schemas.microsoft.com/office/powerpoint/2010/main" val="1438974693"/>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E87E6ADF-DFBB-9248-90F2-44A25809308E}"/>
              </a:ext>
            </a:extLst>
          </p:cNvPr>
          <p:cNvGraphicFramePr/>
          <p:nvPr>
            <p:extLst>
              <p:ext uri="{D42A27DB-BD31-4B8C-83A1-F6EECF244321}">
                <p14:modId xmlns:p14="http://schemas.microsoft.com/office/powerpoint/2010/main" val="698687814"/>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32D1C10B-D0CA-D94B-943E-0E22FA55896E}"/>
              </a:ext>
            </a:extLst>
          </p:cNvPr>
          <p:cNvSpPr txBox="1"/>
          <p:nvPr/>
        </p:nvSpPr>
        <p:spPr>
          <a:xfrm>
            <a:off x="304799" y="3048001"/>
            <a:ext cx="1980029" cy="400110"/>
          </a:xfrm>
          <a:prstGeom prst="rect">
            <a:avLst/>
          </a:prstGeom>
          <a:noFill/>
        </p:spPr>
        <p:txBody>
          <a:bodyPr wrap="none" rtlCol="0">
            <a:spAutoFit/>
          </a:bodyPr>
          <a:lstStyle/>
          <a:p>
            <a:r>
              <a:rPr lang="en-US" sz="2000" dirty="0">
                <a:latin typeface="Century Gothic" panose="020B0502020202020204" pitchFamily="34" charset="0"/>
              </a:rPr>
              <a:t>ACTION TOTAL</a:t>
            </a:r>
          </a:p>
        </p:txBody>
      </p:sp>
    </p:spTree>
    <p:extLst>
      <p:ext uri="{BB962C8B-B14F-4D97-AF65-F5344CB8AC3E}">
        <p14:creationId xmlns:p14="http://schemas.microsoft.com/office/powerpoint/2010/main" val="43930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628110326"/>
              </p:ext>
            </p:extLst>
          </p:nvPr>
        </p:nvGraphicFramePr>
        <p:xfrm>
          <a:off x="473710" y="497305"/>
          <a:ext cx="11230609" cy="534342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884937">
                  <a:extLst>
                    <a:ext uri="{9D8B030D-6E8A-4147-A177-3AD203B41FA5}">
                      <a16:colId xmlns:a16="http://schemas.microsoft.com/office/drawing/2014/main" val="155532388"/>
                    </a:ext>
                  </a:extLst>
                </a:gridCol>
                <a:gridCol w="981973">
                  <a:extLst>
                    <a:ext uri="{9D8B030D-6E8A-4147-A177-3AD203B41FA5}">
                      <a16:colId xmlns:a16="http://schemas.microsoft.com/office/drawing/2014/main" val="4205413144"/>
                    </a:ext>
                  </a:extLst>
                </a:gridCol>
                <a:gridCol w="1083556">
                  <a:extLst>
                    <a:ext uri="{9D8B030D-6E8A-4147-A177-3AD203B41FA5}">
                      <a16:colId xmlns:a16="http://schemas.microsoft.com/office/drawing/2014/main" val="970060697"/>
                    </a:ext>
                  </a:extLst>
                </a:gridCol>
                <a:gridCol w="1083556">
                  <a:extLst>
                    <a:ext uri="{9D8B030D-6E8A-4147-A177-3AD203B41FA5}">
                      <a16:colId xmlns:a16="http://schemas.microsoft.com/office/drawing/2014/main" val="1721292086"/>
                    </a:ext>
                  </a:extLst>
                </a:gridCol>
                <a:gridCol w="1083556">
                  <a:extLst>
                    <a:ext uri="{9D8B030D-6E8A-4147-A177-3AD203B41FA5}">
                      <a16:colId xmlns:a16="http://schemas.microsoft.com/office/drawing/2014/main" val="3311123816"/>
                    </a:ext>
                  </a:extLst>
                </a:gridCol>
                <a:gridCol w="1083556">
                  <a:extLst>
                    <a:ext uri="{9D8B030D-6E8A-4147-A177-3AD203B41FA5}">
                      <a16:colId xmlns:a16="http://schemas.microsoft.com/office/drawing/2014/main" val="80167640"/>
                    </a:ext>
                  </a:extLst>
                </a:gridCol>
                <a:gridCol w="4029475">
                  <a:extLst>
                    <a:ext uri="{9D8B030D-6E8A-4147-A177-3AD203B41FA5}">
                      <a16:colId xmlns:a16="http://schemas.microsoft.com/office/drawing/2014/main" val="2195344063"/>
                    </a:ext>
                  </a:extLst>
                </a:gridCol>
              </a:tblGrid>
              <a:tr h="356228">
                <a:tc>
                  <a:txBody>
                    <a:bodyPr/>
                    <a:lstStyle/>
                    <a:p>
                      <a:pPr algn="l" fontAlgn="ctr"/>
                      <a:r>
                        <a:rPr lang="en-US" sz="1100" u="none" strike="noStrike" dirty="0">
                          <a:effectLst/>
                          <a:latin typeface="Century Gothic" panose="020B0502020202020204" pitchFamily="34" charset="0"/>
                        </a:rPr>
                        <a:t>PROJECT NAME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SCHEDULE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BUDGET</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RESOURCES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RISKS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ISSUES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356228">
                <a:tc>
                  <a:txBody>
                    <a:bodyPr/>
                    <a:lstStyle/>
                    <a:p>
                      <a:pPr algn="l" fontAlgn="ctr"/>
                      <a:r>
                        <a:rPr lang="en-US" sz="1100" u="none" strike="noStrike" dirty="0">
                          <a:effectLst/>
                          <a:latin typeface="Century Gothic" panose="020B0502020202020204" pitchFamily="34" charset="0"/>
                        </a:rPr>
                        <a:t>Project A</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356228">
                <a:tc>
                  <a:txBody>
                    <a:bodyPr/>
                    <a:lstStyle/>
                    <a:p>
                      <a:pPr algn="l" fontAlgn="ctr"/>
                      <a:r>
                        <a:rPr lang="en-US" sz="1100" u="none" strike="noStrike" dirty="0">
                          <a:effectLst/>
                          <a:latin typeface="Century Gothic" panose="020B0502020202020204" pitchFamily="34" charset="0"/>
                        </a:rPr>
                        <a:t>Project B</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356228">
                <a:tc>
                  <a:txBody>
                    <a:bodyPr/>
                    <a:lstStyle/>
                    <a:p>
                      <a:pPr algn="l" fontAlgn="ctr"/>
                      <a:r>
                        <a:rPr lang="en-US" sz="1100" u="none" strike="noStrike" dirty="0">
                          <a:effectLst/>
                          <a:latin typeface="Century Gothic" panose="020B0502020202020204" pitchFamily="34" charset="0"/>
                        </a:rPr>
                        <a:t>Project C</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356228">
                <a:tc>
                  <a:txBody>
                    <a:bodyPr/>
                    <a:lstStyle/>
                    <a:p>
                      <a:pPr algn="l" fontAlgn="ctr"/>
                      <a:r>
                        <a:rPr lang="en-US" sz="1100" u="none" strike="noStrike" dirty="0">
                          <a:effectLst/>
                          <a:latin typeface="Century Gothic" panose="020B0502020202020204" pitchFamily="34" charset="0"/>
                        </a:rPr>
                        <a:t>Project D</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356228">
                <a:tc>
                  <a:txBody>
                    <a:bodyPr/>
                    <a:lstStyle/>
                    <a:p>
                      <a:pPr algn="l" fontAlgn="ctr"/>
                      <a:r>
                        <a:rPr lang="en-US" sz="1100" u="none" strike="noStrike" dirty="0">
                          <a:effectLst/>
                          <a:latin typeface="Century Gothic" panose="020B0502020202020204" pitchFamily="34" charset="0"/>
                        </a:rPr>
                        <a:t>Project E</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356228">
                <a:tc>
                  <a:txBody>
                    <a:bodyPr/>
                    <a:lstStyle/>
                    <a:p>
                      <a:pPr algn="l" fontAlgn="ctr"/>
                      <a:r>
                        <a:rPr lang="en-US" sz="1100" u="none" strike="noStrike">
                          <a:effectLst/>
                          <a:latin typeface="Century Gothic" panose="020B0502020202020204" pitchFamily="34" charset="0"/>
                        </a:rPr>
                        <a:t>Project F</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356228">
                <a:tc>
                  <a:txBody>
                    <a:bodyPr/>
                    <a:lstStyle/>
                    <a:p>
                      <a:pPr algn="l" fontAlgn="ctr"/>
                      <a:r>
                        <a:rPr lang="en-US" sz="1100" u="none" strike="noStrike" dirty="0">
                          <a:effectLst/>
                          <a:latin typeface="Century Gothic" panose="020B0502020202020204" pitchFamily="34" charset="0"/>
                        </a:rPr>
                        <a:t>Project G</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356228">
                <a:tc>
                  <a:txBody>
                    <a:bodyPr/>
                    <a:lstStyle/>
                    <a:p>
                      <a:pPr algn="l" fontAlgn="ctr"/>
                      <a:r>
                        <a:rPr lang="en-US" sz="1100" u="none" strike="noStrike" dirty="0">
                          <a:effectLst/>
                          <a:latin typeface="Century Gothic" panose="020B0502020202020204" pitchFamily="34" charset="0"/>
                        </a:rPr>
                        <a:t>Project H</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356228">
                <a:tc>
                  <a:txBody>
                    <a:bodyPr/>
                    <a:lstStyle/>
                    <a:p>
                      <a:pPr algn="l" fontAlgn="ctr"/>
                      <a:r>
                        <a:rPr lang="en-US" sz="1100" u="none" strike="noStrike" dirty="0">
                          <a:effectLst/>
                          <a:latin typeface="Century Gothic" panose="020B0502020202020204" pitchFamily="34" charset="0"/>
                        </a:rPr>
                        <a:t>Project J</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r h="356228">
                <a:tc>
                  <a:txBody>
                    <a:bodyPr/>
                    <a:lstStyle/>
                    <a:p>
                      <a:pPr algn="l" fontAlgn="ctr"/>
                      <a:r>
                        <a:rPr lang="en-US" sz="1100" u="none" strike="noStrike" dirty="0">
                          <a:effectLst/>
                          <a:latin typeface="Century Gothic" panose="020B0502020202020204" pitchFamily="34" charset="0"/>
                        </a:rPr>
                        <a:t>Project K</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5120555"/>
                  </a:ext>
                </a:extLst>
              </a:tr>
              <a:tr h="356228">
                <a:tc>
                  <a:txBody>
                    <a:bodyPr/>
                    <a:lstStyle/>
                    <a:p>
                      <a:pPr algn="l" fontAlgn="ctr"/>
                      <a:r>
                        <a:rPr lang="en-US" sz="1100" u="none" strike="noStrike" dirty="0">
                          <a:effectLst/>
                          <a:latin typeface="Century Gothic" panose="020B0502020202020204" pitchFamily="34" charset="0"/>
                        </a:rPr>
                        <a:t>Project L</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40070"/>
                  </a:ext>
                </a:extLst>
              </a:tr>
              <a:tr h="356228">
                <a:tc>
                  <a:txBody>
                    <a:bodyPr/>
                    <a:lstStyle/>
                    <a:p>
                      <a:pPr algn="l" fontAlgn="ctr"/>
                      <a:r>
                        <a:rPr lang="en-US" sz="1100" u="none" strike="noStrike" dirty="0">
                          <a:effectLst/>
                          <a:latin typeface="Century Gothic" panose="020B0502020202020204" pitchFamily="34" charset="0"/>
                        </a:rPr>
                        <a:t>Project M</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784783"/>
                  </a:ext>
                </a:extLst>
              </a:tr>
              <a:tr h="356228">
                <a:tc>
                  <a:txBody>
                    <a:bodyPr/>
                    <a:lstStyle/>
                    <a:p>
                      <a:pPr algn="l" fontAlgn="ctr"/>
                      <a:r>
                        <a:rPr lang="en-US" sz="1100" u="none" strike="noStrike" dirty="0">
                          <a:effectLst/>
                          <a:latin typeface="Century Gothic" panose="020B0502020202020204" pitchFamily="34" charset="0"/>
                        </a:rPr>
                        <a:t>Project N</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0760268"/>
                  </a:ext>
                </a:extLst>
              </a:tr>
              <a:tr h="356228">
                <a:tc>
                  <a:txBody>
                    <a:bodyPr/>
                    <a:lstStyle/>
                    <a:p>
                      <a:pPr algn="l" fontAlgn="ctr"/>
                      <a:r>
                        <a:rPr lang="en-US" sz="1100" u="none" strike="noStrike" dirty="0">
                          <a:effectLst/>
                          <a:latin typeface="Century Gothic" panose="020B0502020202020204" pitchFamily="34" charset="0"/>
                        </a:rPr>
                        <a:t>Project P</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953435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ject-Dashboard_PowerPoint" id="{63DB53B3-699E-ED4E-A01E-30570113FD6D}" vid="{407D8A81-2DF9-5645-BC15-99B55FB6EC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IC-Multiple-Project-Dashboard-Template_PowerPoint</Template>
  <TotalTime>0</TotalTime>
  <Words>321</Words>
  <Application>Microsoft Macintosh PowerPoint</Application>
  <PresentationFormat>Widescreen</PresentationFormat>
  <Paragraphs>164</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 Unicode MS</vt: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4</cp:revision>
  <dcterms:created xsi:type="dcterms:W3CDTF">2019-11-22T21:04:25Z</dcterms:created>
  <dcterms:modified xsi:type="dcterms:W3CDTF">2022-04-19T21:14:45Z</dcterms:modified>
</cp:coreProperties>
</file>