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54"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19" autoAdjust="0"/>
    <p:restoredTop sz="86447"/>
  </p:normalViewPr>
  <p:slideViewPr>
    <p:cSldViewPr snapToGrid="0" snapToObjects="1">
      <p:cViewPr varScale="1">
        <p:scale>
          <a:sx n="128" d="100"/>
          <a:sy n="128" d="100"/>
        </p:scale>
        <p:origin x="824"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b="1" i="0" baseline="0">
          <a:latin typeface="Century Gothic" panose="020B050202020202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tx2">
                  <a:lumMod val="50000"/>
                </a:schemeClr>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lumMod val="75000"/>
                </a:schemeClr>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lumMod val="75000"/>
                </a:schemeClr>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1">
                  <a:lumMod val="75000"/>
                </a:schemeClr>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tx2">
                  <a:lumMod val="40000"/>
                  <a:lumOff val="60000"/>
                </a:schemeClr>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bg2">
                  <a:lumMod val="9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4">
                  <a:lumMod val="40000"/>
                  <a:lumOff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4">
                  <a:lumMod val="5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6">
                  <a:lumMod val="5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6">
                  <a:lumMod val="75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lumOff val="4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6">
                  <a:lumMod val="20000"/>
                  <a:lumOff val="8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b="1" dirty="0"/>
              <a:t>NUMBER </a:t>
            </a:r>
            <a:br>
              <a:rPr lang="en-US" b="1" dirty="0"/>
            </a:br>
            <a:r>
              <a:rPr lang="en-US" b="1" dirty="0"/>
              <a:t>OF TEAM MEMBERS</a:t>
            </a:r>
          </a:p>
        </c:rich>
      </c:tx>
      <c:layout>
        <c:manualLayout>
          <c:xMode val="edge"/>
          <c:yMode val="edge"/>
          <c:x val="0"/>
          <c:y val="0.11565341481125962"/>
        </c:manualLayout>
      </c:layout>
      <c:overlay val="0"/>
      <c:spPr>
        <a:noFill/>
        <a:ln>
          <a:noFill/>
        </a:ln>
        <a:effectLst/>
      </c:spPr>
      <c:txPr>
        <a:bodyPr rot="0" spcFirstLastPara="1" vertOverflow="ellipsis" vert="horz" wrap="square" anchor="ctr" anchorCtr="1"/>
        <a:lstStyle/>
        <a:p>
          <a:pPr algn="l">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en-US"/>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tx2">
                  <a:lumMod val="50000"/>
                </a:schemeClr>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lumMod val="75000"/>
                </a:schemeClr>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lumMod val="75000"/>
                </a:schemeClr>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1">
                  <a:lumMod val="75000"/>
                </a:schemeClr>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tx2">
                  <a:lumMod val="40000"/>
                  <a:lumOff val="60000"/>
                </a:schemeClr>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bg2"/>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4">
                  <a:lumMod val="40000"/>
                  <a:lumOff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4">
                  <a:lumMod val="5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6">
                  <a:lumMod val="5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6">
                  <a:lumMod val="75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lumOff val="4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2">
                  <a:lumMod val="40000"/>
                  <a:lumOff val="6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6">
                  <a:lumMod val="20000"/>
                  <a:lumOff val="8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chemeClr val="accent1">
                <a:lumMod val="5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chemeClr val="tx2">
                <a:lumMod val="60000"/>
                <a:lumOff val="4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chemeClr val="accent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C0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chemeClr val="accent4">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chemeClr val="accent6">
                <a:lumMod val="40000"/>
                <a:lumOff val="6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chemeClr val="accent4">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chemeClr val="bg2">
                <a:lumMod val="75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chemeClr val="accent2">
                <a:lumMod val="60000"/>
                <a:lumOff val="40000"/>
              </a:schemeClr>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Pt>
            <c:idx val="0"/>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0-2217-443B-B457-56A34D77F5A6}"/>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4/19/22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4/19/22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4/19/22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4/19/22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4/19/22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4/19/22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4/19/22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327&amp;utm_source=integrated+content&amp;utm_campaign=/content/powerpoint-project-timeline-templates&amp;utm_medium=Multiple+Project+Timeline+Template+for+PowerPoint+powerpoint+11327&amp;lpa=Multiple+Project+Timeline+Template+for+PowerPoint+powerpoint+11327&amp;lx=PFpZZjisDNTS-Ddigi3MyABAgeTPLDIL8TQRu558b7w"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0.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1CAE5A23-6FB3-4A5A-858E-B9B8A7C1D031}"/>
              </a:ext>
            </a:extLst>
          </p:cNvPr>
          <p:cNvGrpSpPr/>
          <p:nvPr/>
        </p:nvGrpSpPr>
        <p:grpSpPr>
          <a:xfrm>
            <a:off x="7203068" y="-14628"/>
            <a:ext cx="5724680" cy="6219640"/>
            <a:chOff x="7203068" y="-14628"/>
            <a:chExt cx="5724680" cy="6219640"/>
          </a:xfrm>
        </p:grpSpPr>
        <p:sp>
          <p:nvSpPr>
            <p:cNvPr id="21" name="Triangle 38">
              <a:extLst>
                <a:ext uri="{FF2B5EF4-FFF2-40B4-BE49-F238E27FC236}">
                  <a16:creationId xmlns:a16="http://schemas.microsoft.com/office/drawing/2014/main" id="{56CDFE9A-8E06-46FB-899F-DD2D541C09E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39">
              <a:extLst>
                <a:ext uri="{FF2B5EF4-FFF2-40B4-BE49-F238E27FC236}">
                  <a16:creationId xmlns:a16="http://schemas.microsoft.com/office/drawing/2014/main" id="{27ACB4A9-5C71-4224-A330-95A9CA5CF2DD}"/>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40">
              <a:extLst>
                <a:ext uri="{FF2B5EF4-FFF2-40B4-BE49-F238E27FC236}">
                  <a16:creationId xmlns:a16="http://schemas.microsoft.com/office/drawing/2014/main" id="{4A5C5768-408A-488E-8255-8B3230FF5A8D}"/>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41">
              <a:extLst>
                <a:ext uri="{FF2B5EF4-FFF2-40B4-BE49-F238E27FC236}">
                  <a16:creationId xmlns:a16="http://schemas.microsoft.com/office/drawing/2014/main" id="{BE8A9666-DFF6-40F8-BA64-6C270B8CCC76}"/>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42">
              <a:extLst>
                <a:ext uri="{FF2B5EF4-FFF2-40B4-BE49-F238E27FC236}">
                  <a16:creationId xmlns:a16="http://schemas.microsoft.com/office/drawing/2014/main" id="{A960A45F-C6E3-403E-BDFB-DF745AF34F94}"/>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43">
              <a:extLst>
                <a:ext uri="{FF2B5EF4-FFF2-40B4-BE49-F238E27FC236}">
                  <a16:creationId xmlns:a16="http://schemas.microsoft.com/office/drawing/2014/main" id="{1E3F49D8-E4B1-46FD-96E6-48E424AB41AD}"/>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44">
              <a:extLst>
                <a:ext uri="{FF2B5EF4-FFF2-40B4-BE49-F238E27FC236}">
                  <a16:creationId xmlns:a16="http://schemas.microsoft.com/office/drawing/2014/main" id="{11C8A9C3-1EB8-4BC5-9FDD-F407BD973AF4}"/>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45">
              <a:extLst>
                <a:ext uri="{FF2B5EF4-FFF2-40B4-BE49-F238E27FC236}">
                  <a16:creationId xmlns:a16="http://schemas.microsoft.com/office/drawing/2014/main" id="{F9B07B1E-CFE2-4244-998A-CB9A52A90101}"/>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46">
              <a:extLst>
                <a:ext uri="{FF2B5EF4-FFF2-40B4-BE49-F238E27FC236}">
                  <a16:creationId xmlns:a16="http://schemas.microsoft.com/office/drawing/2014/main" id="{2B417B38-DB50-4BAF-9C05-09959066A24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47">
              <a:extLst>
                <a:ext uri="{FF2B5EF4-FFF2-40B4-BE49-F238E27FC236}">
                  <a16:creationId xmlns:a16="http://schemas.microsoft.com/office/drawing/2014/main" id="{E7AA6A1F-4228-482B-9101-B2BA86576D47}"/>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48">
              <a:extLst>
                <a:ext uri="{FF2B5EF4-FFF2-40B4-BE49-F238E27FC236}">
                  <a16:creationId xmlns:a16="http://schemas.microsoft.com/office/drawing/2014/main" id="{2E534AE8-B73E-41B0-B879-13555AF7C0C2}"/>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49">
              <a:extLst>
                <a:ext uri="{FF2B5EF4-FFF2-40B4-BE49-F238E27FC236}">
                  <a16:creationId xmlns:a16="http://schemas.microsoft.com/office/drawing/2014/main" id="{FC5CB4CB-6102-4CCB-94BE-8F001B31F604}"/>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50">
              <a:extLst>
                <a:ext uri="{FF2B5EF4-FFF2-40B4-BE49-F238E27FC236}">
                  <a16:creationId xmlns:a16="http://schemas.microsoft.com/office/drawing/2014/main" id="{1D20B85C-583E-4834-BC81-CF6B6DE7623C}"/>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51">
              <a:extLst>
                <a:ext uri="{FF2B5EF4-FFF2-40B4-BE49-F238E27FC236}">
                  <a16:creationId xmlns:a16="http://schemas.microsoft.com/office/drawing/2014/main" id="{76087C16-7317-4FAF-A23D-5C54E5CAAAE3}"/>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52">
              <a:extLst>
                <a:ext uri="{FF2B5EF4-FFF2-40B4-BE49-F238E27FC236}">
                  <a16:creationId xmlns:a16="http://schemas.microsoft.com/office/drawing/2014/main" id="{C090F11C-68BC-442D-9E78-70B6478809D5}"/>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53">
              <a:extLst>
                <a:ext uri="{FF2B5EF4-FFF2-40B4-BE49-F238E27FC236}">
                  <a16:creationId xmlns:a16="http://schemas.microsoft.com/office/drawing/2014/main" id="{FEF07B83-10E7-4603-B871-14B6087AC8CA}"/>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54">
              <a:extLst>
                <a:ext uri="{FF2B5EF4-FFF2-40B4-BE49-F238E27FC236}">
                  <a16:creationId xmlns:a16="http://schemas.microsoft.com/office/drawing/2014/main" id="{E972C225-FF1A-4928-9581-48CD40E43C6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55">
              <a:extLst>
                <a:ext uri="{FF2B5EF4-FFF2-40B4-BE49-F238E27FC236}">
                  <a16:creationId xmlns:a16="http://schemas.microsoft.com/office/drawing/2014/main" id="{EB659308-85E0-441F-8F7D-3F8737FCC882}"/>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56">
              <a:extLst>
                <a:ext uri="{FF2B5EF4-FFF2-40B4-BE49-F238E27FC236}">
                  <a16:creationId xmlns:a16="http://schemas.microsoft.com/office/drawing/2014/main" id="{398FD733-DCDB-462C-A935-4BB1B2F655F1}"/>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57">
              <a:extLst>
                <a:ext uri="{FF2B5EF4-FFF2-40B4-BE49-F238E27FC236}">
                  <a16:creationId xmlns:a16="http://schemas.microsoft.com/office/drawing/2014/main" id="{3FEEE8B5-6E33-40B5-989E-07C9DFA74020}"/>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58">
              <a:extLst>
                <a:ext uri="{FF2B5EF4-FFF2-40B4-BE49-F238E27FC236}">
                  <a16:creationId xmlns:a16="http://schemas.microsoft.com/office/drawing/2014/main" id="{1E9B8DAF-C7EB-463D-B8B9-58C76C4B34B6}"/>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59">
              <a:extLst>
                <a:ext uri="{FF2B5EF4-FFF2-40B4-BE49-F238E27FC236}">
                  <a16:creationId xmlns:a16="http://schemas.microsoft.com/office/drawing/2014/main" id="{42BF510C-07E9-4912-BC4A-DB9D1444508F}"/>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60">
              <a:extLst>
                <a:ext uri="{FF2B5EF4-FFF2-40B4-BE49-F238E27FC236}">
                  <a16:creationId xmlns:a16="http://schemas.microsoft.com/office/drawing/2014/main" id="{26DB3F1D-ABB1-49B5-A149-385C6A54F07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61">
              <a:extLst>
                <a:ext uri="{FF2B5EF4-FFF2-40B4-BE49-F238E27FC236}">
                  <a16:creationId xmlns:a16="http://schemas.microsoft.com/office/drawing/2014/main" id="{1EEF4CA5-9C62-4452-8DB1-CB99C546AEDF}"/>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62">
              <a:extLst>
                <a:ext uri="{FF2B5EF4-FFF2-40B4-BE49-F238E27FC236}">
                  <a16:creationId xmlns:a16="http://schemas.microsoft.com/office/drawing/2014/main" id="{17B74E4F-729A-42BD-B2F5-2D08B277F6D5}"/>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63">
              <a:extLst>
                <a:ext uri="{FF2B5EF4-FFF2-40B4-BE49-F238E27FC236}">
                  <a16:creationId xmlns:a16="http://schemas.microsoft.com/office/drawing/2014/main" id="{C79B034C-8A06-464E-837E-72B6324CED8E}"/>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64">
              <a:extLst>
                <a:ext uri="{FF2B5EF4-FFF2-40B4-BE49-F238E27FC236}">
                  <a16:creationId xmlns:a16="http://schemas.microsoft.com/office/drawing/2014/main" id="{14C1C191-87A4-4A11-B62B-800E46FEB5E6}"/>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9" name="TextBox 8">
            <a:extLst>
              <a:ext uri="{FF2B5EF4-FFF2-40B4-BE49-F238E27FC236}">
                <a16:creationId xmlns:a16="http://schemas.microsoft.com/office/drawing/2014/main" id="{BE98E647-E4C9-4B4B-888B-2F662C468983}"/>
              </a:ext>
            </a:extLst>
          </p:cNvPr>
          <p:cNvSpPr txBox="1"/>
          <p:nvPr/>
        </p:nvSpPr>
        <p:spPr>
          <a:xfrm>
            <a:off x="409776" y="1038221"/>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
        <p:nvSpPr>
          <p:cNvPr id="13" name="TextBox 12">
            <a:extLst>
              <a:ext uri="{FF2B5EF4-FFF2-40B4-BE49-F238E27FC236}">
                <a16:creationId xmlns:a16="http://schemas.microsoft.com/office/drawing/2014/main" id="{2E9F0092-9BB2-4A1D-B3A0-9B2CA99449E7}"/>
              </a:ext>
            </a:extLst>
          </p:cNvPr>
          <p:cNvSpPr txBox="1"/>
          <p:nvPr/>
        </p:nvSpPr>
        <p:spPr>
          <a:xfrm>
            <a:off x="409776" y="353237"/>
            <a:ext cx="7655554"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MULTIPLE PROJECT TIMELINE TEMPLATE FOR POWERPOINT</a:t>
            </a:r>
          </a:p>
        </p:txBody>
      </p:sp>
      <p:sp>
        <p:nvSpPr>
          <p:cNvPr id="17" name="TextBox 16">
            <a:extLst>
              <a:ext uri="{FF2B5EF4-FFF2-40B4-BE49-F238E27FC236}">
                <a16:creationId xmlns:a16="http://schemas.microsoft.com/office/drawing/2014/main" id="{CFBEDB85-105F-4A9B-9805-147909FCBAAB}"/>
              </a:ext>
            </a:extLst>
          </p:cNvPr>
          <p:cNvSpPr txBox="1"/>
          <p:nvPr/>
        </p:nvSpPr>
        <p:spPr>
          <a:xfrm>
            <a:off x="409776" y="3497329"/>
            <a:ext cx="2793384" cy="369332"/>
          </a:xfrm>
          <a:prstGeom prst="rect">
            <a:avLst/>
          </a:prstGeom>
          <a:noFill/>
        </p:spPr>
        <p:txBody>
          <a:bodyPr wrap="square" rtlCol="0">
            <a:spAutoFit/>
          </a:bodyPr>
          <a:lstStyle/>
          <a:p>
            <a:r>
              <a:rPr lang="en-US" dirty="0">
                <a:latin typeface="Century Gothic" panose="020B0502020202020204" pitchFamily="34" charset="0"/>
              </a:rPr>
              <a:t>PROJECT DELIVERABLES</a:t>
            </a:r>
          </a:p>
        </p:txBody>
      </p:sp>
      <p:sp>
        <p:nvSpPr>
          <p:cNvPr id="18" name="TextBox 17">
            <a:extLst>
              <a:ext uri="{FF2B5EF4-FFF2-40B4-BE49-F238E27FC236}">
                <a16:creationId xmlns:a16="http://schemas.microsoft.com/office/drawing/2014/main" id="{E4FCB7C0-DB0F-4B3D-A601-50DC6232FD8B}"/>
              </a:ext>
            </a:extLst>
          </p:cNvPr>
          <p:cNvSpPr txBox="1"/>
          <p:nvPr/>
        </p:nvSpPr>
        <p:spPr>
          <a:xfrm>
            <a:off x="506924" y="3891447"/>
            <a:ext cx="7746871" cy="1477328"/>
          </a:xfrm>
          <a:prstGeom prst="rect">
            <a:avLst/>
          </a:prstGeom>
          <a:solidFill>
            <a:schemeClr val="bg1"/>
          </a:solidFill>
        </p:spPr>
        <p:txBody>
          <a:bodyPr wrap="square" rtlCol="0">
            <a:spAutoFit/>
          </a:bodyPr>
          <a:lstStyle/>
          <a:p>
            <a:r>
              <a:rPr lang="en-US" sz="1000" dirty="0">
                <a:latin typeface="Century Gothic" panose="020B0502020202020204" pitchFamily="34" charset="0"/>
              </a:rPr>
              <a:t>Enter Text</a:t>
            </a: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a:p>
            <a:endParaRPr lang="en-US" sz="1000" dirty="0">
              <a:latin typeface="Century Gothic" panose="020B0502020202020204" pitchFamily="34" charset="0"/>
            </a:endParaRPr>
          </a:p>
        </p:txBody>
      </p:sp>
      <p:sp>
        <p:nvSpPr>
          <p:cNvPr id="48" name="Rectangle 7">
            <a:extLst>
              <a:ext uri="{FF2B5EF4-FFF2-40B4-BE49-F238E27FC236}">
                <a16:creationId xmlns:a16="http://schemas.microsoft.com/office/drawing/2014/main" id="{B043EED9-2189-4112-AD40-C69EDEAFC974}"/>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9" name="Parallelogram 48">
            <a:extLst>
              <a:ext uri="{FF2B5EF4-FFF2-40B4-BE49-F238E27FC236}">
                <a16:creationId xmlns:a16="http://schemas.microsoft.com/office/drawing/2014/main" id="{505D35C9-5FA5-4A2F-9F3E-8B4E975C4A9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extBox 49">
            <a:extLst>
              <a:ext uri="{FF2B5EF4-FFF2-40B4-BE49-F238E27FC236}">
                <a16:creationId xmlns:a16="http://schemas.microsoft.com/office/drawing/2014/main" id="{761864E7-D6F5-4788-9580-4E8914E520C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MULTIPLE PROJECT TIMELINE </a:t>
            </a:r>
          </a:p>
        </p:txBody>
      </p:sp>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390757"/>
            <a:ext cx="2206053"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DELIVERY TIMELINE</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779833"/>
            <a:ext cx="30702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DAYS PER PROJECT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3</a:t>
            </a:r>
          </a:p>
        </p:txBody>
      </p:sp>
      <p:sp>
        <p:nvSpPr>
          <p:cNvPr id="46" name="TextBox 45">
            <a:hlinkClick r:id="rId6"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3959012"/>
            <a:ext cx="2502851" cy="646331"/>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RESOURCE ALLOCATION</a:t>
            </a:r>
          </a:p>
        </p:txBody>
      </p:sp>
      <p:sp>
        <p:nvSpPr>
          <p:cNvPr id="20" name="Rectangle 7">
            <a:extLst>
              <a:ext uri="{FF2B5EF4-FFF2-40B4-BE49-F238E27FC236}">
                <a16:creationId xmlns:a16="http://schemas.microsoft.com/office/drawing/2014/main" id="{BAE53328-1490-4A25-94F4-2722065C7C89}"/>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21" name="TextBox 20">
            <a:extLst>
              <a:ext uri="{FF2B5EF4-FFF2-40B4-BE49-F238E27FC236}">
                <a16:creationId xmlns:a16="http://schemas.microsoft.com/office/drawing/2014/main" id="{C9228C14-F22A-4B99-8D80-20DD5221B40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MULTIPLE PROEJCT TIMELINE  |  TABLE OF CONTENTS</a:t>
            </a:r>
            <a:endParaRPr lang="en-US" dirty="0">
              <a:solidFill>
                <a:schemeClr val="bg1"/>
              </a:solidFill>
              <a:latin typeface="Century Gothic" panose="020B0502020202020204" pitchFamily="34" charset="0"/>
              <a:ea typeface="Arial" charset="0"/>
              <a:cs typeface="Arial" charset="0"/>
            </a:endParaRPr>
          </a:p>
        </p:txBody>
      </p:sp>
      <p:sp>
        <p:nvSpPr>
          <p:cNvPr id="22" name="Parallelogram 21">
            <a:extLst>
              <a:ext uri="{FF2B5EF4-FFF2-40B4-BE49-F238E27FC236}">
                <a16:creationId xmlns:a16="http://schemas.microsoft.com/office/drawing/2014/main" id="{4E7A338A-A68D-4497-BC74-20CCB9F380BA}"/>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hlinkClick r:id="rId5" action="ppaction://hlinksldjump"/>
            <a:extLst>
              <a:ext uri="{FF2B5EF4-FFF2-40B4-BE49-F238E27FC236}">
                <a16:creationId xmlns:a16="http://schemas.microsoft.com/office/drawing/2014/main" id="{5290EAD2-1A9D-4484-A096-F6A7102719BF}"/>
              </a:ext>
            </a:extLst>
          </p:cNvPr>
          <p:cNvSpPr txBox="1"/>
          <p:nvPr/>
        </p:nvSpPr>
        <p:spPr>
          <a:xfrm>
            <a:off x="304278" y="5131991"/>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4</a:t>
            </a:r>
          </a:p>
        </p:txBody>
      </p:sp>
      <p:sp>
        <p:nvSpPr>
          <p:cNvPr id="16" name="TextBox 15">
            <a:extLst>
              <a:ext uri="{FF2B5EF4-FFF2-40B4-BE49-F238E27FC236}">
                <a16:creationId xmlns:a16="http://schemas.microsoft.com/office/drawing/2014/main" id="{16077FC3-BC3E-4BB0-AB0E-A9542CFA2CA2}"/>
              </a:ext>
            </a:extLst>
          </p:cNvPr>
          <p:cNvSpPr txBox="1"/>
          <p:nvPr/>
        </p:nvSpPr>
        <p:spPr>
          <a:xfrm>
            <a:off x="936088" y="5566338"/>
            <a:ext cx="2952624"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FINANCIALS</a:t>
            </a:r>
          </a:p>
        </p:txBody>
      </p:sp>
      <p:sp>
        <p:nvSpPr>
          <p:cNvPr id="26" name="TextBox 25">
            <a:extLst>
              <a:ext uri="{FF2B5EF4-FFF2-40B4-BE49-F238E27FC236}">
                <a16:creationId xmlns:a16="http://schemas.microsoft.com/office/drawing/2014/main" id="{568F9AB9-FA72-43F5-9B41-3684C2AB6833}"/>
              </a:ext>
            </a:extLst>
          </p:cNvPr>
          <p:cNvSpPr txBox="1"/>
          <p:nvPr/>
        </p:nvSpPr>
        <p:spPr>
          <a:xfrm>
            <a:off x="5499160" y="1358491"/>
            <a:ext cx="3560590" cy="369332"/>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RISK ANALYSIS AND RISK TOTAL</a:t>
            </a:r>
          </a:p>
        </p:txBody>
      </p:sp>
      <p:sp>
        <p:nvSpPr>
          <p:cNvPr id="27" name="TextBox 26">
            <a:extLst>
              <a:ext uri="{FF2B5EF4-FFF2-40B4-BE49-F238E27FC236}">
                <a16:creationId xmlns:a16="http://schemas.microsoft.com/office/drawing/2014/main" id="{DEB82C9D-9916-4CD1-A310-78671FA25504}"/>
              </a:ext>
            </a:extLst>
          </p:cNvPr>
          <p:cNvSpPr txBox="1"/>
          <p:nvPr/>
        </p:nvSpPr>
        <p:spPr>
          <a:xfrm>
            <a:off x="5499159" y="2747567"/>
            <a:ext cx="3725227"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OPEN AND PENDING ACTIONS</a:t>
            </a:r>
          </a:p>
        </p:txBody>
      </p:sp>
      <p:sp>
        <p:nvSpPr>
          <p:cNvPr id="28" name="TextBox 27">
            <a:hlinkClick r:id="rId4" action="ppaction://hlinksldjump"/>
            <a:extLst>
              <a:ext uri="{FF2B5EF4-FFF2-40B4-BE49-F238E27FC236}">
                <a16:creationId xmlns:a16="http://schemas.microsoft.com/office/drawing/2014/main" id="{920C17F3-59BA-4075-9A5E-5E9670A5A8A1}"/>
              </a:ext>
            </a:extLst>
          </p:cNvPr>
          <p:cNvSpPr txBox="1"/>
          <p:nvPr/>
        </p:nvSpPr>
        <p:spPr>
          <a:xfrm>
            <a:off x="4867351" y="2295133"/>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6</a:t>
            </a:r>
          </a:p>
        </p:txBody>
      </p:sp>
      <p:sp>
        <p:nvSpPr>
          <p:cNvPr id="29" name="TextBox 28">
            <a:hlinkClick r:id="rId5" action="ppaction://hlinksldjump"/>
            <a:extLst>
              <a:ext uri="{FF2B5EF4-FFF2-40B4-BE49-F238E27FC236}">
                <a16:creationId xmlns:a16="http://schemas.microsoft.com/office/drawing/2014/main" id="{3C7E4F32-2ECD-47BB-8FC7-B0FFC89D0E18}"/>
              </a:ext>
            </a:extLst>
          </p:cNvPr>
          <p:cNvSpPr txBox="1"/>
          <p:nvPr/>
        </p:nvSpPr>
        <p:spPr>
          <a:xfrm>
            <a:off x="4867350" y="3630898"/>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7</a:t>
            </a:r>
          </a:p>
        </p:txBody>
      </p:sp>
      <p:sp>
        <p:nvSpPr>
          <p:cNvPr id="30" name="TextBox 29">
            <a:hlinkClick r:id="rId6" action="ppaction://hlinksldjump"/>
            <a:extLst>
              <a:ext uri="{FF2B5EF4-FFF2-40B4-BE49-F238E27FC236}">
                <a16:creationId xmlns:a16="http://schemas.microsoft.com/office/drawing/2014/main" id="{5A5224FA-2DDA-4D28-93AE-583DC2629711}"/>
              </a:ext>
            </a:extLst>
          </p:cNvPr>
          <p:cNvSpPr txBox="1"/>
          <p:nvPr/>
        </p:nvSpPr>
        <p:spPr>
          <a:xfrm>
            <a:off x="4867350" y="936073"/>
            <a:ext cx="526106" cy="1010533"/>
          </a:xfrm>
          <a:prstGeom prst="rect">
            <a:avLst/>
          </a:prstGeom>
          <a:noFill/>
        </p:spPr>
        <p:txBody>
          <a:bodyPr wrap="none" tIns="320040" rtlCol="0">
            <a:spAutoFit/>
          </a:bodyPr>
          <a:lstStyle/>
          <a:p>
            <a:pPr algn="r">
              <a:lnSpc>
                <a:spcPts val="5000"/>
              </a:lnSpc>
            </a:pPr>
            <a:r>
              <a:rPr lang="en-US" sz="4800" dirty="0">
                <a:solidFill>
                  <a:srgbClr val="002060"/>
                </a:solidFill>
                <a:latin typeface="Century Gothic" panose="020B0502020202020204" pitchFamily="34" charset="0"/>
                <a:ea typeface="Montserrat Light" charset="0"/>
                <a:cs typeface="Montserrat Light" charset="0"/>
              </a:rPr>
              <a:t>5</a:t>
            </a:r>
          </a:p>
        </p:txBody>
      </p:sp>
      <p:sp>
        <p:nvSpPr>
          <p:cNvPr id="31" name="TextBox 30">
            <a:extLst>
              <a:ext uri="{FF2B5EF4-FFF2-40B4-BE49-F238E27FC236}">
                <a16:creationId xmlns:a16="http://schemas.microsoft.com/office/drawing/2014/main" id="{0686FC52-4FD0-4B72-AA78-A227C86F9759}"/>
              </a:ext>
            </a:extLst>
          </p:cNvPr>
          <p:cNvSpPr txBox="1"/>
          <p:nvPr/>
        </p:nvSpPr>
        <p:spPr>
          <a:xfrm>
            <a:off x="5499160" y="4065245"/>
            <a:ext cx="2502851" cy="369332"/>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REPORT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578044986"/>
              </p:ext>
            </p:extLst>
          </p:nvPr>
        </p:nvGraphicFramePr>
        <p:xfrm>
          <a:off x="312737" y="535227"/>
          <a:ext cx="11003473" cy="557754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DC0EB437-FDA3-4234-9B8D-63A9700D3B87}"/>
              </a:ext>
            </a:extLst>
          </p:cNvPr>
          <p:cNvSpPr txBox="1"/>
          <p:nvPr/>
        </p:nvSpPr>
        <p:spPr>
          <a:xfrm>
            <a:off x="312737" y="25092"/>
            <a:ext cx="2462534"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1. DELIVERY TIMELINE</a:t>
            </a:r>
          </a:p>
        </p:txBody>
      </p:sp>
      <p:sp>
        <p:nvSpPr>
          <p:cNvPr id="6" name="Rectangle 7">
            <a:extLst>
              <a:ext uri="{FF2B5EF4-FFF2-40B4-BE49-F238E27FC236}">
                <a16:creationId xmlns:a16="http://schemas.microsoft.com/office/drawing/2014/main" id="{0A00AD9B-734F-4B47-B70A-F2BA877917B3}"/>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0C8850F6-F9CB-40D3-821E-C6950EE990F4}"/>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DELIVERY TIMELINE</a:t>
            </a:r>
          </a:p>
        </p:txBody>
      </p:sp>
      <p:sp>
        <p:nvSpPr>
          <p:cNvPr id="10" name="Parallelogram 9">
            <a:extLst>
              <a:ext uri="{FF2B5EF4-FFF2-40B4-BE49-F238E27FC236}">
                <a16:creationId xmlns:a16="http://schemas.microsoft.com/office/drawing/2014/main" id="{C2E33079-524E-4AA8-9516-430254B58F33}"/>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877247209"/>
              </p:ext>
            </p:extLst>
          </p:nvPr>
        </p:nvGraphicFramePr>
        <p:xfrm>
          <a:off x="312737" y="537532"/>
          <a:ext cx="11309683" cy="5600802"/>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52CAA4F0-E9AC-4E21-BB8E-D95566AA0308}"/>
              </a:ext>
            </a:extLst>
          </p:cNvPr>
          <p:cNvSpPr txBox="1"/>
          <p:nvPr/>
        </p:nvSpPr>
        <p:spPr>
          <a:xfrm>
            <a:off x="312737" y="25092"/>
            <a:ext cx="2558714"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2. DAYS PER PROJECT</a:t>
            </a:r>
          </a:p>
        </p:txBody>
      </p:sp>
      <p:sp>
        <p:nvSpPr>
          <p:cNvPr id="6" name="Rectangle 7">
            <a:extLst>
              <a:ext uri="{FF2B5EF4-FFF2-40B4-BE49-F238E27FC236}">
                <a16:creationId xmlns:a16="http://schemas.microsoft.com/office/drawing/2014/main" id="{239CA973-C0A4-4537-B244-B52C4E23C47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BA8FF4E2-2AB9-4909-8E34-E5B3F9243730}"/>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DAYS PER PROJECT</a:t>
            </a:r>
          </a:p>
        </p:txBody>
      </p:sp>
      <p:sp>
        <p:nvSpPr>
          <p:cNvPr id="10" name="Parallelogram 9">
            <a:extLst>
              <a:ext uri="{FF2B5EF4-FFF2-40B4-BE49-F238E27FC236}">
                <a16:creationId xmlns:a16="http://schemas.microsoft.com/office/drawing/2014/main" id="{98786C14-BF74-40BE-BFB2-63521C4C488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3548667825"/>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6A31785B-032A-4D98-88FE-B1BC8116ECE2}"/>
              </a:ext>
            </a:extLst>
          </p:cNvPr>
          <p:cNvSpPr txBox="1"/>
          <p:nvPr/>
        </p:nvSpPr>
        <p:spPr>
          <a:xfrm>
            <a:off x="312737" y="25092"/>
            <a:ext cx="3153427"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3. RESOURCE ALLOCATION</a:t>
            </a:r>
          </a:p>
        </p:txBody>
      </p:sp>
      <p:sp>
        <p:nvSpPr>
          <p:cNvPr id="6" name="Rectangle 7">
            <a:extLst>
              <a:ext uri="{FF2B5EF4-FFF2-40B4-BE49-F238E27FC236}">
                <a16:creationId xmlns:a16="http://schemas.microsoft.com/office/drawing/2014/main" id="{4E117282-6264-4CD8-9C22-47C22073692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566E7C4D-0AF8-47EC-876E-E591E5F9C2CA}"/>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RESOURCE ALLOCATION</a:t>
            </a:r>
          </a:p>
        </p:txBody>
      </p:sp>
      <p:sp>
        <p:nvSpPr>
          <p:cNvPr id="10" name="Parallelogram 9">
            <a:extLst>
              <a:ext uri="{FF2B5EF4-FFF2-40B4-BE49-F238E27FC236}">
                <a16:creationId xmlns:a16="http://schemas.microsoft.com/office/drawing/2014/main" id="{34E0DFB9-5C46-43FF-941A-F709C65C8E01}"/>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1024080828"/>
              </p:ext>
            </p:extLst>
          </p:nvPr>
        </p:nvGraphicFramePr>
        <p:xfrm>
          <a:off x="312737" y="394424"/>
          <a:ext cx="11454062" cy="5849575"/>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AA39EB8D-FDF9-4EFE-8432-91AD612DD498}"/>
              </a:ext>
            </a:extLst>
          </p:cNvPr>
          <p:cNvSpPr txBox="1"/>
          <p:nvPr/>
        </p:nvSpPr>
        <p:spPr>
          <a:xfrm>
            <a:off x="312737" y="25092"/>
            <a:ext cx="2815194"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4. PROJECT FINANCIALS</a:t>
            </a:r>
          </a:p>
        </p:txBody>
      </p:sp>
      <p:sp>
        <p:nvSpPr>
          <p:cNvPr id="6" name="Rectangle 7">
            <a:extLst>
              <a:ext uri="{FF2B5EF4-FFF2-40B4-BE49-F238E27FC236}">
                <a16:creationId xmlns:a16="http://schemas.microsoft.com/office/drawing/2014/main" id="{B4D2445F-6B4B-4504-8EAD-BFFCBC317D28}"/>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669D179C-11BF-402E-848C-C17EA084E3DB}"/>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FINANCIALS</a:t>
            </a:r>
          </a:p>
        </p:txBody>
      </p:sp>
      <p:sp>
        <p:nvSpPr>
          <p:cNvPr id="10" name="Parallelogram 9">
            <a:extLst>
              <a:ext uri="{FF2B5EF4-FFF2-40B4-BE49-F238E27FC236}">
                <a16:creationId xmlns:a16="http://schemas.microsoft.com/office/drawing/2014/main" id="{6987DBD9-7B52-4D1C-936A-3F00182A8B25}"/>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2261464410"/>
              </p:ext>
            </p:extLst>
          </p:nvPr>
        </p:nvGraphicFramePr>
        <p:xfrm>
          <a:off x="344905" y="509015"/>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2293656150"/>
              </p:ext>
            </p:extLst>
          </p:nvPr>
        </p:nvGraphicFramePr>
        <p:xfrm>
          <a:off x="344905" y="3622326"/>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44906" y="3241327"/>
            <a:ext cx="1104790" cy="307777"/>
          </a:xfrm>
          <a:prstGeom prst="rect">
            <a:avLst/>
          </a:prstGeom>
          <a:noFill/>
        </p:spPr>
        <p:txBody>
          <a:bodyPr wrap="none" rtlCol="0">
            <a:spAutoFit/>
          </a:bodyPr>
          <a:lstStyle/>
          <a:p>
            <a:r>
              <a:rPr lang="en-US" sz="1400" b="1" dirty="0">
                <a:latin typeface="Century Gothic" panose="020B0502020202020204" pitchFamily="34" charset="0"/>
              </a:rPr>
              <a:t>RISK TOTAL</a:t>
            </a:r>
          </a:p>
        </p:txBody>
      </p:sp>
      <p:sp>
        <p:nvSpPr>
          <p:cNvPr id="9" name="TextBox 8">
            <a:extLst>
              <a:ext uri="{FF2B5EF4-FFF2-40B4-BE49-F238E27FC236}">
                <a16:creationId xmlns:a16="http://schemas.microsoft.com/office/drawing/2014/main" id="{81A29C63-295A-4464-A1A7-BFABE5999A44}"/>
              </a:ext>
            </a:extLst>
          </p:cNvPr>
          <p:cNvSpPr txBox="1"/>
          <p:nvPr/>
        </p:nvSpPr>
        <p:spPr>
          <a:xfrm>
            <a:off x="312737" y="25092"/>
            <a:ext cx="3817071"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5. RISK ANALYSIS AND RISK TOTAL</a:t>
            </a:r>
          </a:p>
        </p:txBody>
      </p:sp>
      <p:sp>
        <p:nvSpPr>
          <p:cNvPr id="10" name="Rectangle 7">
            <a:extLst>
              <a:ext uri="{FF2B5EF4-FFF2-40B4-BE49-F238E27FC236}">
                <a16:creationId xmlns:a16="http://schemas.microsoft.com/office/drawing/2014/main" id="{1BECB494-E3D4-4A3F-B5DB-35B11EBE3BF1}"/>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TextBox 10">
            <a:extLst>
              <a:ext uri="{FF2B5EF4-FFF2-40B4-BE49-F238E27FC236}">
                <a16:creationId xmlns:a16="http://schemas.microsoft.com/office/drawing/2014/main" id="{1DFDE445-98D1-48DB-BFE6-B1B190361A7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RISK ANALYSIS AND RISK TOTAL</a:t>
            </a:r>
          </a:p>
        </p:txBody>
      </p:sp>
      <p:sp>
        <p:nvSpPr>
          <p:cNvPr id="12" name="Parallelogram 11">
            <a:extLst>
              <a:ext uri="{FF2B5EF4-FFF2-40B4-BE49-F238E27FC236}">
                <a16:creationId xmlns:a16="http://schemas.microsoft.com/office/drawing/2014/main" id="{94DA027F-BDC4-47CA-89F4-60DA1573F976}"/>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499088500"/>
              </p:ext>
            </p:extLst>
          </p:nvPr>
        </p:nvGraphicFramePr>
        <p:xfrm>
          <a:off x="312738" y="479068"/>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4066348444"/>
              </p:ext>
            </p:extLst>
          </p:nvPr>
        </p:nvGraphicFramePr>
        <p:xfrm>
          <a:off x="312737" y="3571184"/>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ED545B44-4732-4E01-B8FF-4CA20852E45B}"/>
              </a:ext>
            </a:extLst>
          </p:cNvPr>
          <p:cNvSpPr txBox="1"/>
          <p:nvPr/>
        </p:nvSpPr>
        <p:spPr>
          <a:xfrm>
            <a:off x="312737" y="25092"/>
            <a:ext cx="3805850"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6. OPEN AND PENDING ACTIONS</a:t>
            </a:r>
          </a:p>
        </p:txBody>
      </p:sp>
      <p:sp>
        <p:nvSpPr>
          <p:cNvPr id="11" name="TextBox 10">
            <a:extLst>
              <a:ext uri="{FF2B5EF4-FFF2-40B4-BE49-F238E27FC236}">
                <a16:creationId xmlns:a16="http://schemas.microsoft.com/office/drawing/2014/main" id="{A428FE7A-3602-4D47-97A9-E1A317E48546}"/>
              </a:ext>
            </a:extLst>
          </p:cNvPr>
          <p:cNvSpPr txBox="1"/>
          <p:nvPr/>
        </p:nvSpPr>
        <p:spPr>
          <a:xfrm>
            <a:off x="344906" y="3241327"/>
            <a:ext cx="1428596" cy="307777"/>
          </a:xfrm>
          <a:prstGeom prst="rect">
            <a:avLst/>
          </a:prstGeom>
          <a:noFill/>
        </p:spPr>
        <p:txBody>
          <a:bodyPr wrap="none" rtlCol="0">
            <a:spAutoFit/>
          </a:bodyPr>
          <a:lstStyle/>
          <a:p>
            <a:r>
              <a:rPr lang="en-US" sz="1400" b="1" dirty="0">
                <a:latin typeface="Century Gothic" panose="020B0502020202020204" pitchFamily="34" charset="0"/>
              </a:rPr>
              <a:t>ACTION TOTAL</a:t>
            </a:r>
          </a:p>
        </p:txBody>
      </p:sp>
      <p:sp>
        <p:nvSpPr>
          <p:cNvPr id="12" name="Rectangle 7">
            <a:extLst>
              <a:ext uri="{FF2B5EF4-FFF2-40B4-BE49-F238E27FC236}">
                <a16:creationId xmlns:a16="http://schemas.microsoft.com/office/drawing/2014/main" id="{2451DFCD-D7FF-4A2E-AED5-6048B3E6CD97}"/>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TextBox 12">
            <a:extLst>
              <a:ext uri="{FF2B5EF4-FFF2-40B4-BE49-F238E27FC236}">
                <a16:creationId xmlns:a16="http://schemas.microsoft.com/office/drawing/2014/main" id="{1A8B2A6E-0749-459C-BA13-CBD3CED4F9CE}"/>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OPEN AND PENDING ACTIONS</a:t>
            </a:r>
          </a:p>
        </p:txBody>
      </p:sp>
      <p:sp>
        <p:nvSpPr>
          <p:cNvPr id="14" name="Parallelogram 13">
            <a:extLst>
              <a:ext uri="{FF2B5EF4-FFF2-40B4-BE49-F238E27FC236}">
                <a16:creationId xmlns:a16="http://schemas.microsoft.com/office/drawing/2014/main" id="{03D88D28-2323-4869-877D-B5CC3006EF37}"/>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937121169"/>
              </p:ext>
            </p:extLst>
          </p:nvPr>
        </p:nvGraphicFramePr>
        <p:xfrm>
          <a:off x="312737" y="658079"/>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dirty="0">
                          <a:effectLst/>
                          <a:latin typeface="Century Gothic" panose="020B0502020202020204" pitchFamily="34" charset="0"/>
                        </a:rPr>
                        <a:t>Project F</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5" name="TextBox 4">
            <a:extLst>
              <a:ext uri="{FF2B5EF4-FFF2-40B4-BE49-F238E27FC236}">
                <a16:creationId xmlns:a16="http://schemas.microsoft.com/office/drawing/2014/main" id="{17CE3D29-E487-4495-A155-10C526DDB1D0}"/>
              </a:ext>
            </a:extLst>
          </p:cNvPr>
          <p:cNvSpPr txBox="1"/>
          <p:nvPr/>
        </p:nvSpPr>
        <p:spPr>
          <a:xfrm>
            <a:off x="312737" y="25092"/>
            <a:ext cx="2337499" cy="369332"/>
          </a:xfrm>
          <a:prstGeom prst="rect">
            <a:avLst/>
          </a:prstGeom>
          <a:noFill/>
        </p:spPr>
        <p:txBody>
          <a:bodyPr wrap="none" rtlCol="0">
            <a:spAutoFit/>
          </a:bodyPr>
          <a:lstStyle/>
          <a:p>
            <a:r>
              <a:rPr lang="en-US" dirty="0">
                <a:solidFill>
                  <a:schemeClr val="tx1">
                    <a:lumMod val="65000"/>
                    <a:lumOff val="35000"/>
                  </a:schemeClr>
                </a:solidFill>
                <a:latin typeface="Century Gothic" panose="020B0502020202020204" pitchFamily="34" charset="0"/>
              </a:rPr>
              <a:t>7. PROJECT REPORT</a:t>
            </a:r>
          </a:p>
        </p:txBody>
      </p:sp>
      <p:sp>
        <p:nvSpPr>
          <p:cNvPr id="6" name="Rectangle 7">
            <a:extLst>
              <a:ext uri="{FF2B5EF4-FFF2-40B4-BE49-F238E27FC236}">
                <a16:creationId xmlns:a16="http://schemas.microsoft.com/office/drawing/2014/main" id="{F70B412E-ADCB-4E3B-B979-2A139946C830}"/>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9" name="TextBox 8">
            <a:extLst>
              <a:ext uri="{FF2B5EF4-FFF2-40B4-BE49-F238E27FC236}">
                <a16:creationId xmlns:a16="http://schemas.microsoft.com/office/drawing/2014/main" id="{0803A7BA-33A5-45B1-A3EE-ABB7D95D5492}"/>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PROJECT REPORT</a:t>
            </a:r>
          </a:p>
        </p:txBody>
      </p:sp>
      <p:sp>
        <p:nvSpPr>
          <p:cNvPr id="10" name="Parallelogram 9">
            <a:extLst>
              <a:ext uri="{FF2B5EF4-FFF2-40B4-BE49-F238E27FC236}">
                <a16:creationId xmlns:a16="http://schemas.microsoft.com/office/drawing/2014/main" id="{C82AB5E9-7EE7-4527-ABBE-C03A9E68BC58}"/>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26</TotalTime>
  <Words>366</Words>
  <Application>Microsoft Macintosh PowerPoint</Application>
  <PresentationFormat>Widescreen</PresentationFormat>
  <Paragraphs>182</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5</cp:revision>
  <dcterms:created xsi:type="dcterms:W3CDTF">2019-11-22T21:04:25Z</dcterms:created>
  <dcterms:modified xsi:type="dcterms:W3CDTF">2022-04-19T18:08:46Z</dcterms:modified>
</cp:coreProperties>
</file>