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66" r:id="rId5"/>
    <p:sldId id="355" r:id="rId6"/>
    <p:sldId id="367" r:id="rId7"/>
    <p:sldId id="368" r:id="rId8"/>
    <p:sldId id="369" r:id="rId9"/>
    <p:sldId id="356" r:id="rId10"/>
    <p:sldId id="37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EFA5"/>
    <a:srgbClr val="58F5E6"/>
    <a:srgbClr val="00B4CB"/>
    <a:srgbClr val="58F5BE"/>
    <a:srgbClr val="FE6735"/>
    <a:srgbClr val="FEAD27"/>
    <a:srgbClr val="00BD32"/>
    <a:srgbClr val="9AC700"/>
    <a:srgbClr val="00D6F1"/>
    <a:srgbClr val="E0F9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86447"/>
  </p:normalViewPr>
  <p:slideViewPr>
    <p:cSldViewPr snapToGrid="0" snapToObjects="1">
      <p:cViewPr varScale="1">
        <p:scale>
          <a:sx n="128" d="100"/>
          <a:sy n="128" d="100"/>
        </p:scale>
        <p:origin x="83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6703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205499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164289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04469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90984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409746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838578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23&amp;utm_source=integrated+content&amp;utm_campaign=/content/pmo-templates&amp;utm_medium=PMO+Project+Portfolio+Status+Report+powerpoint+11223&amp;lpa=PMO+Project+Portfolio+Status+Report+powerpoint+11223&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20285" cy="830997"/>
          </a:xfrm>
          <a:prstGeom prst="rect">
            <a:avLst/>
          </a:prstGeom>
          <a:noFill/>
        </p:spPr>
        <p:txBody>
          <a:bodyPr wrap="square" rtlCol="0">
            <a:spAutoFit/>
          </a:bodyPr>
          <a:lstStyle/>
          <a:p>
            <a:r>
              <a:rPr lang="en-US" sz="2400" b="1" dirty="0">
                <a:solidFill>
                  <a:schemeClr val="tx1">
                    <a:lumMod val="75000"/>
                    <a:lumOff val="25000"/>
                  </a:schemeClr>
                </a:solidFill>
                <a:latin typeface="Century Gothic" panose="020B0502020202020204" pitchFamily="34" charset="0"/>
              </a:rPr>
              <a:t>PMO PROJECT PORTFOLIO STATUS REPORT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552992" y="1380728"/>
            <a:ext cx="5112312" cy="2585323"/>
          </a:xfrm>
          <a:prstGeom prst="rect">
            <a:avLst/>
          </a:prstGeom>
          <a:noFill/>
        </p:spPr>
        <p:txBody>
          <a:bodyPr wrap="square" rtlCol="0">
            <a:spAutoFit/>
          </a:bodyPr>
          <a:lstStyle/>
          <a:p>
            <a:r>
              <a:rPr lang="en-US" sz="5400" dirty="0">
                <a:solidFill>
                  <a:schemeClr val="tx1">
                    <a:lumMod val="50000"/>
                    <a:lumOff val="50000"/>
                  </a:schemeClr>
                </a:solidFill>
                <a:latin typeface="Century Gothic" panose="020B0502020202020204" pitchFamily="34" charset="0"/>
              </a:rPr>
              <a:t>PORTFOLIO / PROGRAM NAME</a:t>
            </a:r>
          </a:p>
        </p:txBody>
      </p:sp>
      <p:sp>
        <p:nvSpPr>
          <p:cNvPr id="11" name="TextBox 10">
            <a:extLst>
              <a:ext uri="{FF2B5EF4-FFF2-40B4-BE49-F238E27FC236}">
                <a16:creationId xmlns:a16="http://schemas.microsoft.com/office/drawing/2014/main" id="{337A3371-9EA4-4C46-A817-F8A47B8962FF}"/>
              </a:ext>
            </a:extLst>
          </p:cNvPr>
          <p:cNvSpPr txBox="1"/>
          <p:nvPr/>
        </p:nvSpPr>
        <p:spPr>
          <a:xfrm>
            <a:off x="552991" y="4820816"/>
            <a:ext cx="8138087" cy="1969770"/>
          </a:xfrm>
          <a:prstGeom prst="rect">
            <a:avLst/>
          </a:prstGeom>
          <a:noFill/>
        </p:spPr>
        <p:txBody>
          <a:bodyPr wrap="square" rtlCol="0">
            <a:spAutoFit/>
          </a:bodyPr>
          <a:lstStyle/>
          <a:p>
            <a:r>
              <a:rPr lang="en-US" dirty="0">
                <a:solidFill>
                  <a:schemeClr val="tx1">
                    <a:lumMod val="75000"/>
                    <a:lumOff val="25000"/>
                  </a:schemeClr>
                </a:solidFill>
                <a:latin typeface="Century Gothic" panose="020B0502020202020204" pitchFamily="34" charset="0"/>
              </a:rPr>
              <a:t>[ Owner Name ]</a:t>
            </a:r>
          </a:p>
          <a:p>
            <a:r>
              <a:rPr lang="en-US" sz="1400" dirty="0">
                <a:solidFill>
                  <a:schemeClr val="tx1">
                    <a:lumMod val="50000"/>
                    <a:lumOff val="50000"/>
                  </a:schemeClr>
                </a:solidFill>
                <a:latin typeface="Century Gothic" panose="020B0502020202020204" pitchFamily="34" charset="0"/>
              </a:rPr>
              <a:t>[ Owner Title ]</a:t>
            </a:r>
          </a:p>
          <a:p>
            <a:endParaRPr lang="en-US" sz="1400" dirty="0">
              <a:solidFill>
                <a:schemeClr val="bg1">
                  <a:lumMod val="50000"/>
                </a:schemeClr>
              </a:solidFill>
              <a:latin typeface="Century Gothic" panose="020B0502020202020204" pitchFamily="34" charset="0"/>
            </a:endParaRPr>
          </a:p>
          <a:p>
            <a:r>
              <a:rPr lang="en-US" sz="1000" dirty="0">
                <a:solidFill>
                  <a:schemeClr val="bg1">
                    <a:lumMod val="50000"/>
                  </a:schemeClr>
                </a:solidFill>
                <a:latin typeface="Century Gothic" panose="020B0502020202020204" pitchFamily="34" charset="0"/>
              </a:rPr>
              <a:t>DATE OF REPORT</a:t>
            </a:r>
          </a:p>
          <a:p>
            <a:r>
              <a:rPr lang="en-US" sz="1400" dirty="0">
                <a:solidFill>
                  <a:schemeClr val="bg1">
                    <a:lumMod val="50000"/>
                  </a:schemeClr>
                </a:solidFill>
                <a:latin typeface="Century Gothic" panose="020B0502020202020204" pitchFamily="34" charset="0"/>
              </a:rPr>
              <a:t>00/00/0000</a:t>
            </a:r>
          </a:p>
          <a:p>
            <a:r>
              <a:rPr lang="en-US" sz="1400" dirty="0">
                <a:solidFill>
                  <a:schemeClr val="bg1">
                    <a:lumMod val="50000"/>
                  </a:schemeClr>
                </a:solidFill>
                <a:latin typeface="Century Gothic" panose="020B0502020202020204" pitchFamily="34" charset="0"/>
              </a:rPr>
              <a:t> </a:t>
            </a:r>
            <a:endParaRPr lang="en-US" sz="2400" dirty="0">
              <a:solidFill>
                <a:schemeClr val="bg1">
                  <a:lumMod val="50000"/>
                </a:schemeClr>
              </a:solidFill>
              <a:latin typeface="Century Gothic" panose="020B0502020202020204" pitchFamily="34" charset="0"/>
            </a:endParaRPr>
          </a:p>
          <a:p>
            <a:r>
              <a:rPr lang="en-US" sz="1000" dirty="0">
                <a:solidFill>
                  <a:schemeClr val="bg1">
                    <a:lumMod val="50000"/>
                  </a:schemeClr>
                </a:solidFill>
                <a:latin typeface="Century Gothic" panose="020B0502020202020204" pitchFamily="34" charset="0"/>
              </a:rPr>
              <a:t>PERIOD COVERED</a:t>
            </a:r>
          </a:p>
          <a:p>
            <a:r>
              <a:rPr lang="en-US" sz="1400" dirty="0">
                <a:solidFill>
                  <a:schemeClr val="bg1">
                    <a:lumMod val="50000"/>
                  </a:schemeClr>
                </a:solidFill>
                <a:latin typeface="Century Gothic" panose="020B0502020202020204" pitchFamily="34" charset="0"/>
              </a:rPr>
              <a:t>00/00/0000 – 00/00/0000</a:t>
            </a:r>
          </a:p>
          <a:p>
            <a:endParaRPr lang="en-US" sz="1400" dirty="0">
              <a:solidFill>
                <a:schemeClr val="bg1">
                  <a:lumMod val="50000"/>
                </a:schemeClr>
              </a:solidFill>
              <a:latin typeface="Century Gothic" panose="020B0502020202020204" pitchFamily="34" charset="0"/>
            </a:endParaRPr>
          </a:p>
        </p:txBody>
      </p:sp>
      <p:pic>
        <p:nvPicPr>
          <p:cNvPr id="3" name="Picture 2" descr="Shape, background pattern&#10;&#10;Description automatically generated">
            <a:extLst>
              <a:ext uri="{FF2B5EF4-FFF2-40B4-BE49-F238E27FC236}">
                <a16:creationId xmlns:a16="http://schemas.microsoft.com/office/drawing/2014/main" id="{A512DAB1-437C-7A4B-AFA6-3D02F106F417}"/>
              </a:ext>
            </a:extLst>
          </p:cNvPr>
          <p:cNvPicPr>
            <a:picLocks noChangeAspect="1"/>
          </p:cNvPicPr>
          <p:nvPr/>
        </p:nvPicPr>
        <p:blipFill>
          <a:blip r:embed="rId4"/>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8A3A950A-0E94-2143-A688-3A1C1BD37271}"/>
              </a:ext>
            </a:extLst>
          </p:cNvPr>
          <p:cNvSpPr/>
          <p:nvPr/>
        </p:nvSpPr>
        <p:spPr>
          <a:xfrm>
            <a:off x="0" y="0"/>
            <a:ext cx="182880" cy="6858000"/>
          </a:xfrm>
          <a:prstGeom prst="rect">
            <a:avLst/>
          </a:prstGeom>
          <a:gradFill>
            <a:gsLst>
              <a:gs pos="0">
                <a:schemeClr val="bg1">
                  <a:lumMod val="65000"/>
                </a:schemeClr>
              </a:gs>
              <a:gs pos="100000">
                <a:schemeClr val="tx1">
                  <a:lumMod val="65000"/>
                  <a:lumOff val="3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935967"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ADDITIONAL NOTES</a:t>
            </a:r>
          </a:p>
        </p:txBody>
      </p:sp>
      <p:sp>
        <p:nvSpPr>
          <p:cNvPr id="7" name="TextBox 6">
            <a:extLst>
              <a:ext uri="{FF2B5EF4-FFF2-40B4-BE49-F238E27FC236}">
                <a16:creationId xmlns:a16="http://schemas.microsoft.com/office/drawing/2014/main" id="{9E284CB7-6264-2545-84C0-AAE2247DD0D2}"/>
              </a:ext>
            </a:extLst>
          </p:cNvPr>
          <p:cNvSpPr txBox="1"/>
          <p:nvPr/>
        </p:nvSpPr>
        <p:spPr>
          <a:xfrm>
            <a:off x="677396" y="1023572"/>
            <a:ext cx="6299874" cy="400110"/>
          </a:xfrm>
          <a:prstGeom prst="rect">
            <a:avLst/>
          </a:prstGeom>
          <a:noFill/>
        </p:spPr>
        <p:txBody>
          <a:bodyPr wrap="square" numCol="1" rtlCol="0">
            <a:spAutoFit/>
          </a:bodyPr>
          <a:lstStyle/>
          <a:p>
            <a:pPr>
              <a:spcBef>
                <a:spcPts val="400"/>
              </a:spcBef>
              <a:buClr>
                <a:srgbClr val="FEAD27"/>
              </a:buClr>
              <a:buSzPct val="150000"/>
            </a:pPr>
            <a:r>
              <a:rPr lang="en-US" sz="2000" dirty="0">
                <a:latin typeface="Century Gothic" panose="020B0502020202020204" pitchFamily="34" charset="0"/>
              </a:rPr>
              <a:t>Text</a:t>
            </a:r>
          </a:p>
        </p:txBody>
      </p:sp>
      <p:pic>
        <p:nvPicPr>
          <p:cNvPr id="9" name="Picture 8" descr="Shape, background pattern&#10;&#10;Description automatically generated">
            <a:extLst>
              <a:ext uri="{FF2B5EF4-FFF2-40B4-BE49-F238E27FC236}">
                <a16:creationId xmlns:a16="http://schemas.microsoft.com/office/drawing/2014/main" id="{4C8B612D-7F11-C848-BCE9-D9508CFCF7B2}"/>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58CC600F-66F9-924F-9D7D-89F08F8D4232}"/>
              </a:ext>
            </a:extLst>
          </p:cNvPr>
          <p:cNvSpPr/>
          <p:nvPr/>
        </p:nvSpPr>
        <p:spPr>
          <a:xfrm>
            <a:off x="0" y="0"/>
            <a:ext cx="182880" cy="6858000"/>
          </a:xfrm>
          <a:prstGeom prst="rect">
            <a:avLst/>
          </a:prstGeom>
          <a:gradFill>
            <a:gsLst>
              <a:gs pos="0">
                <a:schemeClr val="bg1">
                  <a:lumMod val="65000"/>
                </a:schemeClr>
              </a:gs>
              <a:gs pos="100000">
                <a:schemeClr val="tx1">
                  <a:lumMod val="65000"/>
                  <a:lumOff val="35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0515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677396" y="909582"/>
            <a:ext cx="6299874" cy="4470583"/>
          </a:xfrm>
          <a:prstGeom prst="rect">
            <a:avLst/>
          </a:prstGeom>
          <a:noFill/>
        </p:spPr>
        <p:txBody>
          <a:bodyPr wrap="square" numCol="1" rtlCol="0">
            <a:spAutoFit/>
          </a:bodyPr>
          <a:lstStyle/>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Project Report Card</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Key Milestones</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Critical Risks and Roadblocks</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Summary</a:t>
            </a:r>
          </a:p>
          <a:p>
            <a:pPr marL="285750" indent="-285750">
              <a:lnSpc>
                <a:spcPct val="200000"/>
              </a:lnSpc>
              <a:spcBef>
                <a:spcPts val="400"/>
              </a:spcBef>
              <a:buClr>
                <a:srgbClr val="FEAD27"/>
              </a:buClr>
              <a:buSzPct val="98000"/>
              <a:buFont typeface="Wingdings" pitchFamily="2" charset="2"/>
              <a:buChar char="q"/>
            </a:pPr>
            <a:r>
              <a:rPr lang="en-US" sz="2800" dirty="0">
                <a:latin typeface="Century Gothic" panose="020B0502020202020204" pitchFamily="34" charset="0"/>
              </a:rPr>
              <a:t> Additional Notes</a:t>
            </a:r>
          </a:p>
        </p:txBody>
      </p:sp>
      <p:pic>
        <p:nvPicPr>
          <p:cNvPr id="5" name="Picture 4" descr="Shape, background pattern&#10;&#10;Description automatically generated">
            <a:extLst>
              <a:ext uri="{FF2B5EF4-FFF2-40B4-BE49-F238E27FC236}">
                <a16:creationId xmlns:a16="http://schemas.microsoft.com/office/drawing/2014/main" id="{9C99312B-9DF2-EA40-8255-CED342993E80}"/>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6" name="Rectangle 5">
            <a:extLst>
              <a:ext uri="{FF2B5EF4-FFF2-40B4-BE49-F238E27FC236}">
                <a16:creationId xmlns:a16="http://schemas.microsoft.com/office/drawing/2014/main" id="{E210F058-492D-A244-8291-4C8F336BD46E}"/>
              </a:ext>
            </a:extLst>
          </p:cNvPr>
          <p:cNvSpPr/>
          <p:nvPr/>
        </p:nvSpPr>
        <p:spPr>
          <a:xfrm>
            <a:off x="0" y="0"/>
            <a:ext cx="182880" cy="6858000"/>
          </a:xfrm>
          <a:prstGeom prst="rect">
            <a:avLst/>
          </a:prstGeom>
          <a:gradFill>
            <a:gsLst>
              <a:gs pos="0">
                <a:schemeClr val="accent4"/>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6040436"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PROJECT REPORT CARD</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00D6F1"/>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9A5D0DE5-1197-844C-A58B-8852DD917F37}"/>
              </a:ext>
            </a:extLst>
          </p:cNvPr>
          <p:cNvGraphicFramePr>
            <a:graphicFrameLocks noGrp="1"/>
          </p:cNvGraphicFramePr>
          <p:nvPr>
            <p:extLst>
              <p:ext uri="{D42A27DB-BD31-4B8C-83A1-F6EECF244321}">
                <p14:modId xmlns:p14="http://schemas.microsoft.com/office/powerpoint/2010/main" val="1218716176"/>
              </p:ext>
            </p:extLst>
          </p:nvPr>
        </p:nvGraphicFramePr>
        <p:xfrm>
          <a:off x="482600" y="1271954"/>
          <a:ext cx="11112499" cy="5148202"/>
        </p:xfrm>
        <a:graphic>
          <a:graphicData uri="http://schemas.openxmlformats.org/drawingml/2006/table">
            <a:tbl>
              <a:tblPr firstRow="1" firstCol="1" bandRow="1">
                <a:tableStyleId>{5C22544A-7EE6-4342-B048-85BDC9FD1C3A}</a:tableStyleId>
              </a:tblPr>
              <a:tblGrid>
                <a:gridCol w="3393684">
                  <a:extLst>
                    <a:ext uri="{9D8B030D-6E8A-4147-A177-3AD203B41FA5}">
                      <a16:colId xmlns:a16="http://schemas.microsoft.com/office/drawing/2014/main" val="156404200"/>
                    </a:ext>
                  </a:extLst>
                </a:gridCol>
                <a:gridCol w="1929313">
                  <a:extLst>
                    <a:ext uri="{9D8B030D-6E8A-4147-A177-3AD203B41FA5}">
                      <a16:colId xmlns:a16="http://schemas.microsoft.com/office/drawing/2014/main" val="2605084662"/>
                    </a:ext>
                  </a:extLst>
                </a:gridCol>
                <a:gridCol w="1929313">
                  <a:extLst>
                    <a:ext uri="{9D8B030D-6E8A-4147-A177-3AD203B41FA5}">
                      <a16:colId xmlns:a16="http://schemas.microsoft.com/office/drawing/2014/main" val="2529075706"/>
                    </a:ext>
                  </a:extLst>
                </a:gridCol>
                <a:gridCol w="1929313">
                  <a:extLst>
                    <a:ext uri="{9D8B030D-6E8A-4147-A177-3AD203B41FA5}">
                      <a16:colId xmlns:a16="http://schemas.microsoft.com/office/drawing/2014/main" val="1120398661"/>
                    </a:ext>
                  </a:extLst>
                </a:gridCol>
                <a:gridCol w="1930876">
                  <a:extLst>
                    <a:ext uri="{9D8B030D-6E8A-4147-A177-3AD203B41FA5}">
                      <a16:colId xmlns:a16="http://schemas.microsoft.com/office/drawing/2014/main" val="2634615594"/>
                    </a:ext>
                  </a:extLst>
                </a:gridCol>
              </a:tblGrid>
              <a:tr h="364912">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BUDGET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RESOURCES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RISKS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QUALITY</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918705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1</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668022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2</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8588191"/>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3</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432140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4</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041671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5</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2219075"/>
                  </a:ext>
                </a:extLst>
              </a:tr>
            </a:tbl>
          </a:graphicData>
        </a:graphic>
      </p:graphicFrame>
      <p:sp>
        <p:nvSpPr>
          <p:cNvPr id="3" name="Oval 2">
            <a:extLst>
              <a:ext uri="{FF2B5EF4-FFF2-40B4-BE49-F238E27FC236}">
                <a16:creationId xmlns:a16="http://schemas.microsoft.com/office/drawing/2014/main" id="{305E8DA5-D369-354F-99BB-E851F9F7C2CB}"/>
              </a:ext>
            </a:extLst>
          </p:cNvPr>
          <p:cNvSpPr/>
          <p:nvPr/>
        </p:nvSpPr>
        <p:spPr>
          <a:xfrm>
            <a:off x="4537764" y="1798981"/>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6AF8D06A-C3F3-1E40-BBF1-339B87C2985C}"/>
              </a:ext>
            </a:extLst>
          </p:cNvPr>
          <p:cNvSpPr/>
          <p:nvPr/>
        </p:nvSpPr>
        <p:spPr>
          <a:xfrm>
            <a:off x="453776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627DBED-A7FF-5645-A2E1-03E6BB85F308}"/>
              </a:ext>
            </a:extLst>
          </p:cNvPr>
          <p:cNvSpPr/>
          <p:nvPr/>
        </p:nvSpPr>
        <p:spPr>
          <a:xfrm>
            <a:off x="453776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918FFAB-6B1A-2A48-A8F9-1F45886BD140}"/>
              </a:ext>
            </a:extLst>
          </p:cNvPr>
          <p:cNvSpPr/>
          <p:nvPr/>
        </p:nvSpPr>
        <p:spPr>
          <a:xfrm>
            <a:off x="453776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FCFD8AA-851B-B145-BDEA-10A9C83EB690}"/>
              </a:ext>
            </a:extLst>
          </p:cNvPr>
          <p:cNvSpPr/>
          <p:nvPr/>
        </p:nvSpPr>
        <p:spPr>
          <a:xfrm>
            <a:off x="4537764" y="5621973"/>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9DA1FE6-2D55-D34B-A774-60F91AF664BF}"/>
              </a:ext>
            </a:extLst>
          </p:cNvPr>
          <p:cNvSpPr/>
          <p:nvPr/>
        </p:nvSpPr>
        <p:spPr>
          <a:xfrm>
            <a:off x="645704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9CF38EF-C050-7840-AFEE-ED244F68813C}"/>
              </a:ext>
            </a:extLst>
          </p:cNvPr>
          <p:cNvSpPr/>
          <p:nvPr/>
        </p:nvSpPr>
        <p:spPr>
          <a:xfrm>
            <a:off x="645704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1892DDC9-EEF0-3E49-91FA-215C7C41B86F}"/>
              </a:ext>
            </a:extLst>
          </p:cNvPr>
          <p:cNvSpPr/>
          <p:nvPr/>
        </p:nvSpPr>
        <p:spPr>
          <a:xfrm>
            <a:off x="645704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D7B1FB7-E114-154D-BFCC-3A5F4A3E9DC1}"/>
              </a:ext>
            </a:extLst>
          </p:cNvPr>
          <p:cNvSpPr/>
          <p:nvPr/>
        </p:nvSpPr>
        <p:spPr>
          <a:xfrm>
            <a:off x="645704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883ED769-89FA-144B-9B0D-9BA9558CBC77}"/>
              </a:ext>
            </a:extLst>
          </p:cNvPr>
          <p:cNvSpPr/>
          <p:nvPr/>
        </p:nvSpPr>
        <p:spPr>
          <a:xfrm>
            <a:off x="6457044"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EFF074A2-1192-484D-977F-5C0DEAD747D2}"/>
              </a:ext>
            </a:extLst>
          </p:cNvPr>
          <p:cNvSpPr/>
          <p:nvPr/>
        </p:nvSpPr>
        <p:spPr>
          <a:xfrm>
            <a:off x="837632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37CDA7B1-BFF5-7740-9E69-18A5B718919E}"/>
              </a:ext>
            </a:extLst>
          </p:cNvPr>
          <p:cNvSpPr/>
          <p:nvPr/>
        </p:nvSpPr>
        <p:spPr>
          <a:xfrm>
            <a:off x="837632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A80AEEE-78A1-4947-BECC-C7D297185EAD}"/>
              </a:ext>
            </a:extLst>
          </p:cNvPr>
          <p:cNvSpPr/>
          <p:nvPr/>
        </p:nvSpPr>
        <p:spPr>
          <a:xfrm>
            <a:off x="837632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4FA04B8-780C-F049-869F-C3687ED28590}"/>
              </a:ext>
            </a:extLst>
          </p:cNvPr>
          <p:cNvSpPr/>
          <p:nvPr/>
        </p:nvSpPr>
        <p:spPr>
          <a:xfrm>
            <a:off x="8376324" y="4666225"/>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309CAC1-681D-BC44-829B-A28F8650EA7B}"/>
              </a:ext>
            </a:extLst>
          </p:cNvPr>
          <p:cNvSpPr/>
          <p:nvPr/>
        </p:nvSpPr>
        <p:spPr>
          <a:xfrm>
            <a:off x="8376324" y="5621973"/>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09D9C02E-A89C-2041-8E9A-790C4E9972CB}"/>
              </a:ext>
            </a:extLst>
          </p:cNvPr>
          <p:cNvSpPr/>
          <p:nvPr/>
        </p:nvSpPr>
        <p:spPr>
          <a:xfrm>
            <a:off x="10295605" y="1798981"/>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27E1350-A4F7-6F41-A4E4-9FD439ECEC7C}"/>
              </a:ext>
            </a:extLst>
          </p:cNvPr>
          <p:cNvSpPr/>
          <p:nvPr/>
        </p:nvSpPr>
        <p:spPr>
          <a:xfrm>
            <a:off x="10295605" y="2754729"/>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092A612-4A67-3349-B690-07651C6A59C9}"/>
              </a:ext>
            </a:extLst>
          </p:cNvPr>
          <p:cNvSpPr/>
          <p:nvPr/>
        </p:nvSpPr>
        <p:spPr>
          <a:xfrm>
            <a:off x="10295605" y="3710477"/>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DA0F406-F77A-4C4D-B218-0EFC9B762A2B}"/>
              </a:ext>
            </a:extLst>
          </p:cNvPr>
          <p:cNvSpPr/>
          <p:nvPr/>
        </p:nvSpPr>
        <p:spPr>
          <a:xfrm>
            <a:off x="10295605"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5483107-00AF-F54C-8DC0-FC2733496C51}"/>
              </a:ext>
            </a:extLst>
          </p:cNvPr>
          <p:cNvSpPr/>
          <p:nvPr/>
        </p:nvSpPr>
        <p:spPr>
          <a:xfrm>
            <a:off x="10295605"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6040436"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PROJECT REPORT CARD</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00D6F1"/>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9A5D0DE5-1197-844C-A58B-8852DD917F37}"/>
              </a:ext>
            </a:extLst>
          </p:cNvPr>
          <p:cNvGraphicFramePr>
            <a:graphicFrameLocks noGrp="1"/>
          </p:cNvGraphicFramePr>
          <p:nvPr>
            <p:extLst>
              <p:ext uri="{D42A27DB-BD31-4B8C-83A1-F6EECF244321}">
                <p14:modId xmlns:p14="http://schemas.microsoft.com/office/powerpoint/2010/main" val="3102253794"/>
              </p:ext>
            </p:extLst>
          </p:nvPr>
        </p:nvGraphicFramePr>
        <p:xfrm>
          <a:off x="482600" y="1271954"/>
          <a:ext cx="11112499" cy="5148202"/>
        </p:xfrm>
        <a:graphic>
          <a:graphicData uri="http://schemas.openxmlformats.org/drawingml/2006/table">
            <a:tbl>
              <a:tblPr firstRow="1" firstCol="1" bandRow="1">
                <a:tableStyleId>{5C22544A-7EE6-4342-B048-85BDC9FD1C3A}</a:tableStyleId>
              </a:tblPr>
              <a:tblGrid>
                <a:gridCol w="3393684">
                  <a:extLst>
                    <a:ext uri="{9D8B030D-6E8A-4147-A177-3AD203B41FA5}">
                      <a16:colId xmlns:a16="http://schemas.microsoft.com/office/drawing/2014/main" val="156404200"/>
                    </a:ext>
                  </a:extLst>
                </a:gridCol>
                <a:gridCol w="1929313">
                  <a:extLst>
                    <a:ext uri="{9D8B030D-6E8A-4147-A177-3AD203B41FA5}">
                      <a16:colId xmlns:a16="http://schemas.microsoft.com/office/drawing/2014/main" val="2605084662"/>
                    </a:ext>
                  </a:extLst>
                </a:gridCol>
                <a:gridCol w="1929313">
                  <a:extLst>
                    <a:ext uri="{9D8B030D-6E8A-4147-A177-3AD203B41FA5}">
                      <a16:colId xmlns:a16="http://schemas.microsoft.com/office/drawing/2014/main" val="2529075706"/>
                    </a:ext>
                  </a:extLst>
                </a:gridCol>
                <a:gridCol w="1929313">
                  <a:extLst>
                    <a:ext uri="{9D8B030D-6E8A-4147-A177-3AD203B41FA5}">
                      <a16:colId xmlns:a16="http://schemas.microsoft.com/office/drawing/2014/main" val="1120398661"/>
                    </a:ext>
                  </a:extLst>
                </a:gridCol>
                <a:gridCol w="1930876">
                  <a:extLst>
                    <a:ext uri="{9D8B030D-6E8A-4147-A177-3AD203B41FA5}">
                      <a16:colId xmlns:a16="http://schemas.microsoft.com/office/drawing/2014/main" val="2634615594"/>
                    </a:ext>
                  </a:extLst>
                </a:gridCol>
              </a:tblGrid>
              <a:tr h="364912">
                <a:tc>
                  <a:txBody>
                    <a:bodyPr/>
                    <a:lstStyle/>
                    <a:p>
                      <a:pPr marL="0" marR="0">
                        <a:spcBef>
                          <a:spcPts val="0"/>
                        </a:spcBef>
                        <a:spcAft>
                          <a:spcPts val="0"/>
                        </a:spcAft>
                      </a:pP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BUDGET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RESOURCES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RISKS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QUALITY</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918705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6</a:t>
                      </a: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668022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7</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8588191"/>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8</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4321404"/>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9</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0416718"/>
                  </a:ext>
                </a:extLst>
              </a:tr>
              <a:tr h="956658">
                <a:tc>
                  <a:txBody>
                    <a:bodyPr/>
                    <a:lstStyle/>
                    <a:p>
                      <a:pPr marL="0" marR="0">
                        <a:spcBef>
                          <a:spcPts val="0"/>
                        </a:spcBef>
                        <a:spcAft>
                          <a:spcPts val="0"/>
                        </a:spcAft>
                      </a:pPr>
                      <a:r>
                        <a:rPr lang="en-US" sz="2000" b="0" dirty="0">
                          <a:solidFill>
                            <a:schemeClr val="tx1"/>
                          </a:solidFill>
                          <a:effectLst/>
                          <a:latin typeface="Century Gothic" panose="020B0502020202020204" pitchFamily="34" charset="0"/>
                        </a:rPr>
                        <a:t>PROJECT 10</a:t>
                      </a:r>
                      <a:endParaRPr lang="en-US" sz="20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182880" marR="54436" marT="0" marB="0" anchor="ctr">
                    <a:lnL w="5715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2219075"/>
                  </a:ext>
                </a:extLst>
              </a:tr>
            </a:tbl>
          </a:graphicData>
        </a:graphic>
      </p:graphicFrame>
      <p:sp>
        <p:nvSpPr>
          <p:cNvPr id="3" name="Oval 2">
            <a:extLst>
              <a:ext uri="{FF2B5EF4-FFF2-40B4-BE49-F238E27FC236}">
                <a16:creationId xmlns:a16="http://schemas.microsoft.com/office/drawing/2014/main" id="{305E8DA5-D369-354F-99BB-E851F9F7C2CB}"/>
              </a:ext>
            </a:extLst>
          </p:cNvPr>
          <p:cNvSpPr/>
          <p:nvPr/>
        </p:nvSpPr>
        <p:spPr>
          <a:xfrm>
            <a:off x="4537764" y="1798981"/>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6AF8D06A-C3F3-1E40-BBF1-339B87C2985C}"/>
              </a:ext>
            </a:extLst>
          </p:cNvPr>
          <p:cNvSpPr/>
          <p:nvPr/>
        </p:nvSpPr>
        <p:spPr>
          <a:xfrm>
            <a:off x="453776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627DBED-A7FF-5645-A2E1-03E6BB85F308}"/>
              </a:ext>
            </a:extLst>
          </p:cNvPr>
          <p:cNvSpPr/>
          <p:nvPr/>
        </p:nvSpPr>
        <p:spPr>
          <a:xfrm>
            <a:off x="453776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918FFAB-6B1A-2A48-A8F9-1F45886BD140}"/>
              </a:ext>
            </a:extLst>
          </p:cNvPr>
          <p:cNvSpPr/>
          <p:nvPr/>
        </p:nvSpPr>
        <p:spPr>
          <a:xfrm>
            <a:off x="453776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FCFD8AA-851B-B145-BDEA-10A9C83EB690}"/>
              </a:ext>
            </a:extLst>
          </p:cNvPr>
          <p:cNvSpPr/>
          <p:nvPr/>
        </p:nvSpPr>
        <p:spPr>
          <a:xfrm>
            <a:off x="4537764" y="5621973"/>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9DA1FE6-2D55-D34B-A774-60F91AF664BF}"/>
              </a:ext>
            </a:extLst>
          </p:cNvPr>
          <p:cNvSpPr/>
          <p:nvPr/>
        </p:nvSpPr>
        <p:spPr>
          <a:xfrm>
            <a:off x="645704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9CF38EF-C050-7840-AFEE-ED244F68813C}"/>
              </a:ext>
            </a:extLst>
          </p:cNvPr>
          <p:cNvSpPr/>
          <p:nvPr/>
        </p:nvSpPr>
        <p:spPr>
          <a:xfrm>
            <a:off x="645704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1892DDC9-EEF0-3E49-91FA-215C7C41B86F}"/>
              </a:ext>
            </a:extLst>
          </p:cNvPr>
          <p:cNvSpPr/>
          <p:nvPr/>
        </p:nvSpPr>
        <p:spPr>
          <a:xfrm>
            <a:off x="645704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D7B1FB7-E114-154D-BFCC-3A5F4A3E9DC1}"/>
              </a:ext>
            </a:extLst>
          </p:cNvPr>
          <p:cNvSpPr/>
          <p:nvPr/>
        </p:nvSpPr>
        <p:spPr>
          <a:xfrm>
            <a:off x="6457044"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883ED769-89FA-144B-9B0D-9BA9558CBC77}"/>
              </a:ext>
            </a:extLst>
          </p:cNvPr>
          <p:cNvSpPr/>
          <p:nvPr/>
        </p:nvSpPr>
        <p:spPr>
          <a:xfrm>
            <a:off x="6457044"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EFF074A2-1192-484D-977F-5C0DEAD747D2}"/>
              </a:ext>
            </a:extLst>
          </p:cNvPr>
          <p:cNvSpPr/>
          <p:nvPr/>
        </p:nvSpPr>
        <p:spPr>
          <a:xfrm>
            <a:off x="8376324" y="1798981"/>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37CDA7B1-BFF5-7740-9E69-18A5B718919E}"/>
              </a:ext>
            </a:extLst>
          </p:cNvPr>
          <p:cNvSpPr/>
          <p:nvPr/>
        </p:nvSpPr>
        <p:spPr>
          <a:xfrm>
            <a:off x="8376324" y="2754729"/>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A80AEEE-78A1-4947-BECC-C7D297185EAD}"/>
              </a:ext>
            </a:extLst>
          </p:cNvPr>
          <p:cNvSpPr/>
          <p:nvPr/>
        </p:nvSpPr>
        <p:spPr>
          <a:xfrm>
            <a:off x="8376324" y="3710477"/>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4FA04B8-780C-F049-869F-C3687ED28590}"/>
              </a:ext>
            </a:extLst>
          </p:cNvPr>
          <p:cNvSpPr/>
          <p:nvPr/>
        </p:nvSpPr>
        <p:spPr>
          <a:xfrm>
            <a:off x="8376324" y="4666225"/>
            <a:ext cx="640080" cy="640080"/>
          </a:xfrm>
          <a:prstGeom prst="ellipse">
            <a:avLst/>
          </a:prstGeom>
          <a:gradFill>
            <a:gsLst>
              <a:gs pos="0">
                <a:srgbClr val="58F5BE"/>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309CAC1-681D-BC44-829B-A28F8650EA7B}"/>
              </a:ext>
            </a:extLst>
          </p:cNvPr>
          <p:cNvSpPr/>
          <p:nvPr/>
        </p:nvSpPr>
        <p:spPr>
          <a:xfrm>
            <a:off x="8376324" y="5621973"/>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09D9C02E-A89C-2041-8E9A-790C4E9972CB}"/>
              </a:ext>
            </a:extLst>
          </p:cNvPr>
          <p:cNvSpPr/>
          <p:nvPr/>
        </p:nvSpPr>
        <p:spPr>
          <a:xfrm>
            <a:off x="10295605" y="1798981"/>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27E1350-A4F7-6F41-A4E4-9FD439ECEC7C}"/>
              </a:ext>
            </a:extLst>
          </p:cNvPr>
          <p:cNvSpPr/>
          <p:nvPr/>
        </p:nvSpPr>
        <p:spPr>
          <a:xfrm>
            <a:off x="10295605" y="2754729"/>
            <a:ext cx="640080" cy="640080"/>
          </a:xfrm>
          <a:prstGeom prst="ellipse">
            <a:avLst/>
          </a:prstGeom>
          <a:gradFill>
            <a:gsLst>
              <a:gs pos="0">
                <a:srgbClr val="FE6735"/>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092A612-4A67-3349-B690-07651C6A59C9}"/>
              </a:ext>
            </a:extLst>
          </p:cNvPr>
          <p:cNvSpPr/>
          <p:nvPr/>
        </p:nvSpPr>
        <p:spPr>
          <a:xfrm>
            <a:off x="10295605" y="3710477"/>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DA0F406-F77A-4C4D-B218-0EFC9B762A2B}"/>
              </a:ext>
            </a:extLst>
          </p:cNvPr>
          <p:cNvSpPr/>
          <p:nvPr/>
        </p:nvSpPr>
        <p:spPr>
          <a:xfrm>
            <a:off x="10295605" y="4666225"/>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5483107-00AF-F54C-8DC0-FC2733496C51}"/>
              </a:ext>
            </a:extLst>
          </p:cNvPr>
          <p:cNvSpPr/>
          <p:nvPr/>
        </p:nvSpPr>
        <p:spPr>
          <a:xfrm>
            <a:off x="10295605" y="5621973"/>
            <a:ext cx="640080" cy="640080"/>
          </a:xfrm>
          <a:prstGeom prst="ellipse">
            <a:avLst/>
          </a:prstGeom>
          <a:gradFill>
            <a:gsLst>
              <a:gs pos="0">
                <a:schemeClr val="accent4">
                  <a:lumMod val="60000"/>
                  <a:lumOff val="40000"/>
                </a:schemeClr>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41211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37671"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KEY MILESTONES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9AC700"/>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85B2D5A7-07D8-A547-9164-973566B03DAF}"/>
              </a:ext>
            </a:extLst>
          </p:cNvPr>
          <p:cNvGraphicFramePr>
            <a:graphicFrameLocks noGrp="1"/>
          </p:cNvGraphicFramePr>
          <p:nvPr>
            <p:extLst>
              <p:ext uri="{D42A27DB-BD31-4B8C-83A1-F6EECF244321}">
                <p14:modId xmlns:p14="http://schemas.microsoft.com/office/powerpoint/2010/main" val="896847526"/>
              </p:ext>
            </p:extLst>
          </p:nvPr>
        </p:nvGraphicFramePr>
        <p:xfrm>
          <a:off x="557562" y="1137115"/>
          <a:ext cx="11162371" cy="5151861"/>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1857647">
                  <a:extLst>
                    <a:ext uri="{9D8B030D-6E8A-4147-A177-3AD203B41FA5}">
                      <a16:colId xmlns:a16="http://schemas.microsoft.com/office/drawing/2014/main" val="4204587358"/>
                    </a:ext>
                  </a:extLst>
                </a:gridCol>
                <a:gridCol w="2117034">
                  <a:extLst>
                    <a:ext uri="{9D8B030D-6E8A-4147-A177-3AD203B41FA5}">
                      <a16:colId xmlns:a16="http://schemas.microsoft.com/office/drawing/2014/main" val="2554502726"/>
                    </a:ext>
                  </a:extLst>
                </a:gridCol>
                <a:gridCol w="5585792">
                  <a:extLst>
                    <a:ext uri="{9D8B030D-6E8A-4147-A177-3AD203B41FA5}">
                      <a16:colId xmlns:a16="http://schemas.microsoft.com/office/drawing/2014/main" val="3112382737"/>
                    </a:ext>
                  </a:extLst>
                </a:gridCol>
                <a:gridCol w="1601898">
                  <a:extLst>
                    <a:ext uri="{9D8B030D-6E8A-4147-A177-3AD203B41FA5}">
                      <a16:colId xmlns:a16="http://schemas.microsoft.com/office/drawing/2014/main" val="3678462757"/>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PROJECT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MILESTONE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DATE REACHED</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Tree>
    <p:extLst>
      <p:ext uri="{BB962C8B-B14F-4D97-AF65-F5344CB8AC3E}">
        <p14:creationId xmlns:p14="http://schemas.microsoft.com/office/powerpoint/2010/main" val="4101361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137671"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KEY MILESTONES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9AC700"/>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85B2D5A7-07D8-A547-9164-973566B03DAF}"/>
              </a:ext>
            </a:extLst>
          </p:cNvPr>
          <p:cNvGraphicFramePr>
            <a:graphicFrameLocks noGrp="1"/>
          </p:cNvGraphicFramePr>
          <p:nvPr/>
        </p:nvGraphicFramePr>
        <p:xfrm>
          <a:off x="557562" y="1137115"/>
          <a:ext cx="11162371" cy="5151861"/>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1857647">
                  <a:extLst>
                    <a:ext uri="{9D8B030D-6E8A-4147-A177-3AD203B41FA5}">
                      <a16:colId xmlns:a16="http://schemas.microsoft.com/office/drawing/2014/main" val="4204587358"/>
                    </a:ext>
                  </a:extLst>
                </a:gridCol>
                <a:gridCol w="2117034">
                  <a:extLst>
                    <a:ext uri="{9D8B030D-6E8A-4147-A177-3AD203B41FA5}">
                      <a16:colId xmlns:a16="http://schemas.microsoft.com/office/drawing/2014/main" val="2554502726"/>
                    </a:ext>
                  </a:extLst>
                </a:gridCol>
                <a:gridCol w="5585792">
                  <a:extLst>
                    <a:ext uri="{9D8B030D-6E8A-4147-A177-3AD203B41FA5}">
                      <a16:colId xmlns:a16="http://schemas.microsoft.com/office/drawing/2014/main" val="3112382737"/>
                    </a:ext>
                  </a:extLst>
                </a:gridCol>
                <a:gridCol w="1601898">
                  <a:extLst>
                    <a:ext uri="{9D8B030D-6E8A-4147-A177-3AD203B41FA5}">
                      <a16:colId xmlns:a16="http://schemas.microsoft.com/office/drawing/2014/main" val="3678462757"/>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PROJECT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MILESTONE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DATE REACHED</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Tree>
    <p:extLst>
      <p:ext uri="{BB962C8B-B14F-4D97-AF65-F5344CB8AC3E}">
        <p14:creationId xmlns:p14="http://schemas.microsoft.com/office/powerpoint/2010/main" val="2546995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78750BE5-0BA7-E942-9FB6-570ABED3C4D9}"/>
              </a:ext>
            </a:extLst>
          </p:cNvPr>
          <p:cNvGraphicFramePr>
            <a:graphicFrameLocks noGrp="1"/>
          </p:cNvGraphicFramePr>
          <p:nvPr>
            <p:extLst>
              <p:ext uri="{D42A27DB-BD31-4B8C-83A1-F6EECF244321}">
                <p14:modId xmlns:p14="http://schemas.microsoft.com/office/powerpoint/2010/main" val="1177168646"/>
              </p:ext>
            </p:extLst>
          </p:nvPr>
        </p:nvGraphicFramePr>
        <p:xfrm>
          <a:off x="557561" y="1121939"/>
          <a:ext cx="11162371" cy="5151861"/>
        </p:xfrm>
        <a:graphic>
          <a:graphicData uri="http://schemas.openxmlformats.org/drawingml/2006/table">
            <a:tbl>
              <a:tblPr firstRow="1" bandRow="1">
                <a:effectLst>
                  <a:reflection blurRad="6350" stA="50000" endA="300" endPos="55000" dir="5400000" sy="-100000" algn="bl" rotWithShape="0"/>
                </a:effectLst>
                <a:tableStyleId>{5C22544A-7EE6-4342-B048-85BDC9FD1C3A}</a:tableStyleId>
              </a:tblPr>
              <a:tblGrid>
                <a:gridCol w="1854342">
                  <a:extLst>
                    <a:ext uri="{9D8B030D-6E8A-4147-A177-3AD203B41FA5}">
                      <a16:colId xmlns:a16="http://schemas.microsoft.com/office/drawing/2014/main" val="4204587358"/>
                    </a:ext>
                  </a:extLst>
                </a:gridCol>
                <a:gridCol w="1876331">
                  <a:extLst>
                    <a:ext uri="{9D8B030D-6E8A-4147-A177-3AD203B41FA5}">
                      <a16:colId xmlns:a16="http://schemas.microsoft.com/office/drawing/2014/main" val="2554502726"/>
                    </a:ext>
                  </a:extLst>
                </a:gridCol>
                <a:gridCol w="3071312">
                  <a:extLst>
                    <a:ext uri="{9D8B030D-6E8A-4147-A177-3AD203B41FA5}">
                      <a16:colId xmlns:a16="http://schemas.microsoft.com/office/drawing/2014/main" val="3112382737"/>
                    </a:ext>
                  </a:extLst>
                </a:gridCol>
                <a:gridCol w="2830219">
                  <a:extLst>
                    <a:ext uri="{9D8B030D-6E8A-4147-A177-3AD203B41FA5}">
                      <a16:colId xmlns:a16="http://schemas.microsoft.com/office/drawing/2014/main" val="3678462757"/>
                    </a:ext>
                  </a:extLst>
                </a:gridCol>
                <a:gridCol w="1530167">
                  <a:extLst>
                    <a:ext uri="{9D8B030D-6E8A-4147-A177-3AD203B41FA5}">
                      <a16:colId xmlns:a16="http://schemas.microsoft.com/office/drawing/2014/main" val="883402463"/>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PROJECT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MANAGER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RISK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FIX</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DUE DATE</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8674169"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CRITICAL RISKS AND ROADBLOCKS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FE6735"/>
              </a:gs>
              <a:gs pos="100000">
                <a:srgbClr val="C0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71895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78750BE5-0BA7-E942-9FB6-570ABED3C4D9}"/>
              </a:ext>
            </a:extLst>
          </p:cNvPr>
          <p:cNvGraphicFramePr>
            <a:graphicFrameLocks noGrp="1"/>
          </p:cNvGraphicFramePr>
          <p:nvPr/>
        </p:nvGraphicFramePr>
        <p:xfrm>
          <a:off x="557561" y="1121939"/>
          <a:ext cx="11162371" cy="5151861"/>
        </p:xfrm>
        <a:graphic>
          <a:graphicData uri="http://schemas.openxmlformats.org/drawingml/2006/table">
            <a:tbl>
              <a:tblPr firstRow="1" bandRow="1">
                <a:effectLst>
                  <a:reflection blurRad="6350" stA="50000" endA="300" endPos="55000" dir="5400000" sy="-100000" algn="bl" rotWithShape="0"/>
                </a:effectLst>
                <a:tableStyleId>{5C22544A-7EE6-4342-B048-85BDC9FD1C3A}</a:tableStyleId>
              </a:tblPr>
              <a:tblGrid>
                <a:gridCol w="1854342">
                  <a:extLst>
                    <a:ext uri="{9D8B030D-6E8A-4147-A177-3AD203B41FA5}">
                      <a16:colId xmlns:a16="http://schemas.microsoft.com/office/drawing/2014/main" val="4204587358"/>
                    </a:ext>
                  </a:extLst>
                </a:gridCol>
                <a:gridCol w="1876331">
                  <a:extLst>
                    <a:ext uri="{9D8B030D-6E8A-4147-A177-3AD203B41FA5}">
                      <a16:colId xmlns:a16="http://schemas.microsoft.com/office/drawing/2014/main" val="2554502726"/>
                    </a:ext>
                  </a:extLst>
                </a:gridCol>
                <a:gridCol w="3071312">
                  <a:extLst>
                    <a:ext uri="{9D8B030D-6E8A-4147-A177-3AD203B41FA5}">
                      <a16:colId xmlns:a16="http://schemas.microsoft.com/office/drawing/2014/main" val="3112382737"/>
                    </a:ext>
                  </a:extLst>
                </a:gridCol>
                <a:gridCol w="2830219">
                  <a:extLst>
                    <a:ext uri="{9D8B030D-6E8A-4147-A177-3AD203B41FA5}">
                      <a16:colId xmlns:a16="http://schemas.microsoft.com/office/drawing/2014/main" val="3678462757"/>
                    </a:ext>
                  </a:extLst>
                </a:gridCol>
                <a:gridCol w="1530167">
                  <a:extLst>
                    <a:ext uri="{9D8B030D-6E8A-4147-A177-3AD203B41FA5}">
                      <a16:colId xmlns:a16="http://schemas.microsoft.com/office/drawing/2014/main" val="883402463"/>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PROJECT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MANAGER</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RISK 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FIX</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DUE DATE</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8674169"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CRITICAL RISKS AND ROADBLOCKS</a:t>
            </a:r>
          </a:p>
        </p:txBody>
      </p:sp>
      <p:sp>
        <p:nvSpPr>
          <p:cNvPr id="2" name="Rectangle 1">
            <a:extLst>
              <a:ext uri="{FF2B5EF4-FFF2-40B4-BE49-F238E27FC236}">
                <a16:creationId xmlns:a16="http://schemas.microsoft.com/office/drawing/2014/main" id="{0FE48878-4171-2E41-803A-C2A9F4C06B44}"/>
              </a:ext>
            </a:extLst>
          </p:cNvPr>
          <p:cNvSpPr/>
          <p:nvPr/>
        </p:nvSpPr>
        <p:spPr>
          <a:xfrm>
            <a:off x="0" y="0"/>
            <a:ext cx="182880" cy="6858000"/>
          </a:xfrm>
          <a:prstGeom prst="rect">
            <a:avLst/>
          </a:prstGeom>
          <a:gradFill>
            <a:gsLst>
              <a:gs pos="0">
                <a:srgbClr val="FE6735"/>
              </a:gs>
              <a:gs pos="100000">
                <a:srgbClr val="C0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8314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712602" cy="707886"/>
          </a:xfrm>
          <a:prstGeom prst="rect">
            <a:avLst/>
          </a:prstGeom>
          <a:noFill/>
        </p:spPr>
        <p:txBody>
          <a:bodyPr wrap="none" rtlCol="0">
            <a:spAutoFit/>
          </a:bodyPr>
          <a:lstStyle/>
          <a:p>
            <a:r>
              <a:rPr lang="en-US" sz="4000" dirty="0">
                <a:solidFill>
                  <a:schemeClr val="tx1">
                    <a:lumMod val="65000"/>
                    <a:lumOff val="35000"/>
                  </a:schemeClr>
                </a:solidFill>
                <a:latin typeface="Century Gothic" panose="020B0502020202020204" pitchFamily="34" charset="0"/>
              </a:rPr>
              <a:t>SUMMARY</a:t>
            </a:r>
          </a:p>
        </p:txBody>
      </p:sp>
      <p:sp>
        <p:nvSpPr>
          <p:cNvPr id="7" name="TextBox 6">
            <a:extLst>
              <a:ext uri="{FF2B5EF4-FFF2-40B4-BE49-F238E27FC236}">
                <a16:creationId xmlns:a16="http://schemas.microsoft.com/office/drawing/2014/main" id="{9E284CB7-6264-2545-84C0-AAE2247DD0D2}"/>
              </a:ext>
            </a:extLst>
          </p:cNvPr>
          <p:cNvSpPr txBox="1"/>
          <p:nvPr/>
        </p:nvSpPr>
        <p:spPr>
          <a:xfrm>
            <a:off x="677396" y="1023572"/>
            <a:ext cx="6299874" cy="2547300"/>
          </a:xfrm>
          <a:prstGeom prst="rect">
            <a:avLst/>
          </a:prstGeom>
          <a:noFill/>
        </p:spPr>
        <p:txBody>
          <a:bodyPr wrap="square" numCol="1" rtlCol="0">
            <a:spAutoFit/>
          </a:bodyPr>
          <a:lstStyle/>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Bullets of Great Work</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Who Owns What</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Where Teams Are Pivoting</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Feedback Received During the Week</a:t>
            </a:r>
          </a:p>
          <a:p>
            <a:pPr marL="342900" indent="-342900">
              <a:lnSpc>
                <a:spcPct val="150000"/>
              </a:lnSpc>
              <a:spcBef>
                <a:spcPts val="400"/>
              </a:spcBef>
              <a:buClr>
                <a:srgbClr val="FEAD27"/>
              </a:buClr>
              <a:buSzPct val="150000"/>
              <a:buFont typeface="Arial" panose="020B0604020202020204" pitchFamily="34" charset="0"/>
              <a:buChar char="•"/>
            </a:pPr>
            <a:r>
              <a:rPr lang="en-US" sz="2000" dirty="0">
                <a:latin typeface="Century Gothic" panose="020B0502020202020204" pitchFamily="34" charset="0"/>
              </a:rPr>
              <a:t>Etc.</a:t>
            </a:r>
          </a:p>
        </p:txBody>
      </p:sp>
      <p:pic>
        <p:nvPicPr>
          <p:cNvPr id="9" name="Picture 8" descr="Shape, background pattern&#10;&#10;Description automatically generated">
            <a:extLst>
              <a:ext uri="{FF2B5EF4-FFF2-40B4-BE49-F238E27FC236}">
                <a16:creationId xmlns:a16="http://schemas.microsoft.com/office/drawing/2014/main" id="{4C8B612D-7F11-C848-BCE9-D9508CFCF7B2}"/>
              </a:ext>
            </a:extLst>
          </p:cNvPr>
          <p:cNvPicPr>
            <a:picLocks noChangeAspect="1"/>
          </p:cNvPicPr>
          <p:nvPr/>
        </p:nvPicPr>
        <p:blipFill>
          <a:blip r:embed="rId3"/>
          <a:stretch>
            <a:fillRect/>
          </a:stretch>
        </p:blipFill>
        <p:spPr>
          <a:xfrm>
            <a:off x="6838408" y="909582"/>
            <a:ext cx="4800600" cy="5803900"/>
          </a:xfrm>
          <a:prstGeom prst="rect">
            <a:avLst/>
          </a:prstGeom>
        </p:spPr>
      </p:pic>
      <p:sp>
        <p:nvSpPr>
          <p:cNvPr id="10" name="Rectangle 9">
            <a:extLst>
              <a:ext uri="{FF2B5EF4-FFF2-40B4-BE49-F238E27FC236}">
                <a16:creationId xmlns:a16="http://schemas.microsoft.com/office/drawing/2014/main" id="{58CC600F-66F9-924F-9D7D-89F08F8D4232}"/>
              </a:ext>
            </a:extLst>
          </p:cNvPr>
          <p:cNvSpPr/>
          <p:nvPr/>
        </p:nvSpPr>
        <p:spPr>
          <a:xfrm>
            <a:off x="0" y="0"/>
            <a:ext cx="182880" cy="6858000"/>
          </a:xfrm>
          <a:prstGeom prst="rect">
            <a:avLst/>
          </a:prstGeom>
          <a:gradFill>
            <a:gsLst>
              <a:gs pos="0">
                <a:schemeClr val="accent4"/>
              </a:gs>
              <a:gs pos="100000">
                <a:srgbClr val="FEAD2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7101482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34</TotalTime>
  <Words>247</Words>
  <Application>Microsoft Macintosh PowerPoint</Application>
  <PresentationFormat>Widescreen</PresentationFormat>
  <Paragraphs>79</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Wingdings</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7</cp:revision>
  <dcterms:created xsi:type="dcterms:W3CDTF">2022-04-04T15:53:12Z</dcterms:created>
  <dcterms:modified xsi:type="dcterms:W3CDTF">2022-04-18T16:46:56Z</dcterms:modified>
</cp:coreProperties>
</file>