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7F9FB"/>
    <a:srgbClr val="E4774A"/>
    <a:srgbClr val="56BFD2"/>
    <a:srgbClr val="A6DDE9"/>
    <a:srgbClr val="ECD6B2"/>
    <a:srgbClr val="99EBDD"/>
    <a:srgbClr val="DAE978"/>
    <a:srgbClr val="DEDFA3"/>
    <a:srgbClr val="D14C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25" autoAdjust="0"/>
    <p:restoredTop sz="86447"/>
  </p:normalViewPr>
  <p:slideViewPr>
    <p:cSldViewPr snapToGrid="0" snapToObjects="1">
      <p:cViewPr varScale="1">
        <p:scale>
          <a:sx n="128" d="100"/>
          <a:sy n="128" d="100"/>
        </p:scale>
        <p:origin x="45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383318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23&amp;utm_source=integrated+content&amp;utm_campaign=/content/pmo-templates&amp;utm_medium=PMO+Strategy+Roadmap+powerpoint+11223&amp;lpa=PMO+Strategy+Roadmap+powerpoint+11223&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6016948" cy="2693045"/>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and activities represented in your plan.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Use the Color Key to assign departments, team members, or status to individual activities.  </a:t>
            </a:r>
            <a:endParaRPr lang="en-US" dirty="0">
              <a:latin typeface="Century Gothic" panose="020B0502020202020204" pitchFamily="34" charset="0"/>
            </a:endParaRP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PMO STRATEGY ROADMAP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78" name="Table 77">
            <a:extLst>
              <a:ext uri="{FF2B5EF4-FFF2-40B4-BE49-F238E27FC236}">
                <a16:creationId xmlns:a16="http://schemas.microsoft.com/office/drawing/2014/main" id="{B017AC4D-E8FB-7948-AA7F-0E1F2E978729}"/>
              </a:ext>
            </a:extLst>
          </p:cNvPr>
          <p:cNvGraphicFramePr>
            <a:graphicFrameLocks noGrp="1"/>
          </p:cNvGraphicFramePr>
          <p:nvPr>
            <p:extLst>
              <p:ext uri="{D42A27DB-BD31-4B8C-83A1-F6EECF244321}">
                <p14:modId xmlns:p14="http://schemas.microsoft.com/office/powerpoint/2010/main" val="834229545"/>
              </p:ext>
            </p:extLst>
          </p:nvPr>
        </p:nvGraphicFramePr>
        <p:xfrm>
          <a:off x="351221" y="966984"/>
          <a:ext cx="11549682" cy="5157366"/>
        </p:xfrm>
        <a:graphic>
          <a:graphicData uri="http://schemas.openxmlformats.org/drawingml/2006/table">
            <a:tbl>
              <a:tblPr>
                <a:tableStyleId>{5C22544A-7EE6-4342-B048-85BDC9FD1C3A}</a:tableStyleId>
              </a:tblPr>
              <a:tblGrid>
                <a:gridCol w="1924947">
                  <a:extLst>
                    <a:ext uri="{9D8B030D-6E8A-4147-A177-3AD203B41FA5}">
                      <a16:colId xmlns:a16="http://schemas.microsoft.com/office/drawing/2014/main" val="3139505368"/>
                    </a:ext>
                  </a:extLst>
                </a:gridCol>
                <a:gridCol w="1924947">
                  <a:extLst>
                    <a:ext uri="{9D8B030D-6E8A-4147-A177-3AD203B41FA5}">
                      <a16:colId xmlns:a16="http://schemas.microsoft.com/office/drawing/2014/main" val="1361168048"/>
                    </a:ext>
                  </a:extLst>
                </a:gridCol>
                <a:gridCol w="1924947">
                  <a:extLst>
                    <a:ext uri="{9D8B030D-6E8A-4147-A177-3AD203B41FA5}">
                      <a16:colId xmlns:a16="http://schemas.microsoft.com/office/drawing/2014/main" val="4031549789"/>
                    </a:ext>
                  </a:extLst>
                </a:gridCol>
                <a:gridCol w="1924947">
                  <a:extLst>
                    <a:ext uri="{9D8B030D-6E8A-4147-A177-3AD203B41FA5}">
                      <a16:colId xmlns:a16="http://schemas.microsoft.com/office/drawing/2014/main" val="557339831"/>
                    </a:ext>
                  </a:extLst>
                </a:gridCol>
                <a:gridCol w="1924947">
                  <a:extLst>
                    <a:ext uri="{9D8B030D-6E8A-4147-A177-3AD203B41FA5}">
                      <a16:colId xmlns:a16="http://schemas.microsoft.com/office/drawing/2014/main" val="2496635188"/>
                    </a:ext>
                  </a:extLst>
                </a:gridCol>
                <a:gridCol w="1924947">
                  <a:extLst>
                    <a:ext uri="{9D8B030D-6E8A-4147-A177-3AD203B41FA5}">
                      <a16:colId xmlns:a16="http://schemas.microsoft.com/office/drawing/2014/main" val="1402687913"/>
                    </a:ext>
                  </a:extLst>
                </a:gridCol>
              </a:tblGrid>
              <a:tr h="217228">
                <a:tc gridSpan="6">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Month 1</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2</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3</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4</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5</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6</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6">
                  <a:txBody>
                    <a:bodyPr/>
                    <a:lstStyle/>
                    <a:p>
                      <a:pPr algn="l" fontAlgn="b"/>
                      <a:r>
                        <a:rPr lang="en-US" sz="900" u="none" strike="noStrike" dirty="0">
                          <a:effectLst/>
                          <a:latin typeface="Century Gothic" panose="020B0502020202020204" pitchFamily="34" charset="0"/>
                        </a:rPr>
                        <a:t>PHASE</a:t>
                      </a:r>
                      <a:r>
                        <a:rPr lang="en-US" sz="1100" u="none" strike="noStrike" dirty="0">
                          <a:effectLst/>
                          <a:latin typeface="Century Gothic" panose="020B0502020202020204" pitchFamily="34" charset="0"/>
                        </a:rPr>
                        <a:t> 1:  PLANNING</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6">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900" u="none" strike="noStrike" dirty="0">
                          <a:effectLst/>
                          <a:latin typeface="Century Gothic" panose="020B0502020202020204" pitchFamily="34" charset="0"/>
                        </a:rPr>
                        <a:t>PHASE</a:t>
                      </a:r>
                      <a:r>
                        <a:rPr lang="en-US" sz="1100" u="none" strike="noStrike" dirty="0">
                          <a:effectLst/>
                          <a:latin typeface="Century Gothic" panose="020B0502020202020204" pitchFamily="34" charset="0"/>
                        </a:rPr>
                        <a:t> 2:  IMPLEMENTATION</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6">
                  <a:txBody>
                    <a:bodyPr/>
                    <a:lstStyle/>
                    <a:p>
                      <a:pPr algn="l" fontAlgn="b"/>
                      <a:r>
                        <a:rPr lang="en-US" sz="900" u="none" strike="noStrike" dirty="0">
                          <a:effectLst/>
                          <a:latin typeface="Century Gothic" panose="020B0502020202020204" pitchFamily="34" charset="0"/>
                        </a:rPr>
                        <a:t>PHASE</a:t>
                      </a:r>
                      <a:r>
                        <a:rPr lang="en-US" sz="1100" u="none" strike="noStrike" dirty="0">
                          <a:effectLst/>
                          <a:latin typeface="Century Gothic" panose="020B0502020202020204" pitchFamily="34" charset="0"/>
                        </a:rPr>
                        <a:t> 3:  MONITORING</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PMO STRATEGY ROADMAP</a:t>
            </a:r>
            <a:endParaRPr lang="en-US" dirty="0">
              <a:solidFill>
                <a:schemeClr val="bg1"/>
              </a:solidFill>
              <a:latin typeface="Century Gothic" panose="020B0502020202020204" pitchFamily="34" charset="0"/>
              <a:ea typeface="Arial" charset="0"/>
              <a:cs typeface="Arial" charset="0"/>
            </a:endParaRPr>
          </a:p>
        </p:txBody>
      </p:sp>
      <p:sp>
        <p:nvSpPr>
          <p:cNvPr id="52" name="Rounded Rectangle 51">
            <a:extLst>
              <a:ext uri="{FF2B5EF4-FFF2-40B4-BE49-F238E27FC236}">
                <a16:creationId xmlns:a16="http://schemas.microsoft.com/office/drawing/2014/main" id="{31F90DC4-34A3-A145-AB1A-C09C97CCC7B2}"/>
              </a:ext>
            </a:extLst>
          </p:cNvPr>
          <p:cNvSpPr/>
          <p:nvPr/>
        </p:nvSpPr>
        <p:spPr>
          <a:xfrm>
            <a:off x="6806928" y="477966"/>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3273782" y="477966"/>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B0D3FA7E-94BF-1A4D-AC12-93C78043AA9A}"/>
              </a:ext>
            </a:extLst>
          </p:cNvPr>
          <p:cNvSpPr/>
          <p:nvPr/>
        </p:nvSpPr>
        <p:spPr>
          <a:xfrm>
            <a:off x="8573501" y="477966"/>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340074" y="477966"/>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5040355" y="477966"/>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1507209" y="477966"/>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989809" y="4909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7289148"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730222"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9068611"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5509685"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848074" y="4909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402018"/>
            <a:ext cx="1124988" cy="53245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a:solidFill>
                  <a:schemeClr val="tx1">
                    <a:lumMod val="65000"/>
                    <a:lumOff val="35000"/>
                  </a:schemeClr>
                </a:solidFill>
                <a:latin typeface="Century Gothic" panose="020B0502020202020204" pitchFamily="34" charset="0"/>
              </a:rPr>
              <a:t>DEPT -or- </a:t>
            </a:r>
          </a:p>
          <a:p>
            <a:r>
              <a:rPr lang="en-US" sz="1400">
                <a:solidFill>
                  <a:schemeClr val="tx1">
                    <a:lumMod val="65000"/>
                    <a:lumOff val="35000"/>
                  </a:schemeClr>
                </a:solidFill>
                <a:latin typeface="Century Gothic" panose="020B0502020202020204" pitchFamily="34" charset="0"/>
              </a:rPr>
              <a:t>STATUS KEY</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1038326"/>
            <a:ext cx="1147522" cy="5166360"/>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019988"/>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ONE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949426"/>
            <a:ext cx="685515" cy="5280660"/>
            <a:chOff x="0" y="0"/>
            <a:chExt cx="685515" cy="52806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1038326"/>
            <a:ext cx="1147522" cy="5166360"/>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80" name="Rounded Rectangle 79">
            <a:extLst>
              <a:ext uri="{FF2B5EF4-FFF2-40B4-BE49-F238E27FC236}">
                <a16:creationId xmlns:a16="http://schemas.microsoft.com/office/drawing/2014/main" id="{6769D3F1-B7C6-9D4B-8AA1-88D83569F980}"/>
              </a:ext>
            </a:extLst>
          </p:cNvPr>
          <p:cNvSpPr/>
          <p:nvPr/>
        </p:nvSpPr>
        <p:spPr>
          <a:xfrm>
            <a:off x="693420" y="1783104"/>
            <a:ext cx="17907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Define PMO Services</a:t>
            </a:r>
          </a:p>
        </p:txBody>
      </p:sp>
      <p:sp>
        <p:nvSpPr>
          <p:cNvPr id="81" name="Rounded Rectangle 80">
            <a:extLst>
              <a:ext uri="{FF2B5EF4-FFF2-40B4-BE49-F238E27FC236}">
                <a16:creationId xmlns:a16="http://schemas.microsoft.com/office/drawing/2014/main" id="{FC8CF580-20B1-194B-BDEC-541CC2B3EC4C}"/>
              </a:ext>
            </a:extLst>
          </p:cNvPr>
          <p:cNvSpPr/>
          <p:nvPr/>
        </p:nvSpPr>
        <p:spPr>
          <a:xfrm>
            <a:off x="815340" y="2404249"/>
            <a:ext cx="192024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Develop Action Plan</a:t>
            </a:r>
            <a:endParaRPr lang="en-US" sz="1000" b="1">
              <a:solidFill>
                <a:schemeClr val="bg1"/>
              </a:solidFill>
              <a:latin typeface="Century Gothic" panose="020B0502020202020204" pitchFamily="34" charset="0"/>
              <a:ea typeface="Arial" charset="0"/>
              <a:cs typeface="Arial" charset="0"/>
            </a:endParaRPr>
          </a:p>
        </p:txBody>
      </p:sp>
      <p:sp>
        <p:nvSpPr>
          <p:cNvPr id="82" name="Rounded Rectangle 81">
            <a:extLst>
              <a:ext uri="{FF2B5EF4-FFF2-40B4-BE49-F238E27FC236}">
                <a16:creationId xmlns:a16="http://schemas.microsoft.com/office/drawing/2014/main" id="{87769A52-A447-3040-9FEA-C7D29C72699C}"/>
              </a:ext>
            </a:extLst>
          </p:cNvPr>
          <p:cNvSpPr/>
          <p:nvPr/>
        </p:nvSpPr>
        <p:spPr>
          <a:xfrm>
            <a:off x="2862580" y="2406989"/>
            <a:ext cx="194818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Define Roles</a:t>
            </a:r>
            <a:endParaRPr lang="en-US" sz="1000" b="1">
              <a:solidFill>
                <a:schemeClr val="bg1"/>
              </a:solidFill>
              <a:latin typeface="Century Gothic" panose="020B0502020202020204" pitchFamily="34" charset="0"/>
              <a:ea typeface="Arial" charset="0"/>
              <a:cs typeface="Arial" charset="0"/>
            </a:endParaRPr>
          </a:p>
        </p:txBody>
      </p:sp>
      <p:sp>
        <p:nvSpPr>
          <p:cNvPr id="83" name="Rounded Rectangle 82">
            <a:extLst>
              <a:ext uri="{FF2B5EF4-FFF2-40B4-BE49-F238E27FC236}">
                <a16:creationId xmlns:a16="http://schemas.microsoft.com/office/drawing/2014/main" id="{60572C2C-A51A-864F-876E-FABD7E3805F7}"/>
              </a:ext>
            </a:extLst>
          </p:cNvPr>
          <p:cNvSpPr/>
          <p:nvPr/>
        </p:nvSpPr>
        <p:spPr>
          <a:xfrm>
            <a:off x="7599680" y="1783104"/>
            <a:ext cx="118872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Here</a:t>
            </a:r>
          </a:p>
        </p:txBody>
      </p:sp>
      <p:sp>
        <p:nvSpPr>
          <p:cNvPr id="84" name="Rounded Rectangle 83">
            <a:extLst>
              <a:ext uri="{FF2B5EF4-FFF2-40B4-BE49-F238E27FC236}">
                <a16:creationId xmlns:a16="http://schemas.microsoft.com/office/drawing/2014/main" id="{C1DBF682-1086-E84E-BF26-B95DE492FD62}"/>
              </a:ext>
            </a:extLst>
          </p:cNvPr>
          <p:cNvSpPr/>
          <p:nvPr/>
        </p:nvSpPr>
        <p:spPr>
          <a:xfrm>
            <a:off x="2265680" y="3312221"/>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Governance</a:t>
            </a:r>
          </a:p>
        </p:txBody>
      </p:sp>
      <p:sp>
        <p:nvSpPr>
          <p:cNvPr id="85" name="Rounded Rectangle 84">
            <a:extLst>
              <a:ext uri="{FF2B5EF4-FFF2-40B4-BE49-F238E27FC236}">
                <a16:creationId xmlns:a16="http://schemas.microsoft.com/office/drawing/2014/main" id="{79664B62-5A0F-7E44-BF2B-CA4A67CE97F4}"/>
              </a:ext>
            </a:extLst>
          </p:cNvPr>
          <p:cNvSpPr/>
          <p:nvPr/>
        </p:nvSpPr>
        <p:spPr>
          <a:xfrm>
            <a:off x="4112260" y="3752067"/>
            <a:ext cx="156210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Resource Allocation</a:t>
            </a:r>
          </a:p>
        </p:txBody>
      </p:sp>
      <p:sp>
        <p:nvSpPr>
          <p:cNvPr id="86" name="Rounded Rectangle 85">
            <a:extLst>
              <a:ext uri="{FF2B5EF4-FFF2-40B4-BE49-F238E27FC236}">
                <a16:creationId xmlns:a16="http://schemas.microsoft.com/office/drawing/2014/main" id="{6ACB3173-54E7-2249-BC2A-97F1438999D3}"/>
              </a:ext>
            </a:extLst>
          </p:cNvPr>
          <p:cNvSpPr/>
          <p:nvPr/>
        </p:nvSpPr>
        <p:spPr>
          <a:xfrm>
            <a:off x="2814320" y="3743785"/>
            <a:ext cx="1193800" cy="507269"/>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Training and Development</a:t>
            </a:r>
          </a:p>
        </p:txBody>
      </p:sp>
      <p:sp>
        <p:nvSpPr>
          <p:cNvPr id="87" name="Rounded Rectangle 86">
            <a:extLst>
              <a:ext uri="{FF2B5EF4-FFF2-40B4-BE49-F238E27FC236}">
                <a16:creationId xmlns:a16="http://schemas.microsoft.com/office/drawing/2014/main" id="{067ABB2B-6423-5249-8CEB-B20258D1A8E0}"/>
              </a:ext>
            </a:extLst>
          </p:cNvPr>
          <p:cNvSpPr/>
          <p:nvPr/>
        </p:nvSpPr>
        <p:spPr>
          <a:xfrm>
            <a:off x="2590800" y="1783103"/>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Establish Processes</a:t>
            </a:r>
          </a:p>
        </p:txBody>
      </p:sp>
      <p:sp>
        <p:nvSpPr>
          <p:cNvPr id="88" name="Rounded Rectangle 87">
            <a:extLst>
              <a:ext uri="{FF2B5EF4-FFF2-40B4-BE49-F238E27FC236}">
                <a16:creationId xmlns:a16="http://schemas.microsoft.com/office/drawing/2014/main" id="{64A22C00-C32F-6545-B7D3-A1D4C083B8A7}"/>
              </a:ext>
            </a:extLst>
          </p:cNvPr>
          <p:cNvSpPr/>
          <p:nvPr/>
        </p:nvSpPr>
        <p:spPr>
          <a:xfrm>
            <a:off x="7980680" y="2564346"/>
            <a:ext cx="194818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Here</a:t>
            </a:r>
          </a:p>
        </p:txBody>
      </p:sp>
      <p:sp>
        <p:nvSpPr>
          <p:cNvPr id="89" name="Rounded Rectangle 88">
            <a:extLst>
              <a:ext uri="{FF2B5EF4-FFF2-40B4-BE49-F238E27FC236}">
                <a16:creationId xmlns:a16="http://schemas.microsoft.com/office/drawing/2014/main" id="{0B7B20AC-F97A-084D-B612-F9C7DE74F8A2}"/>
              </a:ext>
            </a:extLst>
          </p:cNvPr>
          <p:cNvSpPr/>
          <p:nvPr/>
        </p:nvSpPr>
        <p:spPr>
          <a:xfrm>
            <a:off x="4950460" y="4126825"/>
            <a:ext cx="15621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Here</a:t>
            </a:r>
          </a:p>
        </p:txBody>
      </p:sp>
      <p:sp>
        <p:nvSpPr>
          <p:cNvPr id="90" name="Rounded Rectangle 89">
            <a:extLst>
              <a:ext uri="{FF2B5EF4-FFF2-40B4-BE49-F238E27FC236}">
                <a16:creationId xmlns:a16="http://schemas.microsoft.com/office/drawing/2014/main" id="{1FB2EA0C-093E-FC40-B2BA-C04A7973FAAB}"/>
              </a:ext>
            </a:extLst>
          </p:cNvPr>
          <p:cNvSpPr/>
          <p:nvPr/>
        </p:nvSpPr>
        <p:spPr>
          <a:xfrm>
            <a:off x="7696200" y="2158531"/>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Here</a:t>
            </a:r>
          </a:p>
        </p:txBody>
      </p:sp>
      <p:sp>
        <p:nvSpPr>
          <p:cNvPr id="91" name="Pentagon 4">
            <a:extLst>
              <a:ext uri="{FF2B5EF4-FFF2-40B4-BE49-F238E27FC236}">
                <a16:creationId xmlns:a16="http://schemas.microsoft.com/office/drawing/2014/main" id="{27485D75-36D8-3F45-ACAC-546B885852B6}"/>
              </a:ext>
            </a:extLst>
          </p:cNvPr>
          <p:cNvSpPr/>
          <p:nvPr/>
        </p:nvSpPr>
        <p:spPr>
          <a:xfrm>
            <a:off x="5113019" y="2367399"/>
            <a:ext cx="889001" cy="52797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a:solidFill>
                  <a:schemeClr val="tx1"/>
                </a:solidFill>
                <a:latin typeface="Century Gothic" panose="020B0502020202020204" pitchFamily="34" charset="0"/>
              </a:rPr>
              <a:t>Report Due </a:t>
            </a:r>
          </a:p>
          <a:p>
            <a:pPr algn="l"/>
            <a:r>
              <a:rPr lang="en-US" sz="1100">
                <a:solidFill>
                  <a:schemeClr val="tx1"/>
                </a:solidFill>
                <a:latin typeface="Century Gothic" panose="020B0502020202020204" pitchFamily="34" charset="0"/>
              </a:rPr>
              <a:t>00/00</a:t>
            </a:r>
          </a:p>
        </p:txBody>
      </p:sp>
      <p:sp>
        <p:nvSpPr>
          <p:cNvPr id="92" name="Rounded Rectangle 91">
            <a:extLst>
              <a:ext uri="{FF2B5EF4-FFF2-40B4-BE49-F238E27FC236}">
                <a16:creationId xmlns:a16="http://schemas.microsoft.com/office/drawing/2014/main" id="{4688C45F-5FA4-2B43-B2E1-AC41FEA60328}"/>
              </a:ext>
            </a:extLst>
          </p:cNvPr>
          <p:cNvSpPr/>
          <p:nvPr/>
        </p:nvSpPr>
        <p:spPr>
          <a:xfrm>
            <a:off x="8191500" y="5665609"/>
            <a:ext cx="98044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a:t>
            </a:r>
          </a:p>
        </p:txBody>
      </p:sp>
      <p:sp>
        <p:nvSpPr>
          <p:cNvPr id="93" name="Rounded Rectangle 92">
            <a:extLst>
              <a:ext uri="{FF2B5EF4-FFF2-40B4-BE49-F238E27FC236}">
                <a16:creationId xmlns:a16="http://schemas.microsoft.com/office/drawing/2014/main" id="{0C11A0C4-6BEC-544C-BAF5-23531CAF0AA1}"/>
              </a:ext>
            </a:extLst>
          </p:cNvPr>
          <p:cNvSpPr/>
          <p:nvPr/>
        </p:nvSpPr>
        <p:spPr>
          <a:xfrm>
            <a:off x="4257040" y="5665609"/>
            <a:ext cx="352298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Change Management</a:t>
            </a:r>
            <a:endParaRPr lang="en-US" sz="1000" b="1">
              <a:solidFill>
                <a:schemeClr val="bg1"/>
              </a:solidFill>
              <a:latin typeface="Century Gothic" panose="020B0502020202020204" pitchFamily="34" charset="0"/>
              <a:ea typeface="Arial" charset="0"/>
              <a:cs typeface="Arial" charset="0"/>
            </a:endParaRPr>
          </a:p>
        </p:txBody>
      </p:sp>
      <p:sp>
        <p:nvSpPr>
          <p:cNvPr id="94" name="Rounded Rectangle 93">
            <a:extLst>
              <a:ext uri="{FF2B5EF4-FFF2-40B4-BE49-F238E27FC236}">
                <a16:creationId xmlns:a16="http://schemas.microsoft.com/office/drawing/2014/main" id="{D39166D3-77EB-6D4F-B2CC-E0BCA222B803}"/>
              </a:ext>
            </a:extLst>
          </p:cNvPr>
          <p:cNvSpPr/>
          <p:nvPr/>
        </p:nvSpPr>
        <p:spPr>
          <a:xfrm>
            <a:off x="9857740" y="5302957"/>
            <a:ext cx="98044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a:t>
            </a:r>
          </a:p>
        </p:txBody>
      </p:sp>
      <p:sp>
        <p:nvSpPr>
          <p:cNvPr id="97" name="Rounded Rectangle 96">
            <a:extLst>
              <a:ext uri="{FF2B5EF4-FFF2-40B4-BE49-F238E27FC236}">
                <a16:creationId xmlns:a16="http://schemas.microsoft.com/office/drawing/2014/main" id="{F1BCF81A-2128-7D47-BCBF-B050E36131AF}"/>
              </a:ext>
            </a:extLst>
          </p:cNvPr>
          <p:cNvSpPr/>
          <p:nvPr/>
        </p:nvSpPr>
        <p:spPr>
          <a:xfrm>
            <a:off x="4747260" y="4900874"/>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Risk Management</a:t>
            </a:r>
          </a:p>
        </p:txBody>
      </p:sp>
      <p:sp>
        <p:nvSpPr>
          <p:cNvPr id="111" name="Rounded Rectangle 110">
            <a:extLst>
              <a:ext uri="{FF2B5EF4-FFF2-40B4-BE49-F238E27FC236}">
                <a16:creationId xmlns:a16="http://schemas.microsoft.com/office/drawing/2014/main" id="{7DE76E51-C2D7-0346-A38B-6DEF5A8E52D0}"/>
              </a:ext>
            </a:extLst>
          </p:cNvPr>
          <p:cNvSpPr/>
          <p:nvPr/>
        </p:nvSpPr>
        <p:spPr>
          <a:xfrm>
            <a:off x="3408680" y="4876028"/>
            <a:ext cx="1158240" cy="590088"/>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Monitor </a:t>
            </a:r>
          </a:p>
          <a:p>
            <a:pPr algn="l"/>
            <a:r>
              <a:rPr lang="en-US" sz="1000" b="1">
                <a:solidFill>
                  <a:sysClr val="windowText" lastClr="000000"/>
                </a:solidFill>
                <a:latin typeface="Century Gothic" panose="020B0502020202020204" pitchFamily="34" charset="0"/>
                <a:ea typeface="Arial" charset="0"/>
                <a:cs typeface="Arial" charset="0"/>
              </a:rPr>
              <a:t>and </a:t>
            </a:r>
          </a:p>
          <a:p>
            <a:pPr algn="l"/>
            <a:r>
              <a:rPr lang="en-US" sz="1000" b="1">
                <a:solidFill>
                  <a:sysClr val="windowText" lastClr="000000"/>
                </a:solidFill>
                <a:latin typeface="Century Gothic" panose="020B0502020202020204" pitchFamily="34" charset="0"/>
                <a:ea typeface="Arial" charset="0"/>
                <a:cs typeface="Arial" charset="0"/>
              </a:rPr>
              <a:t>Control</a:t>
            </a:r>
            <a:endParaRPr lang="en-US" sz="1000" b="1">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78" name="Table 77">
            <a:extLst>
              <a:ext uri="{FF2B5EF4-FFF2-40B4-BE49-F238E27FC236}">
                <a16:creationId xmlns:a16="http://schemas.microsoft.com/office/drawing/2014/main" id="{B017AC4D-E8FB-7948-AA7F-0E1F2E978729}"/>
              </a:ext>
            </a:extLst>
          </p:cNvPr>
          <p:cNvGraphicFramePr>
            <a:graphicFrameLocks noGrp="1"/>
          </p:cNvGraphicFramePr>
          <p:nvPr>
            <p:extLst>
              <p:ext uri="{D42A27DB-BD31-4B8C-83A1-F6EECF244321}">
                <p14:modId xmlns:p14="http://schemas.microsoft.com/office/powerpoint/2010/main" val="2398375676"/>
              </p:ext>
            </p:extLst>
          </p:nvPr>
        </p:nvGraphicFramePr>
        <p:xfrm>
          <a:off x="351221" y="966984"/>
          <a:ext cx="11549682" cy="5105825"/>
        </p:xfrm>
        <a:graphic>
          <a:graphicData uri="http://schemas.openxmlformats.org/drawingml/2006/table">
            <a:tbl>
              <a:tblPr>
                <a:tableStyleId>{5C22544A-7EE6-4342-B048-85BDC9FD1C3A}</a:tableStyleId>
              </a:tblPr>
              <a:tblGrid>
                <a:gridCol w="1924947">
                  <a:extLst>
                    <a:ext uri="{9D8B030D-6E8A-4147-A177-3AD203B41FA5}">
                      <a16:colId xmlns:a16="http://schemas.microsoft.com/office/drawing/2014/main" val="3139505368"/>
                    </a:ext>
                  </a:extLst>
                </a:gridCol>
                <a:gridCol w="1924947">
                  <a:extLst>
                    <a:ext uri="{9D8B030D-6E8A-4147-A177-3AD203B41FA5}">
                      <a16:colId xmlns:a16="http://schemas.microsoft.com/office/drawing/2014/main" val="1361168048"/>
                    </a:ext>
                  </a:extLst>
                </a:gridCol>
                <a:gridCol w="1924947">
                  <a:extLst>
                    <a:ext uri="{9D8B030D-6E8A-4147-A177-3AD203B41FA5}">
                      <a16:colId xmlns:a16="http://schemas.microsoft.com/office/drawing/2014/main" val="4031549789"/>
                    </a:ext>
                  </a:extLst>
                </a:gridCol>
                <a:gridCol w="1924947">
                  <a:extLst>
                    <a:ext uri="{9D8B030D-6E8A-4147-A177-3AD203B41FA5}">
                      <a16:colId xmlns:a16="http://schemas.microsoft.com/office/drawing/2014/main" val="557339831"/>
                    </a:ext>
                  </a:extLst>
                </a:gridCol>
                <a:gridCol w="1924947">
                  <a:extLst>
                    <a:ext uri="{9D8B030D-6E8A-4147-A177-3AD203B41FA5}">
                      <a16:colId xmlns:a16="http://schemas.microsoft.com/office/drawing/2014/main" val="2496635188"/>
                    </a:ext>
                  </a:extLst>
                </a:gridCol>
                <a:gridCol w="1924947">
                  <a:extLst>
                    <a:ext uri="{9D8B030D-6E8A-4147-A177-3AD203B41FA5}">
                      <a16:colId xmlns:a16="http://schemas.microsoft.com/office/drawing/2014/main" val="1402687913"/>
                    </a:ext>
                  </a:extLst>
                </a:gridCol>
              </a:tblGrid>
              <a:tr h="217228">
                <a:tc gridSpan="6">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Month 1</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2</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3</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4</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5</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6</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6">
                  <a:txBody>
                    <a:bodyPr/>
                    <a:lstStyle/>
                    <a:p>
                      <a:pPr algn="l" fontAlgn="b"/>
                      <a:r>
                        <a:rPr lang="en-US" sz="900" u="none" strike="noStrike" dirty="0">
                          <a:effectLst/>
                          <a:latin typeface="Century Gothic" panose="020B0502020202020204" pitchFamily="34" charset="0"/>
                        </a:rPr>
                        <a:t>PHASE</a:t>
                      </a:r>
                      <a:r>
                        <a:rPr lang="en-US" sz="1100" u="none" strike="noStrike" dirty="0">
                          <a:effectLst/>
                          <a:latin typeface="Century Gothic" panose="020B0502020202020204" pitchFamily="34" charset="0"/>
                        </a:rPr>
                        <a:t> 4:  EVALUATION</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2056697">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6">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900" u="none" strike="noStrike" dirty="0">
                          <a:effectLst/>
                          <a:latin typeface="Century Gothic" panose="020B0502020202020204" pitchFamily="34" charset="0"/>
                        </a:rPr>
                        <a:t>PHASE</a:t>
                      </a:r>
                      <a:r>
                        <a:rPr lang="en-US" sz="1100" u="none" strike="noStrike" dirty="0">
                          <a:effectLst/>
                          <a:latin typeface="Century Gothic" panose="020B0502020202020204" pitchFamily="34" charset="0"/>
                        </a:rPr>
                        <a:t> 5:  CLOSE OUT</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209933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bl>
          </a:graphicData>
        </a:graphic>
      </p:graphicFrame>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PMO STRATEGY ROADMAP</a:t>
            </a:r>
            <a:endParaRPr lang="en-US" dirty="0">
              <a:solidFill>
                <a:schemeClr val="bg1"/>
              </a:solidFill>
              <a:latin typeface="Century Gothic" panose="020B0502020202020204" pitchFamily="34" charset="0"/>
              <a:ea typeface="Arial" charset="0"/>
              <a:cs typeface="Arial" charset="0"/>
            </a:endParaRPr>
          </a:p>
        </p:txBody>
      </p:sp>
      <p:sp>
        <p:nvSpPr>
          <p:cNvPr id="52" name="Rounded Rectangle 51">
            <a:extLst>
              <a:ext uri="{FF2B5EF4-FFF2-40B4-BE49-F238E27FC236}">
                <a16:creationId xmlns:a16="http://schemas.microsoft.com/office/drawing/2014/main" id="{31F90DC4-34A3-A145-AB1A-C09C97CCC7B2}"/>
              </a:ext>
            </a:extLst>
          </p:cNvPr>
          <p:cNvSpPr/>
          <p:nvPr/>
        </p:nvSpPr>
        <p:spPr>
          <a:xfrm>
            <a:off x="6806928" y="477966"/>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3273782" y="477966"/>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B0D3FA7E-94BF-1A4D-AC12-93C78043AA9A}"/>
              </a:ext>
            </a:extLst>
          </p:cNvPr>
          <p:cNvSpPr/>
          <p:nvPr/>
        </p:nvSpPr>
        <p:spPr>
          <a:xfrm>
            <a:off x="8573501" y="477966"/>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340074" y="477966"/>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5040355" y="477966"/>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1507209" y="477966"/>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989809" y="4909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7289148"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730222"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9068611"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5509685" y="4909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848074" y="4909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402018"/>
            <a:ext cx="1124988" cy="53245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a:solidFill>
                  <a:schemeClr val="tx1">
                    <a:lumMod val="65000"/>
                    <a:lumOff val="35000"/>
                  </a:schemeClr>
                </a:solidFill>
                <a:latin typeface="Century Gothic" panose="020B0502020202020204" pitchFamily="34" charset="0"/>
              </a:rPr>
              <a:t>DEPT -or- </a:t>
            </a:r>
          </a:p>
          <a:p>
            <a:r>
              <a:rPr lang="en-US" sz="1400">
                <a:solidFill>
                  <a:schemeClr val="tx1">
                    <a:lumMod val="65000"/>
                    <a:lumOff val="35000"/>
                  </a:schemeClr>
                </a:solidFill>
                <a:latin typeface="Century Gothic" panose="020B0502020202020204" pitchFamily="34" charset="0"/>
              </a:rPr>
              <a:t>STATUS KEY</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1038326"/>
            <a:ext cx="1147522" cy="5166360"/>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2691206"/>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THREE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949426"/>
            <a:ext cx="685515" cy="5280660"/>
            <a:chOff x="0" y="0"/>
            <a:chExt cx="685515" cy="52806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1038326"/>
            <a:ext cx="1147522" cy="5166360"/>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941776"/>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FOUR</a:t>
              </a:r>
              <a:endParaRPr lang="en-US" sz="900" b="1" dirty="0">
                <a:solidFill>
                  <a:schemeClr val="bg1"/>
                </a:solidFill>
                <a:latin typeface="Century Gothic" panose="020B0502020202020204" pitchFamily="34" charset="0"/>
              </a:endParaRPr>
            </a:p>
          </p:txBody>
        </p:sp>
      </p:gr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61" name="Rounded Rectangle 60">
            <a:extLst>
              <a:ext uri="{FF2B5EF4-FFF2-40B4-BE49-F238E27FC236}">
                <a16:creationId xmlns:a16="http://schemas.microsoft.com/office/drawing/2014/main" id="{B213C206-617F-B34A-81CF-3AA7C6B317A0}"/>
              </a:ext>
            </a:extLst>
          </p:cNvPr>
          <p:cNvSpPr/>
          <p:nvPr/>
        </p:nvSpPr>
        <p:spPr>
          <a:xfrm>
            <a:off x="5040355" y="1783104"/>
            <a:ext cx="5389880" cy="301752"/>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 Here</a:t>
            </a:r>
          </a:p>
        </p:txBody>
      </p:sp>
      <p:sp>
        <p:nvSpPr>
          <p:cNvPr id="71" name="Rounded Rectangle 70">
            <a:extLst>
              <a:ext uri="{FF2B5EF4-FFF2-40B4-BE49-F238E27FC236}">
                <a16:creationId xmlns:a16="http://schemas.microsoft.com/office/drawing/2014/main" id="{68EB49AC-C9E8-EF42-8900-EE5D30F0E18E}"/>
              </a:ext>
            </a:extLst>
          </p:cNvPr>
          <p:cNvSpPr/>
          <p:nvPr/>
        </p:nvSpPr>
        <p:spPr>
          <a:xfrm>
            <a:off x="6663415" y="2261130"/>
            <a:ext cx="194818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Research</a:t>
            </a:r>
            <a:endParaRPr lang="en-US" sz="1000" b="1">
              <a:solidFill>
                <a:schemeClr val="bg1"/>
              </a:solidFill>
              <a:latin typeface="Century Gothic" panose="020B0502020202020204" pitchFamily="34" charset="0"/>
              <a:ea typeface="Arial" charset="0"/>
              <a:cs typeface="Arial" charset="0"/>
            </a:endParaRPr>
          </a:p>
        </p:txBody>
      </p:sp>
      <p:sp>
        <p:nvSpPr>
          <p:cNvPr id="72" name="Rounded Rectangle 71">
            <a:extLst>
              <a:ext uri="{FF2B5EF4-FFF2-40B4-BE49-F238E27FC236}">
                <a16:creationId xmlns:a16="http://schemas.microsoft.com/office/drawing/2014/main" id="{45F5BF29-3CB7-ED46-8FDD-94ECA034C5ED}"/>
              </a:ext>
            </a:extLst>
          </p:cNvPr>
          <p:cNvSpPr/>
          <p:nvPr/>
        </p:nvSpPr>
        <p:spPr>
          <a:xfrm>
            <a:off x="10699475" y="5245725"/>
            <a:ext cx="1041400" cy="643496"/>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Perform </a:t>
            </a:r>
          </a:p>
          <a:p>
            <a:pPr algn="l"/>
            <a:r>
              <a:rPr lang="en-US" sz="1000" b="1">
                <a:solidFill>
                  <a:sysClr val="windowText" lastClr="000000"/>
                </a:solidFill>
                <a:latin typeface="Century Gothic" panose="020B0502020202020204" pitchFamily="34" charset="0"/>
                <a:ea typeface="Arial" charset="0"/>
                <a:cs typeface="Arial" charset="0"/>
              </a:rPr>
              <a:t>Post-Mortem</a:t>
            </a:r>
          </a:p>
        </p:txBody>
      </p:sp>
      <p:sp>
        <p:nvSpPr>
          <p:cNvPr id="73" name="Rounded Rectangle 72">
            <a:extLst>
              <a:ext uri="{FF2B5EF4-FFF2-40B4-BE49-F238E27FC236}">
                <a16:creationId xmlns:a16="http://schemas.microsoft.com/office/drawing/2014/main" id="{0577E296-31FF-5043-BB37-385A0FED4F1C}"/>
              </a:ext>
            </a:extLst>
          </p:cNvPr>
          <p:cNvSpPr/>
          <p:nvPr/>
        </p:nvSpPr>
        <p:spPr>
          <a:xfrm>
            <a:off x="6384015" y="5423452"/>
            <a:ext cx="154178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a:t>
            </a:r>
          </a:p>
        </p:txBody>
      </p:sp>
      <p:sp>
        <p:nvSpPr>
          <p:cNvPr id="74" name="Rounded Rectangle 73">
            <a:extLst>
              <a:ext uri="{FF2B5EF4-FFF2-40B4-BE49-F238E27FC236}">
                <a16:creationId xmlns:a16="http://schemas.microsoft.com/office/drawing/2014/main" id="{1A4A44BE-CCDF-0646-B9DD-F24173205ED1}"/>
              </a:ext>
            </a:extLst>
          </p:cNvPr>
          <p:cNvSpPr/>
          <p:nvPr/>
        </p:nvSpPr>
        <p:spPr>
          <a:xfrm>
            <a:off x="6384015" y="4102753"/>
            <a:ext cx="98044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a:t>
            </a:r>
          </a:p>
        </p:txBody>
      </p:sp>
      <p:sp>
        <p:nvSpPr>
          <p:cNvPr id="75" name="Rounded Rectangle 74">
            <a:extLst>
              <a:ext uri="{FF2B5EF4-FFF2-40B4-BE49-F238E27FC236}">
                <a16:creationId xmlns:a16="http://schemas.microsoft.com/office/drawing/2014/main" id="{BFA77259-F269-1F4F-8A7C-B3428A16C76E}"/>
              </a:ext>
            </a:extLst>
          </p:cNvPr>
          <p:cNvSpPr/>
          <p:nvPr/>
        </p:nvSpPr>
        <p:spPr>
          <a:xfrm>
            <a:off x="6384015" y="4593036"/>
            <a:ext cx="301752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Add Task</a:t>
            </a:r>
          </a:p>
        </p:txBody>
      </p:sp>
      <p:sp>
        <p:nvSpPr>
          <p:cNvPr id="76" name="Rounded Rectangle 75">
            <a:extLst>
              <a:ext uri="{FF2B5EF4-FFF2-40B4-BE49-F238E27FC236}">
                <a16:creationId xmlns:a16="http://schemas.microsoft.com/office/drawing/2014/main" id="{000CF867-2DE1-4448-9588-B2A5DEB8A645}"/>
              </a:ext>
            </a:extLst>
          </p:cNvPr>
          <p:cNvSpPr/>
          <p:nvPr/>
        </p:nvSpPr>
        <p:spPr>
          <a:xfrm>
            <a:off x="9172935" y="4096625"/>
            <a:ext cx="228600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Finalize and Transfer Deliverables</a:t>
            </a:r>
            <a:endParaRPr lang="en-US" sz="1000" b="1">
              <a:solidFill>
                <a:schemeClr val="bg1"/>
              </a:solidFill>
              <a:latin typeface="Century Gothic" panose="020B0502020202020204" pitchFamily="34" charset="0"/>
              <a:ea typeface="Arial" charset="0"/>
              <a:cs typeface="Arial" charset="0"/>
            </a:endParaRPr>
          </a:p>
        </p:txBody>
      </p:sp>
      <p:sp>
        <p:nvSpPr>
          <p:cNvPr id="77" name="Pentagon 4">
            <a:extLst>
              <a:ext uri="{FF2B5EF4-FFF2-40B4-BE49-F238E27FC236}">
                <a16:creationId xmlns:a16="http://schemas.microsoft.com/office/drawing/2014/main" id="{833CA76A-8CC3-5D45-A1CE-AE0C860A8AB0}"/>
              </a:ext>
            </a:extLst>
          </p:cNvPr>
          <p:cNvSpPr/>
          <p:nvPr/>
        </p:nvSpPr>
        <p:spPr>
          <a:xfrm>
            <a:off x="8121374" y="5031226"/>
            <a:ext cx="1384301" cy="91928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a:solidFill>
                  <a:schemeClr val="tx1"/>
                </a:solidFill>
                <a:latin typeface="Century Gothic" panose="020B0502020202020204" pitchFamily="34" charset="0"/>
              </a:rPr>
              <a:t>Sign Offs and Approval </a:t>
            </a:r>
          </a:p>
          <a:p>
            <a:pPr algn="l"/>
            <a:r>
              <a:rPr lang="en-US" sz="1100">
                <a:solidFill>
                  <a:schemeClr val="tx1"/>
                </a:solidFill>
                <a:latin typeface="Century Gothic" panose="020B0502020202020204" pitchFamily="34" charset="0"/>
              </a:rPr>
              <a:t>00/00</a:t>
            </a:r>
          </a:p>
        </p:txBody>
      </p:sp>
      <p:sp>
        <p:nvSpPr>
          <p:cNvPr id="79" name="Pentagon 4">
            <a:extLst>
              <a:ext uri="{FF2B5EF4-FFF2-40B4-BE49-F238E27FC236}">
                <a16:creationId xmlns:a16="http://schemas.microsoft.com/office/drawing/2014/main" id="{33EA5FF4-0267-9F4D-BD8B-D046A30E413E}"/>
              </a:ext>
            </a:extLst>
          </p:cNvPr>
          <p:cNvSpPr/>
          <p:nvPr/>
        </p:nvSpPr>
        <p:spPr>
          <a:xfrm>
            <a:off x="5060675" y="2319351"/>
            <a:ext cx="1244600" cy="566889"/>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a:solidFill>
                  <a:schemeClr val="tx1"/>
                </a:solidFill>
                <a:latin typeface="Century Gothic" panose="020B0502020202020204" pitchFamily="34" charset="0"/>
              </a:rPr>
              <a:t>REPORT DUE 00/00</a:t>
            </a:r>
          </a:p>
        </p:txBody>
      </p:sp>
      <p:sp>
        <p:nvSpPr>
          <p:cNvPr id="80" name="Rounded Rectangle 79">
            <a:extLst>
              <a:ext uri="{FF2B5EF4-FFF2-40B4-BE49-F238E27FC236}">
                <a16:creationId xmlns:a16="http://schemas.microsoft.com/office/drawing/2014/main" id="{67AF90CE-CD21-6F44-AB0E-88E11964E329}"/>
              </a:ext>
            </a:extLst>
          </p:cNvPr>
          <p:cNvSpPr/>
          <p:nvPr/>
        </p:nvSpPr>
        <p:spPr>
          <a:xfrm>
            <a:off x="6444975" y="2733027"/>
            <a:ext cx="17907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Reporting</a:t>
            </a:r>
          </a:p>
        </p:txBody>
      </p:sp>
      <p:sp>
        <p:nvSpPr>
          <p:cNvPr id="81" name="Rounded Rectangle 80">
            <a:extLst>
              <a:ext uri="{FF2B5EF4-FFF2-40B4-BE49-F238E27FC236}">
                <a16:creationId xmlns:a16="http://schemas.microsoft.com/office/drawing/2014/main" id="{8BB1CC5A-3730-8C4F-94DB-878C668C2AF7}"/>
              </a:ext>
            </a:extLst>
          </p:cNvPr>
          <p:cNvSpPr/>
          <p:nvPr/>
        </p:nvSpPr>
        <p:spPr>
          <a:xfrm>
            <a:off x="6919955" y="3192666"/>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a:solidFill>
                  <a:sysClr val="windowText" lastClr="000000"/>
                </a:solidFill>
                <a:latin typeface="Century Gothic" panose="020B0502020202020204" pitchFamily="34" charset="0"/>
                <a:ea typeface="Arial" charset="0"/>
                <a:cs typeface="Arial" charset="0"/>
              </a:rPr>
              <a:t>Analysis Review</a:t>
            </a:r>
          </a:p>
        </p:txBody>
      </p:sp>
    </p:spTree>
    <p:extLst>
      <p:ext uri="{BB962C8B-B14F-4D97-AF65-F5344CB8AC3E}">
        <p14:creationId xmlns:p14="http://schemas.microsoft.com/office/powerpoint/2010/main" val="180150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10900</TotalTime>
  <Words>374</Words>
  <Application>Microsoft Macintosh PowerPoint</Application>
  <PresentationFormat>Widescreen</PresentationFormat>
  <Paragraphs>121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6</cp:revision>
  <cp:lastPrinted>2020-08-31T22:23:58Z</cp:lastPrinted>
  <dcterms:created xsi:type="dcterms:W3CDTF">2021-07-07T23:54:57Z</dcterms:created>
  <dcterms:modified xsi:type="dcterms:W3CDTF">2022-04-18T16:48:14Z</dcterms:modified>
</cp:coreProperties>
</file>