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14"/>
  </p:notesMasterIdLst>
  <p:sldIdLst>
    <p:sldId id="342" r:id="rId2"/>
    <p:sldId id="399" r:id="rId3"/>
    <p:sldId id="353" r:id="rId4"/>
    <p:sldId id="367" r:id="rId5"/>
    <p:sldId id="400" r:id="rId6"/>
    <p:sldId id="401" r:id="rId7"/>
    <p:sldId id="402" r:id="rId8"/>
    <p:sldId id="403" r:id="rId9"/>
    <p:sldId id="404" r:id="rId10"/>
    <p:sldId id="405" r:id="rId11"/>
    <p:sldId id="375" r:id="rId12"/>
    <p:sldId id="295"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rica Waite" initials="EW" lastIdx="2" clrIdx="0">
    <p:extLst>
      <p:ext uri="{19B8F6BF-5375-455C-9EA6-DF929625EA0E}">
        <p15:presenceInfo xmlns:p15="http://schemas.microsoft.com/office/powerpoint/2012/main" userId="c568693182780e7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68F0F"/>
    <a:srgbClr val="FFE497"/>
    <a:srgbClr val="D63519"/>
    <a:srgbClr val="D6A3BB"/>
    <a:srgbClr val="A26C0B"/>
    <a:srgbClr val="B2760B"/>
    <a:srgbClr val="FFF5DE"/>
    <a:srgbClr val="FFF3BA"/>
    <a:srgbClr val="FFD36D"/>
    <a:srgbClr val="4F4F4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937" autoAdjust="0"/>
    <p:restoredTop sz="96327"/>
  </p:normalViewPr>
  <p:slideViewPr>
    <p:cSldViewPr snapToGrid="0" snapToObjects="1">
      <p:cViewPr varScale="1">
        <p:scale>
          <a:sx n="128" d="100"/>
          <a:sy n="128" d="100"/>
        </p:scale>
        <p:origin x="200" y="176"/>
      </p:cViewPr>
      <p:guideLst/>
    </p:cSldViewPr>
  </p:slideViewPr>
  <p:outlineViewPr>
    <p:cViewPr>
      <p:scale>
        <a:sx n="33" d="100"/>
        <a:sy n="33" d="100"/>
      </p:scale>
      <p:origin x="0" y="0"/>
    </p:cViewPr>
    <p:sldLst>
      <p:sld r:id="rId1" collapse="1"/>
      <p:sld r:id="rId2" collapse="1"/>
      <p:sld r:id="rId3" collapse="1"/>
      <p:sld r:id="rId4" collapse="1"/>
      <p:sld r:id="rId5" collapse="1"/>
      <p:sld r:id="rId6" collapse="1"/>
      <p:sld r:id="rId7" collapse="1"/>
      <p:sld r:id="rId8" collapse="1"/>
      <p:sld r:id="rId9" collapse="1"/>
      <p:sld r:id="rId10" collapse="1"/>
    </p:sldLst>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_rels/viewProps.xml.rels><?xml version="1.0" encoding="UTF-8" standalone="yes"?>
<Relationships xmlns="http://schemas.openxmlformats.org/package/2006/relationships"><Relationship Id="rId8" Type="http://schemas.openxmlformats.org/officeDocument/2006/relationships/slide" Target="slides/slide10.xml"/><Relationship Id="rId3" Type="http://schemas.openxmlformats.org/officeDocument/2006/relationships/slide" Target="slides/slide5.xml"/><Relationship Id="rId7" Type="http://schemas.openxmlformats.org/officeDocument/2006/relationships/slide" Target="slides/slide9.xml"/><Relationship Id="rId2" Type="http://schemas.openxmlformats.org/officeDocument/2006/relationships/slide" Target="slides/slide4.xml"/><Relationship Id="rId1" Type="http://schemas.openxmlformats.org/officeDocument/2006/relationships/slide" Target="slides/slide3.xml"/><Relationship Id="rId6" Type="http://schemas.openxmlformats.org/officeDocument/2006/relationships/slide" Target="slides/slide8.xml"/><Relationship Id="rId5" Type="http://schemas.openxmlformats.org/officeDocument/2006/relationships/slide" Target="slides/slide7.xml"/><Relationship Id="rId10" Type="http://schemas.openxmlformats.org/officeDocument/2006/relationships/slide" Target="slides/slide12.xml"/><Relationship Id="rId4" Type="http://schemas.openxmlformats.org/officeDocument/2006/relationships/slide" Target="slides/slide6.xml"/><Relationship Id="rId9" Type="http://schemas.openxmlformats.org/officeDocument/2006/relationships/slide" Target="slides/slide1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6AFEDE-F1BF-6A4A-80D9-CCB6DC4EFE3D}" type="datetimeFigureOut">
              <a:rPr lang="en-US" smtClean="0"/>
              <a:t>5/9/22</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711C10-233D-DA48-A5CB-9365BBABB6B4}" type="slidenum">
              <a:rPr lang="en-US" smtClean="0"/>
              <a:t>‹#›</a:t>
            </a:fld>
            <a:endParaRPr lang="en-US" dirty="0"/>
          </a:p>
        </p:txBody>
      </p:sp>
    </p:spTree>
    <p:extLst>
      <p:ext uri="{BB962C8B-B14F-4D97-AF65-F5344CB8AC3E}">
        <p14:creationId xmlns:p14="http://schemas.microsoft.com/office/powerpoint/2010/main" val="4330768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3</a:t>
            </a:fld>
            <a:endParaRPr lang="en-US" dirty="0"/>
          </a:p>
        </p:txBody>
      </p:sp>
    </p:spTree>
    <p:extLst>
      <p:ext uri="{BB962C8B-B14F-4D97-AF65-F5344CB8AC3E}">
        <p14:creationId xmlns:p14="http://schemas.microsoft.com/office/powerpoint/2010/main" val="246442311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12</a:t>
            </a:fld>
            <a:endParaRPr lang="en-US" dirty="0"/>
          </a:p>
        </p:txBody>
      </p:sp>
    </p:spTree>
    <p:extLst>
      <p:ext uri="{BB962C8B-B14F-4D97-AF65-F5344CB8AC3E}">
        <p14:creationId xmlns:p14="http://schemas.microsoft.com/office/powerpoint/2010/main" val="182226468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4</a:t>
            </a:fld>
            <a:endParaRPr lang="en-US" dirty="0"/>
          </a:p>
        </p:txBody>
      </p:sp>
    </p:spTree>
    <p:extLst>
      <p:ext uri="{BB962C8B-B14F-4D97-AF65-F5344CB8AC3E}">
        <p14:creationId xmlns:p14="http://schemas.microsoft.com/office/powerpoint/2010/main" val="149912279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5</a:t>
            </a:fld>
            <a:endParaRPr lang="en-US" dirty="0"/>
          </a:p>
        </p:txBody>
      </p:sp>
    </p:spTree>
    <p:extLst>
      <p:ext uri="{BB962C8B-B14F-4D97-AF65-F5344CB8AC3E}">
        <p14:creationId xmlns:p14="http://schemas.microsoft.com/office/powerpoint/2010/main" val="373929898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6</a:t>
            </a:fld>
            <a:endParaRPr lang="en-US" dirty="0"/>
          </a:p>
        </p:txBody>
      </p:sp>
    </p:spTree>
    <p:extLst>
      <p:ext uri="{BB962C8B-B14F-4D97-AF65-F5344CB8AC3E}">
        <p14:creationId xmlns:p14="http://schemas.microsoft.com/office/powerpoint/2010/main" val="22109148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7</a:t>
            </a:fld>
            <a:endParaRPr lang="en-US" dirty="0"/>
          </a:p>
        </p:txBody>
      </p:sp>
    </p:spTree>
    <p:extLst>
      <p:ext uri="{BB962C8B-B14F-4D97-AF65-F5344CB8AC3E}">
        <p14:creationId xmlns:p14="http://schemas.microsoft.com/office/powerpoint/2010/main" val="2396216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8</a:t>
            </a:fld>
            <a:endParaRPr lang="en-US" dirty="0"/>
          </a:p>
        </p:txBody>
      </p:sp>
    </p:spTree>
    <p:extLst>
      <p:ext uri="{BB962C8B-B14F-4D97-AF65-F5344CB8AC3E}">
        <p14:creationId xmlns:p14="http://schemas.microsoft.com/office/powerpoint/2010/main" val="272484663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9</a:t>
            </a:fld>
            <a:endParaRPr lang="en-US" dirty="0"/>
          </a:p>
        </p:txBody>
      </p:sp>
    </p:spTree>
    <p:extLst>
      <p:ext uri="{BB962C8B-B14F-4D97-AF65-F5344CB8AC3E}">
        <p14:creationId xmlns:p14="http://schemas.microsoft.com/office/powerpoint/2010/main" val="358245927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10</a:t>
            </a:fld>
            <a:endParaRPr lang="en-US" dirty="0"/>
          </a:p>
        </p:txBody>
      </p:sp>
    </p:spTree>
    <p:extLst>
      <p:ext uri="{BB962C8B-B14F-4D97-AF65-F5344CB8AC3E}">
        <p14:creationId xmlns:p14="http://schemas.microsoft.com/office/powerpoint/2010/main" val="141091070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11</a:t>
            </a:fld>
            <a:endParaRPr lang="en-US" dirty="0"/>
          </a:p>
        </p:txBody>
      </p:sp>
    </p:spTree>
    <p:extLst>
      <p:ext uri="{BB962C8B-B14F-4D97-AF65-F5344CB8AC3E}">
        <p14:creationId xmlns:p14="http://schemas.microsoft.com/office/powerpoint/2010/main" val="68848455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7381E756-E947-FD4A-8A23-D2C983A1A8BD}" type="datetimeFigureOut">
              <a:rPr lang="en-US" smtClean="0"/>
              <a:t>5/9/22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07345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5/9/22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8398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5/9/22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356738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5/9/22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9415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381E756-E947-FD4A-8A23-D2C983A1A8BD}" type="datetimeFigureOut">
              <a:rPr lang="en-US" smtClean="0"/>
              <a:t>5/9/22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79773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381E756-E947-FD4A-8A23-D2C983A1A8BD}" type="datetimeFigureOut">
              <a:rPr lang="en-US" smtClean="0"/>
              <a:t>5/9/22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115370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381E756-E947-FD4A-8A23-D2C983A1A8BD}" type="datetimeFigureOut">
              <a:rPr lang="en-US" smtClean="0"/>
              <a:t>5/9/22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641709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381E756-E947-FD4A-8A23-D2C983A1A8BD}" type="datetimeFigureOut">
              <a:rPr lang="en-US" smtClean="0"/>
              <a:t>5/9/22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45901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1E756-E947-FD4A-8A23-D2C983A1A8BD}" type="datetimeFigureOut">
              <a:rPr lang="en-US" smtClean="0"/>
              <a:t>5/9/22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913076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5/9/22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559721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5/9/22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93808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81E756-E947-FD4A-8A23-D2C983A1A8BD}" type="datetimeFigureOut">
              <a:rPr lang="en-US" smtClean="0"/>
              <a:t>5/9/22</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30669D-EC37-AA42-8CD3-B0788BD38FC6}" type="slidenum">
              <a:rPr lang="en-US" smtClean="0"/>
              <a:t>‹#›</a:t>
            </a:fld>
            <a:endParaRPr lang="en-US" dirty="0"/>
          </a:p>
        </p:txBody>
      </p:sp>
    </p:spTree>
    <p:extLst>
      <p:ext uri="{BB962C8B-B14F-4D97-AF65-F5344CB8AC3E}">
        <p14:creationId xmlns:p14="http://schemas.microsoft.com/office/powerpoint/2010/main" val="1729608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www.smartsheet.com/try-it?trp=11379&amp;utm_source=integrated+content&amp;utm_campaign=/content/project-dashboard-templates&amp;utm_medium=Construction+Project+Dashboard+powerpoint+11379&amp;lpa=Construction+Project+Dashboard+powerpoint+11379&amp;lx=PFpZZjisDNTS-Ddigi3MyABAgeTPLDIL8TQRu558b7w" TargetMode="External"/><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9.xml"/><Relationship Id="rId1" Type="http://schemas.openxmlformats.org/officeDocument/2006/relationships/slideLayout" Target="../slideLayouts/slideLayout1.xml"/><Relationship Id="rId4" Type="http://schemas.openxmlformats.org/officeDocument/2006/relationships/image" Target="../media/image11.svg"/></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hlinkClick r:id="rId2"/>
            <a:extLst>
              <a:ext uri="{FF2B5EF4-FFF2-40B4-BE49-F238E27FC236}">
                <a16:creationId xmlns:a16="http://schemas.microsoft.com/office/drawing/2014/main" id="{4AEB8225-3AA8-AF48-AD51-3F5F53316D6B}"/>
              </a:ext>
            </a:extLst>
          </p:cNvPr>
          <p:cNvPicPr>
            <a:picLocks noChangeAspect="1"/>
          </p:cNvPicPr>
          <p:nvPr/>
        </p:nvPicPr>
        <p:blipFill>
          <a:blip r:embed="rId3"/>
          <a:stretch>
            <a:fillRect/>
          </a:stretch>
        </p:blipFill>
        <p:spPr>
          <a:xfrm>
            <a:off x="8405403" y="317165"/>
            <a:ext cx="3388574" cy="470251"/>
          </a:xfrm>
          <a:prstGeom prst="rect">
            <a:avLst/>
          </a:prstGeom>
        </p:spPr>
      </p:pic>
      <p:sp>
        <p:nvSpPr>
          <p:cNvPr id="33" name="TextBox 32">
            <a:extLst>
              <a:ext uri="{FF2B5EF4-FFF2-40B4-BE49-F238E27FC236}">
                <a16:creationId xmlns:a16="http://schemas.microsoft.com/office/drawing/2014/main" id="{143A449B-AAB7-994A-92CE-8F48E2CA7DF6}"/>
              </a:ext>
            </a:extLst>
          </p:cNvPr>
          <p:cNvSpPr txBox="1"/>
          <p:nvPr/>
        </p:nvSpPr>
        <p:spPr>
          <a:xfrm>
            <a:off x="300447" y="253847"/>
            <a:ext cx="6786153" cy="1077218"/>
          </a:xfrm>
          <a:prstGeom prst="rect">
            <a:avLst/>
          </a:prstGeom>
          <a:noFill/>
        </p:spPr>
        <p:txBody>
          <a:bodyPr wrap="square" rtlCol="0">
            <a:spAutoFit/>
          </a:bodyPr>
          <a:lstStyle/>
          <a:p>
            <a:r>
              <a:rPr lang="en-US" sz="3200" b="1" dirty="0">
                <a:solidFill>
                  <a:schemeClr val="tx1">
                    <a:lumMod val="75000"/>
                    <a:lumOff val="25000"/>
                  </a:schemeClr>
                </a:solidFill>
                <a:latin typeface="Century Gothic" panose="020B0502020202020204" pitchFamily="34" charset="0"/>
              </a:rPr>
              <a:t>CONSTRUCTION PROJECT DASHBOARD TEMPLATE</a:t>
            </a:r>
          </a:p>
        </p:txBody>
      </p:sp>
      <p:sp>
        <p:nvSpPr>
          <p:cNvPr id="34" name="Rectangle 7">
            <a:extLst>
              <a:ext uri="{FF2B5EF4-FFF2-40B4-BE49-F238E27FC236}">
                <a16:creationId xmlns:a16="http://schemas.microsoft.com/office/drawing/2014/main" id="{0671204C-72BF-9849-8945-77D03A477E75}"/>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35" name="Parallelogram 34">
            <a:extLst>
              <a:ext uri="{FF2B5EF4-FFF2-40B4-BE49-F238E27FC236}">
                <a16:creationId xmlns:a16="http://schemas.microsoft.com/office/drawing/2014/main" id="{E65CF26C-52F9-344A-ACC9-09D07DE0977D}"/>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 name="TextBox 35">
            <a:extLst>
              <a:ext uri="{FF2B5EF4-FFF2-40B4-BE49-F238E27FC236}">
                <a16:creationId xmlns:a16="http://schemas.microsoft.com/office/drawing/2014/main" id="{C7DC0BFC-32CE-0544-BDE7-E4E8CD4C8E4D}"/>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CONSTRUCTION PROJECT DASHBOARD PRESENTATION</a:t>
            </a:r>
            <a:endParaRPr lang="en-US" dirty="0">
              <a:solidFill>
                <a:schemeClr val="bg1"/>
              </a:solidFill>
              <a:latin typeface="Century Gothic" panose="020B0502020202020204" pitchFamily="34" charset="0"/>
              <a:ea typeface="Arial" charset="0"/>
              <a:cs typeface="Arial" charset="0"/>
            </a:endParaRPr>
          </a:p>
        </p:txBody>
      </p:sp>
      <p:sp>
        <p:nvSpPr>
          <p:cNvPr id="93" name="TextBox 92">
            <a:extLst>
              <a:ext uri="{FF2B5EF4-FFF2-40B4-BE49-F238E27FC236}">
                <a16:creationId xmlns:a16="http://schemas.microsoft.com/office/drawing/2014/main" id="{4202D8FA-97A9-1F4C-B19E-615D761DF0CF}"/>
              </a:ext>
            </a:extLst>
          </p:cNvPr>
          <p:cNvSpPr txBox="1"/>
          <p:nvPr/>
        </p:nvSpPr>
        <p:spPr>
          <a:xfrm>
            <a:off x="552993" y="2628781"/>
            <a:ext cx="6145982" cy="3265446"/>
          </a:xfrm>
          <a:prstGeom prst="rect">
            <a:avLst/>
          </a:prstGeom>
          <a:noFill/>
        </p:spPr>
        <p:txBody>
          <a:bodyPr wrap="square" rtlCol="0">
            <a:spAutoFit/>
          </a:bodyPr>
          <a:lstStyle/>
          <a:p>
            <a:pPr>
              <a:lnSpc>
                <a:spcPct val="150000"/>
              </a:lnSpc>
            </a:pPr>
            <a:r>
              <a:rPr lang="en-US" sz="2000" dirty="0">
                <a:latin typeface="Century Gothic" panose="020B0502020202020204" pitchFamily="34" charset="0"/>
              </a:rPr>
              <a:t>Use the Construction Project Dashboard Template in Excel to enter data that will populate the charts and graphs for your dashboard.  Place screenshots of each element on the following slides to build out your Construction Project Dashboard Presentation. </a:t>
            </a:r>
          </a:p>
          <a:p>
            <a:pPr>
              <a:lnSpc>
                <a:spcPct val="150000"/>
              </a:lnSpc>
            </a:pPr>
            <a:r>
              <a:rPr lang="en-US" sz="2000" dirty="0">
                <a:latin typeface="Century Gothic" panose="020B0502020202020204" pitchFamily="34" charset="0"/>
              </a:rPr>
              <a:t> </a:t>
            </a:r>
          </a:p>
        </p:txBody>
      </p:sp>
      <p:pic>
        <p:nvPicPr>
          <p:cNvPr id="11" name="Picture 10">
            <a:extLst>
              <a:ext uri="{FF2B5EF4-FFF2-40B4-BE49-F238E27FC236}">
                <a16:creationId xmlns:a16="http://schemas.microsoft.com/office/drawing/2014/main" id="{7C8B43FF-07FE-DC4E-93B9-3BDF41733F2A}"/>
              </a:ext>
            </a:extLst>
          </p:cNvPr>
          <p:cNvPicPr>
            <a:picLocks noChangeAspect="1"/>
          </p:cNvPicPr>
          <p:nvPr/>
        </p:nvPicPr>
        <p:blipFill>
          <a:blip r:embed="rId4"/>
          <a:srcRect/>
          <a:stretch/>
        </p:blipFill>
        <p:spPr>
          <a:xfrm>
            <a:off x="8071487" y="1922224"/>
            <a:ext cx="3567521" cy="4313113"/>
          </a:xfrm>
          <a:prstGeom prst="rect">
            <a:avLst/>
          </a:prstGeom>
        </p:spPr>
      </p:pic>
    </p:spTree>
    <p:extLst>
      <p:ext uri="{BB962C8B-B14F-4D97-AF65-F5344CB8AC3E}">
        <p14:creationId xmlns:p14="http://schemas.microsoft.com/office/powerpoint/2010/main" val="150858829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sp>
        <p:nvSpPr>
          <p:cNvPr id="5" name="Rectangle 7">
            <a:extLst>
              <a:ext uri="{FF2B5EF4-FFF2-40B4-BE49-F238E27FC236}">
                <a16:creationId xmlns:a16="http://schemas.microsoft.com/office/drawing/2014/main" id="{CF8312F4-008A-8B46-B9CC-E4456F84C996}"/>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6" name="Parallelogram 5">
            <a:extLst>
              <a:ext uri="{FF2B5EF4-FFF2-40B4-BE49-F238E27FC236}">
                <a16:creationId xmlns:a16="http://schemas.microsoft.com/office/drawing/2014/main" id="{8A162E46-AFAD-E846-BF5C-F20FF11EA0EF}"/>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CB9D49A6-86F7-B744-828A-D7C1D9D15D8C}"/>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PENDING ITEMS</a:t>
            </a:r>
          </a:p>
        </p:txBody>
      </p:sp>
      <p:sp>
        <p:nvSpPr>
          <p:cNvPr id="38" name="TextBox 37">
            <a:extLst>
              <a:ext uri="{FF2B5EF4-FFF2-40B4-BE49-F238E27FC236}">
                <a16:creationId xmlns:a16="http://schemas.microsoft.com/office/drawing/2014/main" id="{A6C4B9E8-80D7-0E4C-98A0-080138C4551C}"/>
              </a:ext>
            </a:extLst>
          </p:cNvPr>
          <p:cNvSpPr txBox="1"/>
          <p:nvPr/>
        </p:nvSpPr>
        <p:spPr>
          <a:xfrm>
            <a:off x="367748" y="248400"/>
            <a:ext cx="3648756" cy="584775"/>
          </a:xfrm>
          <a:prstGeom prst="rect">
            <a:avLst/>
          </a:prstGeom>
          <a:noFill/>
        </p:spPr>
        <p:txBody>
          <a:bodyPr wrap="none" rtlCol="0">
            <a:spAutoFit/>
          </a:bodyPr>
          <a:lstStyle/>
          <a:p>
            <a:r>
              <a:rPr lang="en-US" sz="3200" dirty="0">
                <a:solidFill>
                  <a:schemeClr val="tx1">
                    <a:lumMod val="65000"/>
                    <a:lumOff val="35000"/>
                  </a:schemeClr>
                </a:solidFill>
                <a:latin typeface="Century Gothic" panose="020B0502020202020204" pitchFamily="34" charset="0"/>
              </a:rPr>
              <a:t>6. PENDING ITEMS</a:t>
            </a:r>
          </a:p>
        </p:txBody>
      </p:sp>
      <p:pic>
        <p:nvPicPr>
          <p:cNvPr id="3" name="Picture 2">
            <a:extLst>
              <a:ext uri="{FF2B5EF4-FFF2-40B4-BE49-F238E27FC236}">
                <a16:creationId xmlns:a16="http://schemas.microsoft.com/office/drawing/2014/main" id="{BF115C65-2ECA-BFBD-1177-158E74AD8E0B}"/>
              </a:ext>
            </a:extLst>
          </p:cNvPr>
          <p:cNvPicPr>
            <a:picLocks noChangeAspect="1"/>
          </p:cNvPicPr>
          <p:nvPr/>
        </p:nvPicPr>
        <p:blipFill>
          <a:blip r:embed="rId3"/>
          <a:srcRect/>
          <a:stretch/>
        </p:blipFill>
        <p:spPr>
          <a:xfrm>
            <a:off x="824948" y="1800618"/>
            <a:ext cx="10306878" cy="3706574"/>
          </a:xfrm>
          <a:prstGeom prst="rect">
            <a:avLst/>
          </a:prstGeom>
        </p:spPr>
      </p:pic>
    </p:spTree>
    <p:extLst>
      <p:ext uri="{BB962C8B-B14F-4D97-AF65-F5344CB8AC3E}">
        <p14:creationId xmlns:p14="http://schemas.microsoft.com/office/powerpoint/2010/main" val="389014831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Graphic 7" descr="Completed with solid fill">
            <a:extLst>
              <a:ext uri="{FF2B5EF4-FFF2-40B4-BE49-F238E27FC236}">
                <a16:creationId xmlns:a16="http://schemas.microsoft.com/office/drawing/2014/main" id="{72956F95-6DA7-5146-9209-07B90796D5E5}"/>
              </a:ext>
            </a:extLst>
          </p:cNvPr>
          <p:cNvPicPr>
            <a:picLocks/>
          </p:cNvPicPr>
          <p:nvPr/>
        </p:nvPicPr>
        <p:blipFill>
          <a:blip r:embed="rId3">
            <a:extLst>
              <a:ext uri="{96DAC541-7B7A-43D3-8B79-37D633B846F1}">
                <asvg:svgBlip xmlns:asvg="http://schemas.microsoft.com/office/drawing/2016/SVG/main" r:embed="rId4"/>
              </a:ext>
            </a:extLst>
          </a:blip>
          <a:srcRect/>
          <a:stretch/>
        </p:blipFill>
        <p:spPr>
          <a:xfrm>
            <a:off x="8393723" y="3429000"/>
            <a:ext cx="3718055" cy="3718055"/>
          </a:xfrm>
          <a:prstGeom prst="rect">
            <a:avLst/>
          </a:prstGeom>
        </p:spPr>
      </p:pic>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sp>
        <p:nvSpPr>
          <p:cNvPr id="5" name="Rectangle 7">
            <a:extLst>
              <a:ext uri="{FF2B5EF4-FFF2-40B4-BE49-F238E27FC236}">
                <a16:creationId xmlns:a16="http://schemas.microsoft.com/office/drawing/2014/main" id="{CF8312F4-008A-8B46-B9CC-E4456F84C996}"/>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rgbClr val="484848"/>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6" name="Parallelogram 5">
            <a:extLst>
              <a:ext uri="{FF2B5EF4-FFF2-40B4-BE49-F238E27FC236}">
                <a16:creationId xmlns:a16="http://schemas.microsoft.com/office/drawing/2014/main" id="{8A162E46-AFAD-E846-BF5C-F20FF11EA0EF}"/>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CB9D49A6-86F7-B744-828A-D7C1D9D15D8C}"/>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SUMMARY</a:t>
            </a:r>
          </a:p>
        </p:txBody>
      </p:sp>
      <p:sp>
        <p:nvSpPr>
          <p:cNvPr id="38" name="TextBox 37">
            <a:extLst>
              <a:ext uri="{FF2B5EF4-FFF2-40B4-BE49-F238E27FC236}">
                <a16:creationId xmlns:a16="http://schemas.microsoft.com/office/drawing/2014/main" id="{A6C4B9E8-80D7-0E4C-98A0-080138C4551C}"/>
              </a:ext>
            </a:extLst>
          </p:cNvPr>
          <p:cNvSpPr txBox="1"/>
          <p:nvPr/>
        </p:nvSpPr>
        <p:spPr>
          <a:xfrm>
            <a:off x="367748" y="248400"/>
            <a:ext cx="2662908" cy="584775"/>
          </a:xfrm>
          <a:prstGeom prst="rect">
            <a:avLst/>
          </a:prstGeom>
          <a:noFill/>
        </p:spPr>
        <p:txBody>
          <a:bodyPr wrap="none" rtlCol="0">
            <a:spAutoFit/>
          </a:bodyPr>
          <a:lstStyle/>
          <a:p>
            <a:r>
              <a:rPr lang="en-US" sz="3200" dirty="0">
                <a:solidFill>
                  <a:schemeClr val="tx1">
                    <a:lumMod val="65000"/>
                    <a:lumOff val="35000"/>
                  </a:schemeClr>
                </a:solidFill>
                <a:latin typeface="Century Gothic" panose="020B0502020202020204" pitchFamily="34" charset="0"/>
              </a:rPr>
              <a:t>7. SUMMARY</a:t>
            </a:r>
          </a:p>
        </p:txBody>
      </p:sp>
      <p:sp>
        <p:nvSpPr>
          <p:cNvPr id="10" name="TextBox 9">
            <a:extLst>
              <a:ext uri="{FF2B5EF4-FFF2-40B4-BE49-F238E27FC236}">
                <a16:creationId xmlns:a16="http://schemas.microsoft.com/office/drawing/2014/main" id="{A4F0FC30-93FE-C548-A8F1-3908088EEC39}"/>
              </a:ext>
            </a:extLst>
          </p:cNvPr>
          <p:cNvSpPr txBox="1"/>
          <p:nvPr/>
        </p:nvSpPr>
        <p:spPr>
          <a:xfrm>
            <a:off x="808892" y="1043354"/>
            <a:ext cx="8654032" cy="369332"/>
          </a:xfrm>
          <a:prstGeom prst="rect">
            <a:avLst/>
          </a:prstGeom>
          <a:noFill/>
        </p:spPr>
        <p:txBody>
          <a:bodyPr wrap="square" rtlCol="0">
            <a:spAutoFit/>
          </a:bodyPr>
          <a:lstStyle/>
          <a:p>
            <a:r>
              <a:rPr lang="en-US" dirty="0">
                <a:latin typeface="Century Gothic" panose="020B0502020202020204" pitchFamily="34" charset="0"/>
              </a:rPr>
              <a:t>Include any other critical information. </a:t>
            </a:r>
          </a:p>
        </p:txBody>
      </p:sp>
    </p:spTree>
    <p:extLst>
      <p:ext uri="{BB962C8B-B14F-4D97-AF65-F5344CB8AC3E}">
        <p14:creationId xmlns:p14="http://schemas.microsoft.com/office/powerpoint/2010/main" val="37004992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extLst>
              <p:ext uri="{D42A27DB-BD31-4B8C-83A1-F6EECF244321}">
                <p14:modId xmlns:p14="http://schemas.microsoft.com/office/powerpoint/2010/main" val="3786466325"/>
              </p:ext>
            </p:extLst>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4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4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22860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292932368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 name="Rectangle 7">
            <a:extLst>
              <a:ext uri="{FF2B5EF4-FFF2-40B4-BE49-F238E27FC236}">
                <a16:creationId xmlns:a16="http://schemas.microsoft.com/office/drawing/2014/main" id="{0671204C-72BF-9849-8945-77D03A477E75}"/>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35" name="Parallelogram 34">
            <a:extLst>
              <a:ext uri="{FF2B5EF4-FFF2-40B4-BE49-F238E27FC236}">
                <a16:creationId xmlns:a16="http://schemas.microsoft.com/office/drawing/2014/main" id="{E65CF26C-52F9-344A-ACC9-09D07DE0977D}"/>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 name="TextBox 35">
            <a:extLst>
              <a:ext uri="{FF2B5EF4-FFF2-40B4-BE49-F238E27FC236}">
                <a16:creationId xmlns:a16="http://schemas.microsoft.com/office/drawing/2014/main" id="{C7DC0BFC-32CE-0544-BDE7-E4E8CD4C8E4D}"/>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CONSTRUCTION PROJECT DASHBOARD PRESENTATION</a:t>
            </a:r>
            <a:endParaRPr lang="en-US" dirty="0">
              <a:solidFill>
                <a:schemeClr val="bg1"/>
              </a:solidFill>
              <a:latin typeface="Century Gothic" panose="020B0502020202020204" pitchFamily="34" charset="0"/>
              <a:ea typeface="Arial" charset="0"/>
              <a:cs typeface="Arial" charset="0"/>
            </a:endParaRPr>
          </a:p>
        </p:txBody>
      </p:sp>
      <p:sp>
        <p:nvSpPr>
          <p:cNvPr id="92" name="TextBox 91">
            <a:extLst>
              <a:ext uri="{FF2B5EF4-FFF2-40B4-BE49-F238E27FC236}">
                <a16:creationId xmlns:a16="http://schemas.microsoft.com/office/drawing/2014/main" id="{15002CF0-EA59-CE43-9D0C-B9955C66D425}"/>
              </a:ext>
            </a:extLst>
          </p:cNvPr>
          <p:cNvSpPr txBox="1"/>
          <p:nvPr/>
        </p:nvSpPr>
        <p:spPr>
          <a:xfrm>
            <a:off x="552991" y="3063300"/>
            <a:ext cx="7518496" cy="1446550"/>
          </a:xfrm>
          <a:prstGeom prst="rect">
            <a:avLst/>
          </a:prstGeom>
          <a:noFill/>
        </p:spPr>
        <p:txBody>
          <a:bodyPr wrap="square" rtlCol="0">
            <a:spAutoFit/>
          </a:bodyPr>
          <a:lstStyle/>
          <a:p>
            <a:r>
              <a:rPr lang="en-US" sz="4400" dirty="0">
                <a:latin typeface="Century Gothic" panose="020B0502020202020204" pitchFamily="34" charset="0"/>
              </a:rPr>
              <a:t>CONSTRUCTION PROJECT DASHBOARD</a:t>
            </a:r>
          </a:p>
        </p:txBody>
      </p:sp>
      <p:pic>
        <p:nvPicPr>
          <p:cNvPr id="11" name="Picture 10">
            <a:extLst>
              <a:ext uri="{FF2B5EF4-FFF2-40B4-BE49-F238E27FC236}">
                <a16:creationId xmlns:a16="http://schemas.microsoft.com/office/drawing/2014/main" id="{7C8B43FF-07FE-DC4E-93B9-3BDF41733F2A}"/>
              </a:ext>
            </a:extLst>
          </p:cNvPr>
          <p:cNvPicPr>
            <a:picLocks noChangeAspect="1"/>
          </p:cNvPicPr>
          <p:nvPr/>
        </p:nvPicPr>
        <p:blipFill>
          <a:blip r:embed="rId2"/>
          <a:srcRect/>
          <a:stretch/>
        </p:blipFill>
        <p:spPr>
          <a:xfrm>
            <a:off x="8071487" y="1922224"/>
            <a:ext cx="3567521" cy="4313113"/>
          </a:xfrm>
          <a:prstGeom prst="rect">
            <a:avLst/>
          </a:prstGeom>
        </p:spPr>
      </p:pic>
      <p:sp>
        <p:nvSpPr>
          <p:cNvPr id="12" name="TextBox 11">
            <a:extLst>
              <a:ext uri="{FF2B5EF4-FFF2-40B4-BE49-F238E27FC236}">
                <a16:creationId xmlns:a16="http://schemas.microsoft.com/office/drawing/2014/main" id="{E6138981-03C3-494F-8F6E-EB790F07F244}"/>
              </a:ext>
            </a:extLst>
          </p:cNvPr>
          <p:cNvSpPr txBox="1"/>
          <p:nvPr/>
        </p:nvSpPr>
        <p:spPr>
          <a:xfrm>
            <a:off x="463396" y="1714069"/>
            <a:ext cx="8138087" cy="830997"/>
          </a:xfrm>
          <a:prstGeom prst="rect">
            <a:avLst/>
          </a:prstGeom>
          <a:noFill/>
        </p:spPr>
        <p:txBody>
          <a:bodyPr wrap="square" rtlCol="0">
            <a:spAutoFit/>
          </a:bodyPr>
          <a:lstStyle/>
          <a:p>
            <a:r>
              <a:rPr lang="en-US" sz="4800" dirty="0">
                <a:solidFill>
                  <a:schemeClr val="tx1">
                    <a:lumMod val="65000"/>
                    <a:lumOff val="35000"/>
                  </a:schemeClr>
                </a:solidFill>
                <a:latin typeface="Century Gothic" panose="020B0502020202020204" pitchFamily="34" charset="0"/>
              </a:rPr>
              <a:t>[ PROJECT NAME ]</a:t>
            </a:r>
            <a:endParaRPr lang="en-US" sz="2000" dirty="0">
              <a:solidFill>
                <a:schemeClr val="tx1">
                  <a:lumMod val="65000"/>
                  <a:lumOff val="35000"/>
                </a:schemeClr>
              </a:solidFill>
              <a:latin typeface="Century Gothic" panose="020B0502020202020204" pitchFamily="34" charset="0"/>
            </a:endParaRPr>
          </a:p>
        </p:txBody>
      </p:sp>
      <p:graphicFrame>
        <p:nvGraphicFramePr>
          <p:cNvPr id="2" name="Table 1">
            <a:extLst>
              <a:ext uri="{FF2B5EF4-FFF2-40B4-BE49-F238E27FC236}">
                <a16:creationId xmlns:a16="http://schemas.microsoft.com/office/drawing/2014/main" id="{41EF0A05-BAC1-918A-53D7-36EA2B44B908}"/>
              </a:ext>
            </a:extLst>
          </p:cNvPr>
          <p:cNvGraphicFramePr>
            <a:graphicFrameLocks noGrp="1"/>
          </p:cNvGraphicFramePr>
          <p:nvPr>
            <p:extLst>
              <p:ext uri="{D42A27DB-BD31-4B8C-83A1-F6EECF244321}">
                <p14:modId xmlns:p14="http://schemas.microsoft.com/office/powerpoint/2010/main" val="3039380741"/>
              </p:ext>
            </p:extLst>
          </p:nvPr>
        </p:nvGraphicFramePr>
        <p:xfrm>
          <a:off x="552990" y="4701374"/>
          <a:ext cx="5967078" cy="1068194"/>
        </p:xfrm>
        <a:graphic>
          <a:graphicData uri="http://schemas.openxmlformats.org/drawingml/2006/table">
            <a:tbl>
              <a:tblPr>
                <a:tableStyleId>{5C22544A-7EE6-4342-B048-85BDC9FD1C3A}</a:tableStyleId>
              </a:tblPr>
              <a:tblGrid>
                <a:gridCol w="1989026">
                  <a:extLst>
                    <a:ext uri="{9D8B030D-6E8A-4147-A177-3AD203B41FA5}">
                      <a16:colId xmlns:a16="http://schemas.microsoft.com/office/drawing/2014/main" val="308985738"/>
                    </a:ext>
                  </a:extLst>
                </a:gridCol>
                <a:gridCol w="1989026">
                  <a:extLst>
                    <a:ext uri="{9D8B030D-6E8A-4147-A177-3AD203B41FA5}">
                      <a16:colId xmlns:a16="http://schemas.microsoft.com/office/drawing/2014/main" val="2844705123"/>
                    </a:ext>
                  </a:extLst>
                </a:gridCol>
                <a:gridCol w="1989026">
                  <a:extLst>
                    <a:ext uri="{9D8B030D-6E8A-4147-A177-3AD203B41FA5}">
                      <a16:colId xmlns:a16="http://schemas.microsoft.com/office/drawing/2014/main" val="2942674131"/>
                    </a:ext>
                  </a:extLst>
                </a:gridCol>
              </a:tblGrid>
              <a:tr h="407339">
                <a:tc>
                  <a:txBody>
                    <a:bodyPr/>
                    <a:lstStyle/>
                    <a:p>
                      <a:pPr algn="ctr" fontAlgn="ctr"/>
                      <a:r>
                        <a:rPr lang="en-US" sz="1400" u="none" strike="noStrike" dirty="0">
                          <a:effectLst/>
                          <a:latin typeface="Century Gothic" panose="020B0502020202020204" pitchFamily="34" charset="0"/>
                        </a:rPr>
                        <a:t>DATE</a:t>
                      </a:r>
                      <a:endParaRPr lang="en-US" sz="1400" b="0" i="0" u="none" strike="noStrike" dirty="0">
                        <a:solidFill>
                          <a:srgbClr val="000000"/>
                        </a:solidFill>
                        <a:effectLst/>
                        <a:latin typeface="Century Gothic" panose="020B0502020202020204" pitchFamily="34" charset="0"/>
                      </a:endParaRPr>
                    </a:p>
                  </a:txBody>
                  <a:tcPr marL="95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381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fontAlgn="ctr"/>
                      <a:r>
                        <a:rPr lang="en-US" sz="1400" u="none" strike="noStrike" dirty="0">
                          <a:effectLst/>
                          <a:latin typeface="Century Gothic" panose="020B0502020202020204" pitchFamily="34" charset="0"/>
                        </a:rPr>
                        <a:t>PROJECT  STATUS</a:t>
                      </a:r>
                      <a:endParaRPr lang="en-US" sz="1400" b="0" i="0" u="none" strike="noStrike" dirty="0">
                        <a:solidFill>
                          <a:srgbClr val="000000"/>
                        </a:solidFill>
                        <a:effectLst/>
                        <a:latin typeface="Century Gothic" panose="020B0502020202020204" pitchFamily="34" charset="0"/>
                      </a:endParaRPr>
                    </a:p>
                  </a:txBody>
                  <a:tcPr marL="95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381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fontAlgn="ctr"/>
                      <a:r>
                        <a:rPr lang="en-US" sz="1400" u="none" strike="noStrike" dirty="0">
                          <a:effectLst/>
                          <a:latin typeface="Century Gothic" panose="020B0502020202020204" pitchFamily="34" charset="0"/>
                        </a:rPr>
                        <a:t>% COMPLETE</a:t>
                      </a:r>
                      <a:endParaRPr lang="en-US" sz="1400" b="0" i="0" u="none" strike="noStrike" dirty="0">
                        <a:solidFill>
                          <a:srgbClr val="000000"/>
                        </a:solidFill>
                        <a:effectLst/>
                        <a:latin typeface="Century Gothic" panose="020B0502020202020204" pitchFamily="34" charset="0"/>
                      </a:endParaRPr>
                    </a:p>
                  </a:txBody>
                  <a:tcPr marL="95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381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664062293"/>
                  </a:ext>
                </a:extLst>
              </a:tr>
              <a:tr h="660855">
                <a:tc>
                  <a:txBody>
                    <a:bodyPr/>
                    <a:lstStyle/>
                    <a:p>
                      <a:pPr algn="ctr" fontAlgn="ctr"/>
                      <a:r>
                        <a:rPr lang="en-US" sz="2000" u="none" strike="noStrike" dirty="0">
                          <a:effectLst/>
                          <a:latin typeface="Century Gothic" panose="020B0502020202020204" pitchFamily="34" charset="0"/>
                        </a:rPr>
                        <a:t>00/00/0000</a:t>
                      </a:r>
                      <a:endParaRPr lang="en-US" sz="2000" b="1" i="0" u="none" strike="noStrike" dirty="0">
                        <a:solidFill>
                          <a:srgbClr val="000000"/>
                        </a:solidFill>
                        <a:effectLst/>
                        <a:latin typeface="Century Gothic" panose="020B0502020202020204" pitchFamily="34" charset="0"/>
                      </a:endParaRPr>
                    </a:p>
                  </a:txBody>
                  <a:tcPr marL="95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rtl="0" fontAlgn="ctr"/>
                      <a:r>
                        <a:rPr lang="en-US" sz="2000" u="none" strike="noStrike" dirty="0">
                          <a:effectLst/>
                          <a:latin typeface="Century Gothic" panose="020B0502020202020204" pitchFamily="34" charset="0"/>
                        </a:rPr>
                        <a:t>In Progress</a:t>
                      </a:r>
                      <a:endParaRPr lang="en-US" sz="2000" b="1" i="0" u="none" strike="noStrike" dirty="0">
                        <a:solidFill>
                          <a:srgbClr val="000000"/>
                        </a:solidFill>
                        <a:effectLst/>
                        <a:latin typeface="Century Gothic" panose="020B0502020202020204" pitchFamily="34" charset="0"/>
                      </a:endParaRPr>
                    </a:p>
                  </a:txBody>
                  <a:tcPr marL="857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92D050"/>
                    </a:solidFill>
                  </a:tcPr>
                </a:tc>
                <a:tc>
                  <a:txBody>
                    <a:bodyPr/>
                    <a:lstStyle/>
                    <a:p>
                      <a:pPr algn="ctr" fontAlgn="ctr"/>
                      <a:r>
                        <a:rPr lang="en-US" sz="2000" u="none" strike="noStrike" dirty="0">
                          <a:effectLst/>
                          <a:latin typeface="Century Gothic" panose="020B0502020202020204" pitchFamily="34" charset="0"/>
                        </a:rPr>
                        <a:t>72%</a:t>
                      </a:r>
                      <a:endParaRPr lang="en-US" sz="2000" b="1" i="0" u="none" strike="noStrike" dirty="0">
                        <a:solidFill>
                          <a:srgbClr val="000000"/>
                        </a:solidFill>
                        <a:effectLst/>
                        <a:latin typeface="Century Gothic" panose="020B0502020202020204" pitchFamily="34" charset="0"/>
                      </a:endParaRPr>
                    </a:p>
                  </a:txBody>
                  <a:tcPr marL="95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693918707"/>
                  </a:ext>
                </a:extLst>
              </a:tr>
            </a:tbl>
          </a:graphicData>
        </a:graphic>
      </p:graphicFrame>
    </p:spTree>
    <p:extLst>
      <p:ext uri="{BB962C8B-B14F-4D97-AF65-F5344CB8AC3E}">
        <p14:creationId xmlns:p14="http://schemas.microsoft.com/office/powerpoint/2010/main" val="272810744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sp>
        <p:nvSpPr>
          <p:cNvPr id="5" name="Rectangle 7">
            <a:extLst>
              <a:ext uri="{FF2B5EF4-FFF2-40B4-BE49-F238E27FC236}">
                <a16:creationId xmlns:a16="http://schemas.microsoft.com/office/drawing/2014/main" id="{CF8312F4-008A-8B46-B9CC-E4456F84C996}"/>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6" name="Parallelogram 5">
            <a:extLst>
              <a:ext uri="{FF2B5EF4-FFF2-40B4-BE49-F238E27FC236}">
                <a16:creationId xmlns:a16="http://schemas.microsoft.com/office/drawing/2014/main" id="{8A162E46-AFAD-E846-BF5C-F20FF11EA0EF}"/>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CB9D49A6-86F7-B744-828A-D7C1D9D15D8C}"/>
              </a:ext>
            </a:extLst>
          </p:cNvPr>
          <p:cNvSpPr txBox="1"/>
          <p:nvPr/>
        </p:nvSpPr>
        <p:spPr>
          <a:xfrm>
            <a:off x="2196549" y="6477000"/>
            <a:ext cx="9550692"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CONSTRUCTION PROJECT DASHBOARD PRESENTATION  |  TABLE OF CONTENTS</a:t>
            </a:r>
            <a:endParaRPr lang="en-US" dirty="0">
              <a:solidFill>
                <a:schemeClr val="bg1"/>
              </a:solidFill>
              <a:latin typeface="Century Gothic" panose="020B0502020202020204" pitchFamily="34" charset="0"/>
              <a:ea typeface="Arial" charset="0"/>
              <a:cs typeface="Arial" charset="0"/>
            </a:endParaRPr>
          </a:p>
        </p:txBody>
      </p:sp>
      <p:sp>
        <p:nvSpPr>
          <p:cNvPr id="3" name="TextBox 2">
            <a:extLst>
              <a:ext uri="{FF2B5EF4-FFF2-40B4-BE49-F238E27FC236}">
                <a16:creationId xmlns:a16="http://schemas.microsoft.com/office/drawing/2014/main" id="{BCE760FD-6E50-FD4F-B597-7E228EDE51FD}"/>
              </a:ext>
            </a:extLst>
          </p:cNvPr>
          <p:cNvSpPr txBox="1"/>
          <p:nvPr/>
        </p:nvSpPr>
        <p:spPr>
          <a:xfrm>
            <a:off x="367748" y="248400"/>
            <a:ext cx="4161717" cy="584775"/>
          </a:xfrm>
          <a:prstGeom prst="rect">
            <a:avLst/>
          </a:prstGeom>
          <a:noFill/>
        </p:spPr>
        <p:txBody>
          <a:bodyPr wrap="none" rtlCol="0">
            <a:spAutoFit/>
          </a:bodyPr>
          <a:lstStyle/>
          <a:p>
            <a:r>
              <a:rPr lang="en-US" sz="3200" dirty="0">
                <a:solidFill>
                  <a:schemeClr val="tx1">
                    <a:lumMod val="65000"/>
                    <a:lumOff val="35000"/>
                  </a:schemeClr>
                </a:solidFill>
                <a:latin typeface="Century Gothic" panose="020B0502020202020204" pitchFamily="34" charset="0"/>
              </a:rPr>
              <a:t>TABLE OF CONTENTS</a:t>
            </a:r>
          </a:p>
        </p:txBody>
      </p:sp>
      <p:sp>
        <p:nvSpPr>
          <p:cNvPr id="38" name="TextBox 37">
            <a:extLst>
              <a:ext uri="{FF2B5EF4-FFF2-40B4-BE49-F238E27FC236}">
                <a16:creationId xmlns:a16="http://schemas.microsoft.com/office/drawing/2014/main" id="{3087209E-8C45-1E47-A06D-D69E46F1665D}"/>
              </a:ext>
            </a:extLst>
          </p:cNvPr>
          <p:cNvSpPr txBox="1"/>
          <p:nvPr/>
        </p:nvSpPr>
        <p:spPr>
          <a:xfrm>
            <a:off x="883564" y="938682"/>
            <a:ext cx="4270894" cy="4669548"/>
          </a:xfrm>
          <a:prstGeom prst="rect">
            <a:avLst/>
          </a:prstGeom>
          <a:noFill/>
        </p:spPr>
        <p:txBody>
          <a:bodyPr wrap="square" numCol="1" rtlCol="0">
            <a:spAutoFit/>
          </a:bodyPr>
          <a:lstStyle/>
          <a:p>
            <a:pPr>
              <a:lnSpc>
                <a:spcPct val="150000"/>
              </a:lnSpc>
              <a:spcBef>
                <a:spcPts val="600"/>
              </a:spcBef>
              <a:spcAft>
                <a:spcPts val="400"/>
              </a:spcAft>
            </a:pPr>
            <a:r>
              <a:rPr lang="en-US" sz="2400" dirty="0">
                <a:latin typeface="Century Gothic" panose="020B0502020202020204" pitchFamily="34" charset="0"/>
              </a:rPr>
              <a:t>Dashboard Data</a:t>
            </a:r>
          </a:p>
          <a:p>
            <a:pPr>
              <a:lnSpc>
                <a:spcPct val="150000"/>
              </a:lnSpc>
              <a:spcBef>
                <a:spcPts val="600"/>
              </a:spcBef>
              <a:spcAft>
                <a:spcPts val="400"/>
              </a:spcAft>
            </a:pPr>
            <a:r>
              <a:rPr lang="en-US" sz="2400" dirty="0">
                <a:latin typeface="Century Gothic" panose="020B0502020202020204" pitchFamily="34" charset="0"/>
              </a:rPr>
              <a:t>Task Timeline</a:t>
            </a:r>
          </a:p>
          <a:p>
            <a:pPr>
              <a:lnSpc>
                <a:spcPct val="150000"/>
              </a:lnSpc>
              <a:spcBef>
                <a:spcPts val="600"/>
              </a:spcBef>
              <a:spcAft>
                <a:spcPts val="400"/>
              </a:spcAft>
            </a:pPr>
            <a:r>
              <a:rPr lang="en-US" sz="2400" dirty="0">
                <a:latin typeface="Century Gothic" panose="020B0502020202020204" pitchFamily="34" charset="0"/>
              </a:rPr>
              <a:t>Task Status</a:t>
            </a:r>
          </a:p>
          <a:p>
            <a:pPr>
              <a:lnSpc>
                <a:spcPct val="150000"/>
              </a:lnSpc>
              <a:spcBef>
                <a:spcPts val="600"/>
              </a:spcBef>
              <a:spcAft>
                <a:spcPts val="400"/>
              </a:spcAft>
            </a:pPr>
            <a:r>
              <a:rPr lang="en-US" sz="2400" dirty="0">
                <a:latin typeface="Century Gothic" panose="020B0502020202020204" pitchFamily="34" charset="0"/>
              </a:rPr>
              <a:t>Task Priority</a:t>
            </a:r>
          </a:p>
          <a:p>
            <a:pPr>
              <a:lnSpc>
                <a:spcPct val="150000"/>
              </a:lnSpc>
              <a:spcBef>
                <a:spcPts val="600"/>
              </a:spcBef>
              <a:spcAft>
                <a:spcPts val="400"/>
              </a:spcAft>
            </a:pPr>
            <a:r>
              <a:rPr lang="en-US" sz="2400" dirty="0">
                <a:latin typeface="Century Gothic" panose="020B0502020202020204" pitchFamily="34" charset="0"/>
              </a:rPr>
              <a:t>Budget</a:t>
            </a:r>
          </a:p>
          <a:p>
            <a:pPr>
              <a:lnSpc>
                <a:spcPct val="150000"/>
              </a:lnSpc>
              <a:spcBef>
                <a:spcPts val="600"/>
              </a:spcBef>
              <a:spcAft>
                <a:spcPts val="400"/>
              </a:spcAft>
            </a:pPr>
            <a:r>
              <a:rPr lang="en-US" sz="2400" dirty="0">
                <a:latin typeface="Century Gothic" panose="020B0502020202020204" pitchFamily="34" charset="0"/>
              </a:rPr>
              <a:t>Pending Items</a:t>
            </a:r>
          </a:p>
          <a:p>
            <a:pPr>
              <a:lnSpc>
                <a:spcPct val="150000"/>
              </a:lnSpc>
              <a:spcBef>
                <a:spcPts val="600"/>
              </a:spcBef>
              <a:spcAft>
                <a:spcPts val="400"/>
              </a:spcAft>
            </a:pPr>
            <a:r>
              <a:rPr lang="en-US" sz="2400" dirty="0">
                <a:latin typeface="Century Gothic" panose="020B0502020202020204" pitchFamily="34" charset="0"/>
              </a:rPr>
              <a:t>Summary</a:t>
            </a:r>
          </a:p>
        </p:txBody>
      </p:sp>
      <p:sp>
        <p:nvSpPr>
          <p:cNvPr id="40" name="TextBox 39">
            <a:extLst>
              <a:ext uri="{FF2B5EF4-FFF2-40B4-BE49-F238E27FC236}">
                <a16:creationId xmlns:a16="http://schemas.microsoft.com/office/drawing/2014/main" id="{0912F814-D179-264A-96E2-2790AF8762EE}"/>
              </a:ext>
            </a:extLst>
          </p:cNvPr>
          <p:cNvSpPr txBox="1"/>
          <p:nvPr/>
        </p:nvSpPr>
        <p:spPr>
          <a:xfrm>
            <a:off x="367748" y="938682"/>
            <a:ext cx="515816" cy="4669548"/>
          </a:xfrm>
          <a:prstGeom prst="rect">
            <a:avLst/>
          </a:prstGeom>
          <a:noFill/>
        </p:spPr>
        <p:txBody>
          <a:bodyPr wrap="square" numCol="1" rtlCol="0">
            <a:spAutoFit/>
          </a:bodyPr>
          <a:lstStyle/>
          <a:p>
            <a:pPr algn="r">
              <a:lnSpc>
                <a:spcPct val="150000"/>
              </a:lnSpc>
              <a:spcBef>
                <a:spcPts val="600"/>
              </a:spcBef>
              <a:spcAft>
                <a:spcPts val="400"/>
              </a:spcAft>
            </a:pPr>
            <a:r>
              <a:rPr lang="en-US" sz="2400" dirty="0">
                <a:solidFill>
                  <a:schemeClr val="accent2"/>
                </a:solidFill>
                <a:latin typeface="Century Gothic" panose="020B0502020202020204" pitchFamily="34" charset="0"/>
              </a:rPr>
              <a:t>1</a:t>
            </a:r>
          </a:p>
          <a:p>
            <a:pPr algn="r">
              <a:lnSpc>
                <a:spcPct val="150000"/>
              </a:lnSpc>
              <a:spcBef>
                <a:spcPts val="600"/>
              </a:spcBef>
              <a:spcAft>
                <a:spcPts val="400"/>
              </a:spcAft>
            </a:pPr>
            <a:r>
              <a:rPr lang="en-US" sz="2400" dirty="0">
                <a:solidFill>
                  <a:schemeClr val="accent2"/>
                </a:solidFill>
                <a:latin typeface="Century Gothic" panose="020B0502020202020204" pitchFamily="34" charset="0"/>
              </a:rPr>
              <a:t>2</a:t>
            </a:r>
          </a:p>
          <a:p>
            <a:pPr algn="r">
              <a:lnSpc>
                <a:spcPct val="150000"/>
              </a:lnSpc>
              <a:spcBef>
                <a:spcPts val="600"/>
              </a:spcBef>
              <a:spcAft>
                <a:spcPts val="400"/>
              </a:spcAft>
            </a:pPr>
            <a:r>
              <a:rPr lang="en-US" sz="2400" dirty="0">
                <a:solidFill>
                  <a:schemeClr val="accent2"/>
                </a:solidFill>
                <a:latin typeface="Century Gothic" panose="020B0502020202020204" pitchFamily="34" charset="0"/>
              </a:rPr>
              <a:t>3</a:t>
            </a:r>
          </a:p>
          <a:p>
            <a:pPr algn="r">
              <a:lnSpc>
                <a:spcPct val="150000"/>
              </a:lnSpc>
              <a:spcBef>
                <a:spcPts val="600"/>
              </a:spcBef>
              <a:spcAft>
                <a:spcPts val="400"/>
              </a:spcAft>
            </a:pPr>
            <a:r>
              <a:rPr lang="en-US" sz="2400" dirty="0">
                <a:solidFill>
                  <a:schemeClr val="accent2"/>
                </a:solidFill>
                <a:latin typeface="Century Gothic" panose="020B0502020202020204" pitchFamily="34" charset="0"/>
              </a:rPr>
              <a:t>4</a:t>
            </a:r>
          </a:p>
          <a:p>
            <a:pPr algn="r">
              <a:lnSpc>
                <a:spcPct val="150000"/>
              </a:lnSpc>
              <a:spcBef>
                <a:spcPts val="600"/>
              </a:spcBef>
              <a:spcAft>
                <a:spcPts val="400"/>
              </a:spcAft>
            </a:pPr>
            <a:r>
              <a:rPr lang="en-US" sz="2400" dirty="0">
                <a:solidFill>
                  <a:schemeClr val="accent2"/>
                </a:solidFill>
                <a:latin typeface="Century Gothic" panose="020B0502020202020204" pitchFamily="34" charset="0"/>
              </a:rPr>
              <a:t>5</a:t>
            </a:r>
          </a:p>
          <a:p>
            <a:pPr algn="r">
              <a:lnSpc>
                <a:spcPct val="150000"/>
              </a:lnSpc>
              <a:spcBef>
                <a:spcPts val="600"/>
              </a:spcBef>
              <a:spcAft>
                <a:spcPts val="400"/>
              </a:spcAft>
            </a:pPr>
            <a:r>
              <a:rPr lang="en-US" sz="2400" dirty="0">
                <a:solidFill>
                  <a:schemeClr val="accent2"/>
                </a:solidFill>
                <a:latin typeface="Century Gothic" panose="020B0502020202020204" pitchFamily="34" charset="0"/>
              </a:rPr>
              <a:t>6</a:t>
            </a:r>
          </a:p>
          <a:p>
            <a:pPr algn="r">
              <a:lnSpc>
                <a:spcPct val="150000"/>
              </a:lnSpc>
              <a:spcBef>
                <a:spcPts val="600"/>
              </a:spcBef>
              <a:spcAft>
                <a:spcPts val="400"/>
              </a:spcAft>
            </a:pPr>
            <a:r>
              <a:rPr lang="en-US" sz="2400" dirty="0">
                <a:solidFill>
                  <a:schemeClr val="accent2"/>
                </a:solidFill>
                <a:latin typeface="Century Gothic" panose="020B0502020202020204" pitchFamily="34" charset="0"/>
              </a:rPr>
              <a:t>7</a:t>
            </a:r>
          </a:p>
        </p:txBody>
      </p:sp>
      <p:pic>
        <p:nvPicPr>
          <p:cNvPr id="41" name="Picture 40">
            <a:extLst>
              <a:ext uri="{FF2B5EF4-FFF2-40B4-BE49-F238E27FC236}">
                <a16:creationId xmlns:a16="http://schemas.microsoft.com/office/drawing/2014/main" id="{62D9CAD0-6D0F-CD41-AD4D-C7722330F15A}"/>
              </a:ext>
            </a:extLst>
          </p:cNvPr>
          <p:cNvPicPr>
            <a:picLocks noChangeAspect="1"/>
          </p:cNvPicPr>
          <p:nvPr/>
        </p:nvPicPr>
        <p:blipFill>
          <a:blip r:embed="rId3"/>
          <a:srcRect/>
          <a:stretch/>
        </p:blipFill>
        <p:spPr>
          <a:xfrm>
            <a:off x="7107105" y="255512"/>
            <a:ext cx="4997547" cy="6042007"/>
          </a:xfrm>
          <a:prstGeom prst="rect">
            <a:avLst/>
          </a:prstGeom>
        </p:spPr>
      </p:pic>
    </p:spTree>
    <p:extLst>
      <p:ext uri="{BB962C8B-B14F-4D97-AF65-F5344CB8AC3E}">
        <p14:creationId xmlns:p14="http://schemas.microsoft.com/office/powerpoint/2010/main" val="117992403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sp>
        <p:nvSpPr>
          <p:cNvPr id="5" name="Rectangle 7">
            <a:extLst>
              <a:ext uri="{FF2B5EF4-FFF2-40B4-BE49-F238E27FC236}">
                <a16:creationId xmlns:a16="http://schemas.microsoft.com/office/drawing/2014/main" id="{CF8312F4-008A-8B46-B9CC-E4456F84C996}"/>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6" name="Parallelogram 5">
            <a:extLst>
              <a:ext uri="{FF2B5EF4-FFF2-40B4-BE49-F238E27FC236}">
                <a16:creationId xmlns:a16="http://schemas.microsoft.com/office/drawing/2014/main" id="{8A162E46-AFAD-E846-BF5C-F20FF11EA0EF}"/>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CB9D49A6-86F7-B744-828A-D7C1D9D15D8C}"/>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DASHBOARD DATA</a:t>
            </a:r>
          </a:p>
        </p:txBody>
      </p:sp>
      <p:sp>
        <p:nvSpPr>
          <p:cNvPr id="38" name="TextBox 37">
            <a:extLst>
              <a:ext uri="{FF2B5EF4-FFF2-40B4-BE49-F238E27FC236}">
                <a16:creationId xmlns:a16="http://schemas.microsoft.com/office/drawing/2014/main" id="{A6C4B9E8-80D7-0E4C-98A0-080138C4551C}"/>
              </a:ext>
            </a:extLst>
          </p:cNvPr>
          <p:cNvSpPr txBox="1"/>
          <p:nvPr/>
        </p:nvSpPr>
        <p:spPr>
          <a:xfrm>
            <a:off x="367748" y="248400"/>
            <a:ext cx="4386137" cy="584775"/>
          </a:xfrm>
          <a:prstGeom prst="rect">
            <a:avLst/>
          </a:prstGeom>
          <a:noFill/>
        </p:spPr>
        <p:txBody>
          <a:bodyPr wrap="none" rtlCol="0">
            <a:spAutoFit/>
          </a:bodyPr>
          <a:lstStyle/>
          <a:p>
            <a:r>
              <a:rPr lang="en-US" sz="3200" dirty="0">
                <a:solidFill>
                  <a:schemeClr val="tx1">
                    <a:lumMod val="65000"/>
                    <a:lumOff val="35000"/>
                  </a:schemeClr>
                </a:solidFill>
                <a:latin typeface="Century Gothic" panose="020B0502020202020204" pitchFamily="34" charset="0"/>
              </a:rPr>
              <a:t>1. DASHBOARD DATA</a:t>
            </a:r>
          </a:p>
        </p:txBody>
      </p:sp>
      <p:pic>
        <p:nvPicPr>
          <p:cNvPr id="4" name="Picture 3">
            <a:extLst>
              <a:ext uri="{FF2B5EF4-FFF2-40B4-BE49-F238E27FC236}">
                <a16:creationId xmlns:a16="http://schemas.microsoft.com/office/drawing/2014/main" id="{0F443B3E-2A01-5487-8BD2-F1DAAA36F306}"/>
              </a:ext>
            </a:extLst>
          </p:cNvPr>
          <p:cNvPicPr>
            <a:picLocks noChangeAspect="1"/>
          </p:cNvPicPr>
          <p:nvPr/>
        </p:nvPicPr>
        <p:blipFill>
          <a:blip r:embed="rId3"/>
          <a:srcRect/>
          <a:stretch/>
        </p:blipFill>
        <p:spPr>
          <a:xfrm>
            <a:off x="425413" y="1270548"/>
            <a:ext cx="11508230" cy="3443695"/>
          </a:xfrm>
          <a:prstGeom prst="rect">
            <a:avLst/>
          </a:prstGeom>
        </p:spPr>
      </p:pic>
    </p:spTree>
    <p:extLst>
      <p:ext uri="{BB962C8B-B14F-4D97-AF65-F5344CB8AC3E}">
        <p14:creationId xmlns:p14="http://schemas.microsoft.com/office/powerpoint/2010/main" val="365272798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sp>
        <p:nvSpPr>
          <p:cNvPr id="5" name="Rectangle 7">
            <a:extLst>
              <a:ext uri="{FF2B5EF4-FFF2-40B4-BE49-F238E27FC236}">
                <a16:creationId xmlns:a16="http://schemas.microsoft.com/office/drawing/2014/main" id="{CF8312F4-008A-8B46-B9CC-E4456F84C996}"/>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6" name="Parallelogram 5">
            <a:extLst>
              <a:ext uri="{FF2B5EF4-FFF2-40B4-BE49-F238E27FC236}">
                <a16:creationId xmlns:a16="http://schemas.microsoft.com/office/drawing/2014/main" id="{8A162E46-AFAD-E846-BF5C-F20FF11EA0EF}"/>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CB9D49A6-86F7-B744-828A-D7C1D9D15D8C}"/>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DASHBOARD DATA</a:t>
            </a:r>
          </a:p>
        </p:txBody>
      </p:sp>
      <p:sp>
        <p:nvSpPr>
          <p:cNvPr id="38" name="TextBox 37">
            <a:extLst>
              <a:ext uri="{FF2B5EF4-FFF2-40B4-BE49-F238E27FC236}">
                <a16:creationId xmlns:a16="http://schemas.microsoft.com/office/drawing/2014/main" id="{A6C4B9E8-80D7-0E4C-98A0-080138C4551C}"/>
              </a:ext>
            </a:extLst>
          </p:cNvPr>
          <p:cNvSpPr txBox="1"/>
          <p:nvPr/>
        </p:nvSpPr>
        <p:spPr>
          <a:xfrm>
            <a:off x="367748" y="248400"/>
            <a:ext cx="4386137" cy="584775"/>
          </a:xfrm>
          <a:prstGeom prst="rect">
            <a:avLst/>
          </a:prstGeom>
          <a:noFill/>
        </p:spPr>
        <p:txBody>
          <a:bodyPr wrap="none" rtlCol="0">
            <a:spAutoFit/>
          </a:bodyPr>
          <a:lstStyle/>
          <a:p>
            <a:r>
              <a:rPr lang="en-US" sz="3200" dirty="0">
                <a:solidFill>
                  <a:schemeClr val="tx1">
                    <a:lumMod val="65000"/>
                    <a:lumOff val="35000"/>
                  </a:schemeClr>
                </a:solidFill>
                <a:latin typeface="Century Gothic" panose="020B0502020202020204" pitchFamily="34" charset="0"/>
              </a:rPr>
              <a:t>1. DASHBOARD DATA</a:t>
            </a:r>
          </a:p>
        </p:txBody>
      </p:sp>
      <p:pic>
        <p:nvPicPr>
          <p:cNvPr id="3" name="Picture 2">
            <a:extLst>
              <a:ext uri="{FF2B5EF4-FFF2-40B4-BE49-F238E27FC236}">
                <a16:creationId xmlns:a16="http://schemas.microsoft.com/office/drawing/2014/main" id="{17EC2159-EAF9-731D-93FE-4F37A3285504}"/>
              </a:ext>
            </a:extLst>
          </p:cNvPr>
          <p:cNvPicPr>
            <a:picLocks noChangeAspect="1"/>
          </p:cNvPicPr>
          <p:nvPr/>
        </p:nvPicPr>
        <p:blipFill>
          <a:blip r:embed="rId3"/>
          <a:srcRect/>
          <a:stretch/>
        </p:blipFill>
        <p:spPr>
          <a:xfrm>
            <a:off x="1161535" y="1105123"/>
            <a:ext cx="8856620" cy="4375695"/>
          </a:xfrm>
          <a:prstGeom prst="rect">
            <a:avLst/>
          </a:prstGeom>
        </p:spPr>
      </p:pic>
    </p:spTree>
    <p:extLst>
      <p:ext uri="{BB962C8B-B14F-4D97-AF65-F5344CB8AC3E}">
        <p14:creationId xmlns:p14="http://schemas.microsoft.com/office/powerpoint/2010/main" val="282737762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sp>
        <p:nvSpPr>
          <p:cNvPr id="5" name="Rectangle 7">
            <a:extLst>
              <a:ext uri="{FF2B5EF4-FFF2-40B4-BE49-F238E27FC236}">
                <a16:creationId xmlns:a16="http://schemas.microsoft.com/office/drawing/2014/main" id="{CF8312F4-008A-8B46-B9CC-E4456F84C996}"/>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6" name="Parallelogram 5">
            <a:extLst>
              <a:ext uri="{FF2B5EF4-FFF2-40B4-BE49-F238E27FC236}">
                <a16:creationId xmlns:a16="http://schemas.microsoft.com/office/drawing/2014/main" id="{8A162E46-AFAD-E846-BF5C-F20FF11EA0EF}"/>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CB9D49A6-86F7-B744-828A-D7C1D9D15D8C}"/>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DASHBOARD DATA</a:t>
            </a:r>
          </a:p>
        </p:txBody>
      </p:sp>
      <p:sp>
        <p:nvSpPr>
          <p:cNvPr id="38" name="TextBox 37">
            <a:extLst>
              <a:ext uri="{FF2B5EF4-FFF2-40B4-BE49-F238E27FC236}">
                <a16:creationId xmlns:a16="http://schemas.microsoft.com/office/drawing/2014/main" id="{A6C4B9E8-80D7-0E4C-98A0-080138C4551C}"/>
              </a:ext>
            </a:extLst>
          </p:cNvPr>
          <p:cNvSpPr txBox="1"/>
          <p:nvPr/>
        </p:nvSpPr>
        <p:spPr>
          <a:xfrm>
            <a:off x="367748" y="248400"/>
            <a:ext cx="3347391" cy="584775"/>
          </a:xfrm>
          <a:prstGeom prst="rect">
            <a:avLst/>
          </a:prstGeom>
          <a:noFill/>
        </p:spPr>
        <p:txBody>
          <a:bodyPr wrap="none" rtlCol="0">
            <a:spAutoFit/>
          </a:bodyPr>
          <a:lstStyle/>
          <a:p>
            <a:r>
              <a:rPr lang="en-US" sz="3200" dirty="0">
                <a:solidFill>
                  <a:schemeClr val="tx1">
                    <a:lumMod val="65000"/>
                    <a:lumOff val="35000"/>
                  </a:schemeClr>
                </a:solidFill>
                <a:latin typeface="Century Gothic" panose="020B0502020202020204" pitchFamily="34" charset="0"/>
              </a:rPr>
              <a:t>2. TASK TIMELINE</a:t>
            </a:r>
          </a:p>
        </p:txBody>
      </p:sp>
      <p:pic>
        <p:nvPicPr>
          <p:cNvPr id="3" name="Picture 2">
            <a:extLst>
              <a:ext uri="{FF2B5EF4-FFF2-40B4-BE49-F238E27FC236}">
                <a16:creationId xmlns:a16="http://schemas.microsoft.com/office/drawing/2014/main" id="{E2645407-A4A5-75C9-7C77-21DA6679728A}"/>
              </a:ext>
            </a:extLst>
          </p:cNvPr>
          <p:cNvPicPr>
            <a:picLocks noChangeAspect="1"/>
          </p:cNvPicPr>
          <p:nvPr/>
        </p:nvPicPr>
        <p:blipFill>
          <a:blip r:embed="rId3"/>
          <a:srcRect/>
          <a:stretch/>
        </p:blipFill>
        <p:spPr>
          <a:xfrm>
            <a:off x="529995" y="1433384"/>
            <a:ext cx="11217245" cy="4081047"/>
          </a:xfrm>
          <a:prstGeom prst="rect">
            <a:avLst/>
          </a:prstGeom>
        </p:spPr>
      </p:pic>
    </p:spTree>
    <p:extLst>
      <p:ext uri="{BB962C8B-B14F-4D97-AF65-F5344CB8AC3E}">
        <p14:creationId xmlns:p14="http://schemas.microsoft.com/office/powerpoint/2010/main" val="356871401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sp>
        <p:nvSpPr>
          <p:cNvPr id="5" name="Rectangle 7">
            <a:extLst>
              <a:ext uri="{FF2B5EF4-FFF2-40B4-BE49-F238E27FC236}">
                <a16:creationId xmlns:a16="http://schemas.microsoft.com/office/drawing/2014/main" id="{CF8312F4-008A-8B46-B9CC-E4456F84C996}"/>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6" name="Parallelogram 5">
            <a:extLst>
              <a:ext uri="{FF2B5EF4-FFF2-40B4-BE49-F238E27FC236}">
                <a16:creationId xmlns:a16="http://schemas.microsoft.com/office/drawing/2014/main" id="{8A162E46-AFAD-E846-BF5C-F20FF11EA0EF}"/>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CB9D49A6-86F7-B744-828A-D7C1D9D15D8C}"/>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TASK STATUS</a:t>
            </a:r>
          </a:p>
        </p:txBody>
      </p:sp>
      <p:sp>
        <p:nvSpPr>
          <p:cNvPr id="38" name="TextBox 37">
            <a:extLst>
              <a:ext uri="{FF2B5EF4-FFF2-40B4-BE49-F238E27FC236}">
                <a16:creationId xmlns:a16="http://schemas.microsoft.com/office/drawing/2014/main" id="{A6C4B9E8-80D7-0E4C-98A0-080138C4551C}"/>
              </a:ext>
            </a:extLst>
          </p:cNvPr>
          <p:cNvSpPr txBox="1"/>
          <p:nvPr/>
        </p:nvSpPr>
        <p:spPr>
          <a:xfrm>
            <a:off x="367748" y="248400"/>
            <a:ext cx="3010761" cy="584775"/>
          </a:xfrm>
          <a:prstGeom prst="rect">
            <a:avLst/>
          </a:prstGeom>
          <a:noFill/>
        </p:spPr>
        <p:txBody>
          <a:bodyPr wrap="none" rtlCol="0">
            <a:spAutoFit/>
          </a:bodyPr>
          <a:lstStyle/>
          <a:p>
            <a:r>
              <a:rPr lang="en-US" sz="3200" dirty="0">
                <a:solidFill>
                  <a:schemeClr val="tx1">
                    <a:lumMod val="65000"/>
                    <a:lumOff val="35000"/>
                  </a:schemeClr>
                </a:solidFill>
                <a:latin typeface="Century Gothic" panose="020B0502020202020204" pitchFamily="34" charset="0"/>
              </a:rPr>
              <a:t>3. TASK STATUS</a:t>
            </a:r>
          </a:p>
        </p:txBody>
      </p:sp>
      <p:pic>
        <p:nvPicPr>
          <p:cNvPr id="3" name="Picture 2">
            <a:extLst>
              <a:ext uri="{FF2B5EF4-FFF2-40B4-BE49-F238E27FC236}">
                <a16:creationId xmlns:a16="http://schemas.microsoft.com/office/drawing/2014/main" id="{61953230-69FD-E74E-DF98-52DAC793D188}"/>
              </a:ext>
            </a:extLst>
          </p:cNvPr>
          <p:cNvPicPr>
            <a:picLocks noChangeAspect="1"/>
          </p:cNvPicPr>
          <p:nvPr/>
        </p:nvPicPr>
        <p:blipFill>
          <a:blip r:embed="rId3"/>
          <a:srcRect/>
          <a:stretch/>
        </p:blipFill>
        <p:spPr>
          <a:xfrm>
            <a:off x="2757750" y="810727"/>
            <a:ext cx="7486227" cy="5363267"/>
          </a:xfrm>
          <a:prstGeom prst="rect">
            <a:avLst/>
          </a:prstGeom>
        </p:spPr>
      </p:pic>
    </p:spTree>
    <p:extLst>
      <p:ext uri="{BB962C8B-B14F-4D97-AF65-F5344CB8AC3E}">
        <p14:creationId xmlns:p14="http://schemas.microsoft.com/office/powerpoint/2010/main" val="136267055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sp>
        <p:nvSpPr>
          <p:cNvPr id="5" name="Rectangle 7">
            <a:extLst>
              <a:ext uri="{FF2B5EF4-FFF2-40B4-BE49-F238E27FC236}">
                <a16:creationId xmlns:a16="http://schemas.microsoft.com/office/drawing/2014/main" id="{CF8312F4-008A-8B46-B9CC-E4456F84C996}"/>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6" name="Parallelogram 5">
            <a:extLst>
              <a:ext uri="{FF2B5EF4-FFF2-40B4-BE49-F238E27FC236}">
                <a16:creationId xmlns:a16="http://schemas.microsoft.com/office/drawing/2014/main" id="{8A162E46-AFAD-E846-BF5C-F20FF11EA0EF}"/>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CB9D49A6-86F7-B744-828A-D7C1D9D15D8C}"/>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TASK PRIORITY</a:t>
            </a:r>
          </a:p>
        </p:txBody>
      </p:sp>
      <p:sp>
        <p:nvSpPr>
          <p:cNvPr id="38" name="TextBox 37">
            <a:extLst>
              <a:ext uri="{FF2B5EF4-FFF2-40B4-BE49-F238E27FC236}">
                <a16:creationId xmlns:a16="http://schemas.microsoft.com/office/drawing/2014/main" id="{A6C4B9E8-80D7-0E4C-98A0-080138C4551C}"/>
              </a:ext>
            </a:extLst>
          </p:cNvPr>
          <p:cNvSpPr txBox="1"/>
          <p:nvPr/>
        </p:nvSpPr>
        <p:spPr>
          <a:xfrm>
            <a:off x="367748" y="248400"/>
            <a:ext cx="3381054" cy="584775"/>
          </a:xfrm>
          <a:prstGeom prst="rect">
            <a:avLst/>
          </a:prstGeom>
          <a:noFill/>
        </p:spPr>
        <p:txBody>
          <a:bodyPr wrap="none" rtlCol="0">
            <a:spAutoFit/>
          </a:bodyPr>
          <a:lstStyle/>
          <a:p>
            <a:r>
              <a:rPr lang="en-US" sz="3200" dirty="0">
                <a:solidFill>
                  <a:schemeClr val="tx1">
                    <a:lumMod val="65000"/>
                    <a:lumOff val="35000"/>
                  </a:schemeClr>
                </a:solidFill>
                <a:latin typeface="Century Gothic" panose="020B0502020202020204" pitchFamily="34" charset="0"/>
              </a:rPr>
              <a:t>4. TASK PRIORITY</a:t>
            </a:r>
          </a:p>
        </p:txBody>
      </p:sp>
      <p:pic>
        <p:nvPicPr>
          <p:cNvPr id="3" name="Picture 2">
            <a:extLst>
              <a:ext uri="{FF2B5EF4-FFF2-40B4-BE49-F238E27FC236}">
                <a16:creationId xmlns:a16="http://schemas.microsoft.com/office/drawing/2014/main" id="{1EED433A-1063-7B43-618D-B5917BAF1AA9}"/>
              </a:ext>
            </a:extLst>
          </p:cNvPr>
          <p:cNvPicPr>
            <a:picLocks noChangeAspect="1"/>
          </p:cNvPicPr>
          <p:nvPr/>
        </p:nvPicPr>
        <p:blipFill>
          <a:blip r:embed="rId3"/>
          <a:srcRect/>
          <a:stretch/>
        </p:blipFill>
        <p:spPr>
          <a:xfrm>
            <a:off x="3600926" y="906393"/>
            <a:ext cx="4990147" cy="5206172"/>
          </a:xfrm>
          <a:prstGeom prst="rect">
            <a:avLst/>
          </a:prstGeom>
        </p:spPr>
      </p:pic>
    </p:spTree>
    <p:extLst>
      <p:ext uri="{BB962C8B-B14F-4D97-AF65-F5344CB8AC3E}">
        <p14:creationId xmlns:p14="http://schemas.microsoft.com/office/powerpoint/2010/main" val="20168790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sp>
        <p:nvSpPr>
          <p:cNvPr id="5" name="Rectangle 7">
            <a:extLst>
              <a:ext uri="{FF2B5EF4-FFF2-40B4-BE49-F238E27FC236}">
                <a16:creationId xmlns:a16="http://schemas.microsoft.com/office/drawing/2014/main" id="{CF8312F4-008A-8B46-B9CC-E4456F84C996}"/>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6" name="Parallelogram 5">
            <a:extLst>
              <a:ext uri="{FF2B5EF4-FFF2-40B4-BE49-F238E27FC236}">
                <a16:creationId xmlns:a16="http://schemas.microsoft.com/office/drawing/2014/main" id="{8A162E46-AFAD-E846-BF5C-F20FF11EA0EF}"/>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CB9D49A6-86F7-B744-828A-D7C1D9D15D8C}"/>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BUDGET</a:t>
            </a:r>
          </a:p>
        </p:txBody>
      </p:sp>
      <p:sp>
        <p:nvSpPr>
          <p:cNvPr id="38" name="TextBox 37">
            <a:extLst>
              <a:ext uri="{FF2B5EF4-FFF2-40B4-BE49-F238E27FC236}">
                <a16:creationId xmlns:a16="http://schemas.microsoft.com/office/drawing/2014/main" id="{A6C4B9E8-80D7-0E4C-98A0-080138C4551C}"/>
              </a:ext>
            </a:extLst>
          </p:cNvPr>
          <p:cNvSpPr txBox="1"/>
          <p:nvPr/>
        </p:nvSpPr>
        <p:spPr>
          <a:xfrm>
            <a:off x="367748" y="248400"/>
            <a:ext cx="2202847" cy="584775"/>
          </a:xfrm>
          <a:prstGeom prst="rect">
            <a:avLst/>
          </a:prstGeom>
          <a:noFill/>
        </p:spPr>
        <p:txBody>
          <a:bodyPr wrap="none" rtlCol="0">
            <a:spAutoFit/>
          </a:bodyPr>
          <a:lstStyle/>
          <a:p>
            <a:r>
              <a:rPr lang="en-US" sz="3200" dirty="0">
                <a:solidFill>
                  <a:schemeClr val="tx1">
                    <a:lumMod val="65000"/>
                    <a:lumOff val="35000"/>
                  </a:schemeClr>
                </a:solidFill>
                <a:latin typeface="Century Gothic" panose="020B0502020202020204" pitchFamily="34" charset="0"/>
              </a:rPr>
              <a:t>5. BUDGET</a:t>
            </a:r>
          </a:p>
        </p:txBody>
      </p:sp>
      <p:pic>
        <p:nvPicPr>
          <p:cNvPr id="3" name="Picture 2">
            <a:extLst>
              <a:ext uri="{FF2B5EF4-FFF2-40B4-BE49-F238E27FC236}">
                <a16:creationId xmlns:a16="http://schemas.microsoft.com/office/drawing/2014/main" id="{A1AD0D25-645C-2AF6-F080-C65BF7549D20}"/>
              </a:ext>
            </a:extLst>
          </p:cNvPr>
          <p:cNvPicPr>
            <a:picLocks noChangeAspect="1"/>
          </p:cNvPicPr>
          <p:nvPr/>
        </p:nvPicPr>
        <p:blipFill>
          <a:blip r:embed="rId3"/>
          <a:srcRect/>
          <a:stretch/>
        </p:blipFill>
        <p:spPr>
          <a:xfrm>
            <a:off x="116587" y="1772630"/>
            <a:ext cx="11677390" cy="3473654"/>
          </a:xfrm>
          <a:prstGeom prst="rect">
            <a:avLst/>
          </a:prstGeom>
        </p:spPr>
      </p:pic>
    </p:spTree>
    <p:extLst>
      <p:ext uri="{BB962C8B-B14F-4D97-AF65-F5344CB8AC3E}">
        <p14:creationId xmlns:p14="http://schemas.microsoft.com/office/powerpoint/2010/main" val="1341688866"/>
      </p:ext>
    </p:extLst>
  </p:cSld>
  <p:clrMapOvr>
    <a:masterClrMapping/>
  </p:clrMapOvr>
</p:sld>
</file>

<file path=ppt/theme/theme1.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IC-Brand-Identity-Presentation-Template_PowerPoint" id="{98FFEDC8-0C6F-7144-9F79-BD520B6F8325}" vid="{99DD93F0-E8D1-E747-BE7A-CF8C12A92222}"/>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Тема Office</Template>
  <TotalTime>46</TotalTime>
  <Words>273</Words>
  <Application>Microsoft Macintosh PowerPoint</Application>
  <PresentationFormat>Widescreen</PresentationFormat>
  <Paragraphs>68</Paragraphs>
  <Slides>12</Slides>
  <Notes>10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12</vt:i4>
      </vt:variant>
    </vt:vector>
  </HeadingPairs>
  <TitlesOfParts>
    <vt:vector size="17" baseType="lpstr">
      <vt:lpstr>Arial</vt:lpstr>
      <vt:lpstr>Calibri</vt:lpstr>
      <vt:lpstr>Calibri Light</vt:lpstr>
      <vt:lpstr>Century Gothic</vt:lpstr>
      <vt:lpstr>Тема Office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Erica Waite</dc:creator>
  <cp:lastModifiedBy>Heather Key</cp:lastModifiedBy>
  <cp:revision>3</cp:revision>
  <dcterms:created xsi:type="dcterms:W3CDTF">2022-04-18T18:36:26Z</dcterms:created>
  <dcterms:modified xsi:type="dcterms:W3CDTF">2022-05-09T21:21:02Z</dcterms:modified>
</cp:coreProperties>
</file>