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84" r:id="rId3"/>
    <p:sldId id="353" r:id="rId4"/>
    <p:sldId id="354" r:id="rId5"/>
    <p:sldId id="379" r:id="rId6"/>
    <p:sldId id="343" r:id="rId7"/>
    <p:sldId id="378"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8828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3&amp;utm_source=integrated+content&amp;utm_campaign=/content/project-governance-templates&amp;utm_medium=Project+Governance+Framework+powerpoint+11323&amp;lpa=Project+Governance+Framework+powerpoint+11323&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7.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slide" Target="slide5.xml"/><Relationship Id="rId4" Type="http://schemas.openxmlformats.org/officeDocument/2006/relationships/slide" Target="slide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GOVERNANCE FRAMEWORK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FRAMEWORK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986220"/>
            <a:ext cx="11265140"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44113" y="1756308"/>
            <a:ext cx="11200570"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F3EAF9B0-4614-917D-12C5-5D424F33B846}"/>
              </a:ext>
            </a:extLst>
          </p:cNvPr>
          <p:cNvSpPr txBox="1"/>
          <p:nvPr/>
        </p:nvSpPr>
        <p:spPr>
          <a:xfrm>
            <a:off x="219075" y="1882163"/>
            <a:ext cx="6096000" cy="430887"/>
          </a:xfrm>
          <a:prstGeom prst="rect">
            <a:avLst/>
          </a:prstGeom>
          <a:noFill/>
        </p:spPr>
        <p:txBody>
          <a:bodyPr wrap="square">
            <a:spAutoFit/>
          </a:bodyPr>
          <a:lstStyle/>
          <a:p>
            <a:pPr marL="0" marR="0" hangingPunct="0">
              <a:spcBef>
                <a:spcPts val="0"/>
              </a:spcBef>
              <a:spcAft>
                <a:spcPts val="0"/>
              </a:spcAft>
            </a:pPr>
            <a:r>
              <a:rPr lang="en-US" sz="2200" dirty="0">
                <a:solidFill>
                  <a:srgbClr val="44546A"/>
                </a:solidFill>
                <a:effectLst/>
                <a:latin typeface="Century Gothic" panose="020B0502020202020204" pitchFamily="34" charset="0"/>
                <a:ea typeface="Times New Roman" panose="02020603050405020304" pitchFamily="18" charset="0"/>
              </a:rPr>
              <a:t>PROJECT GOVERNANCE FRAMEWORK</a:t>
            </a:r>
            <a:endParaRPr lang="en-US" sz="2200" dirty="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759CE9CF-5071-1C44-F32F-7E5370CEF0B3}"/>
              </a:ext>
            </a:extLst>
          </p:cNvPr>
          <p:cNvSpPr txBox="1"/>
          <p:nvPr/>
        </p:nvSpPr>
        <p:spPr>
          <a:xfrm>
            <a:off x="265375" y="2390421"/>
            <a:ext cx="6097712" cy="1297791"/>
          </a:xfrm>
          <a:prstGeom prst="rect">
            <a:avLst/>
          </a:prstGeom>
          <a:noFill/>
        </p:spPr>
        <p:txBody>
          <a:bodyPr wrap="square">
            <a:spAutoFit/>
          </a:bodyPr>
          <a:lstStyle/>
          <a:p>
            <a:pPr marL="0" marR="0" hangingPunct="0">
              <a:spcBef>
                <a:spcPts val="200"/>
              </a:spcBef>
              <a:spcAft>
                <a:spcPts val="200"/>
              </a:spcAft>
            </a:pPr>
            <a:r>
              <a:rPr lang="en-US" sz="1200" dirty="0">
                <a:solidFill>
                  <a:srgbClr val="000000"/>
                </a:solidFill>
                <a:effectLst/>
                <a:latin typeface="Century Gothic" panose="020B0502020202020204" pitchFamily="34" charset="0"/>
                <a:ea typeface="Times New Roman" panose="02020603050405020304" pitchFamily="18" charset="0"/>
              </a:rPr>
              <a:t>AUTHOR:</a:t>
            </a:r>
            <a:endParaRPr lang="en-US" sz="1200" dirty="0">
              <a:effectLst/>
              <a:latin typeface="Times New Roman" panose="02020603050405020304" pitchFamily="18" charset="0"/>
              <a:ea typeface="Times New Roman" panose="02020603050405020304" pitchFamily="18" charset="0"/>
            </a:endParaRPr>
          </a:p>
          <a:p>
            <a:pPr marL="0" marR="0" hangingPunct="0">
              <a:spcBef>
                <a:spcPts val="200"/>
              </a:spcBef>
              <a:spcAft>
                <a:spcPts val="200"/>
              </a:spcAft>
            </a:pPr>
            <a:r>
              <a:rPr lang="en-US" sz="1200" cap="all" dirty="0">
                <a:solidFill>
                  <a:srgbClr val="000000"/>
                </a:solidFill>
                <a:effectLst/>
                <a:latin typeface="Century Gothic" panose="020B0502020202020204" pitchFamily="34"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hangingPunct="0">
              <a:spcBef>
                <a:spcPts val="400"/>
              </a:spcBef>
              <a:spcAft>
                <a:spcPts val="200"/>
              </a:spcAft>
            </a:pPr>
            <a:r>
              <a:rPr lang="en-US" sz="1200" cap="all" dirty="0">
                <a:solidFill>
                  <a:srgbClr val="000000"/>
                </a:solidFill>
                <a:effectLst/>
                <a:latin typeface="Century Gothic" panose="020B0502020202020204" pitchFamily="34" charset="0"/>
                <a:ea typeface="Times New Roman" panose="02020603050405020304" pitchFamily="18" charset="0"/>
              </a:rPr>
              <a:t>Version: 0.0.0</a:t>
            </a:r>
            <a:endParaRPr lang="en-US" sz="1200" dirty="0">
              <a:effectLst/>
              <a:latin typeface="Times New Roman" panose="02020603050405020304" pitchFamily="18" charset="0"/>
              <a:ea typeface="Times New Roman" panose="02020603050405020304" pitchFamily="18" charset="0"/>
            </a:endParaRPr>
          </a:p>
          <a:p>
            <a:pPr marL="0" marR="0" hangingPunct="0">
              <a:spcBef>
                <a:spcPts val="400"/>
              </a:spcBef>
              <a:spcAft>
                <a:spcPts val="200"/>
              </a:spcAft>
            </a:pPr>
            <a:r>
              <a:rPr lang="en-US" sz="1200" cap="all" dirty="0">
                <a:solidFill>
                  <a:srgbClr val="000000"/>
                </a:solidFill>
                <a:effectLst/>
                <a:latin typeface="Century Gothic" panose="020B0502020202020204" pitchFamily="34"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hangingPunct="0">
              <a:spcBef>
                <a:spcPts val="400"/>
              </a:spcBef>
              <a:spcAft>
                <a:spcPts val="200"/>
              </a:spcAft>
            </a:pPr>
            <a:r>
              <a:rPr lang="en-US" sz="1200" cap="all" dirty="0">
                <a:solidFill>
                  <a:srgbClr val="000000"/>
                </a:solidFill>
                <a:effectLst/>
                <a:latin typeface="Century Gothic" panose="020B0502020202020204" pitchFamily="34" charset="0"/>
                <a:ea typeface="Times New Roman" panose="02020603050405020304" pitchFamily="18" charset="0"/>
              </a:rPr>
              <a:t>00/00/0000</a:t>
            </a:r>
            <a:endParaRPr lang="en-US" sz="1200" dirty="0">
              <a:effectLst/>
              <a:latin typeface="Times New Roman" panose="02020603050405020304" pitchFamily="18" charset="0"/>
              <a:ea typeface="Times New Roman" panose="02020603050405020304" pitchFamily="18" charset="0"/>
            </a:endParaRPr>
          </a:p>
        </p:txBody>
      </p:sp>
      <p:graphicFrame>
        <p:nvGraphicFramePr>
          <p:cNvPr id="7" name="Table 6">
            <a:extLst>
              <a:ext uri="{FF2B5EF4-FFF2-40B4-BE49-F238E27FC236}">
                <a16:creationId xmlns:a16="http://schemas.microsoft.com/office/drawing/2014/main" id="{2C0B9C4C-FB4E-3E03-8E83-CCAFCCACE268}"/>
              </a:ext>
            </a:extLst>
          </p:cNvPr>
          <p:cNvGraphicFramePr>
            <a:graphicFrameLocks noGrp="1"/>
          </p:cNvGraphicFramePr>
          <p:nvPr>
            <p:extLst>
              <p:ext uri="{D42A27DB-BD31-4B8C-83A1-F6EECF244321}">
                <p14:modId xmlns:p14="http://schemas.microsoft.com/office/powerpoint/2010/main" val="2728001823"/>
              </p:ext>
            </p:extLst>
          </p:nvPr>
        </p:nvGraphicFramePr>
        <p:xfrm>
          <a:off x="300447" y="3818149"/>
          <a:ext cx="11265140" cy="2461141"/>
        </p:xfrm>
        <a:graphic>
          <a:graphicData uri="http://schemas.openxmlformats.org/drawingml/2006/table">
            <a:tbl>
              <a:tblPr firstRow="1" firstCol="1" bandRow="1">
                <a:tableStyleId>{5C22544A-7EE6-4342-B048-85BDC9FD1C3A}</a:tableStyleId>
              </a:tblPr>
              <a:tblGrid>
                <a:gridCol w="1002597">
                  <a:extLst>
                    <a:ext uri="{9D8B030D-6E8A-4147-A177-3AD203B41FA5}">
                      <a16:colId xmlns:a16="http://schemas.microsoft.com/office/drawing/2014/main" val="2236835736"/>
                    </a:ext>
                  </a:extLst>
                </a:gridCol>
                <a:gridCol w="2559440">
                  <a:extLst>
                    <a:ext uri="{9D8B030D-6E8A-4147-A177-3AD203B41FA5}">
                      <a16:colId xmlns:a16="http://schemas.microsoft.com/office/drawing/2014/main" val="2770829684"/>
                    </a:ext>
                  </a:extLst>
                </a:gridCol>
                <a:gridCol w="1464468">
                  <a:extLst>
                    <a:ext uri="{9D8B030D-6E8A-4147-A177-3AD203B41FA5}">
                      <a16:colId xmlns:a16="http://schemas.microsoft.com/office/drawing/2014/main" val="4200222991"/>
                    </a:ext>
                  </a:extLst>
                </a:gridCol>
                <a:gridCol w="3753545">
                  <a:extLst>
                    <a:ext uri="{9D8B030D-6E8A-4147-A177-3AD203B41FA5}">
                      <a16:colId xmlns:a16="http://schemas.microsoft.com/office/drawing/2014/main" val="960478086"/>
                    </a:ext>
                  </a:extLst>
                </a:gridCol>
                <a:gridCol w="2485090">
                  <a:extLst>
                    <a:ext uri="{9D8B030D-6E8A-4147-A177-3AD203B41FA5}">
                      <a16:colId xmlns:a16="http://schemas.microsoft.com/office/drawing/2014/main" val="3042862097"/>
                    </a:ext>
                  </a:extLst>
                </a:gridCol>
              </a:tblGrid>
              <a:tr h="279400">
                <a:tc gridSpan="5">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VERSION HISTORY</a:t>
                      </a:r>
                      <a:endParaRPr lang="en-US" sz="11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01841703"/>
                  </a:ext>
                </a:extLst>
              </a:tr>
              <a:tr h="225941">
                <a:tc>
                  <a:txBody>
                    <a:bodyPr/>
                    <a:lstStyle/>
                    <a:p>
                      <a:pPr marL="0" marR="0" algn="ctr">
                        <a:lnSpc>
                          <a:spcPct val="107000"/>
                        </a:lnSpc>
                        <a:spcBef>
                          <a:spcPts val="300"/>
                        </a:spcBef>
                        <a:spcAft>
                          <a:spcPts val="300"/>
                        </a:spcAft>
                      </a:pPr>
                      <a:r>
                        <a:rPr lang="en-US" sz="800" b="1" dirty="0">
                          <a:solidFill>
                            <a:schemeClr val="tx1"/>
                          </a:solidFill>
                          <a:effectLst/>
                          <a:latin typeface="Century Gothic" panose="020B0502020202020204" pitchFamily="34" charset="0"/>
                        </a:rPr>
                        <a:t>VERSION</a:t>
                      </a:r>
                      <a:endParaRPr lang="en-US" sz="1100" b="1"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300"/>
                        </a:spcBef>
                        <a:spcAft>
                          <a:spcPts val="300"/>
                        </a:spcAft>
                      </a:pPr>
                      <a:r>
                        <a:rPr lang="en-US" sz="800" b="1" dirty="0">
                          <a:solidFill>
                            <a:schemeClr val="tx1"/>
                          </a:solidFill>
                          <a:effectLst/>
                          <a:latin typeface="Century Gothic" panose="020B0502020202020204" pitchFamily="34" charset="0"/>
                        </a:rPr>
                        <a:t>APPROVED BY</a:t>
                      </a:r>
                      <a:endParaRPr lang="en-US" sz="1100" b="1"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300"/>
                        </a:spcBef>
                        <a:spcAft>
                          <a:spcPts val="300"/>
                        </a:spcAft>
                      </a:pPr>
                      <a:r>
                        <a:rPr lang="en-US" sz="800" b="1" dirty="0">
                          <a:solidFill>
                            <a:schemeClr val="tx1"/>
                          </a:solidFill>
                          <a:effectLst/>
                          <a:latin typeface="Century Gothic" panose="020B0502020202020204" pitchFamily="34" charset="0"/>
                        </a:rPr>
                        <a:t>REVISION DATE</a:t>
                      </a:r>
                      <a:endParaRPr lang="en-US" sz="1100" b="1"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300"/>
                        </a:spcBef>
                        <a:spcAft>
                          <a:spcPts val="300"/>
                        </a:spcAft>
                      </a:pPr>
                      <a:r>
                        <a:rPr lang="en-US" sz="800" b="1" dirty="0">
                          <a:solidFill>
                            <a:schemeClr val="tx1"/>
                          </a:solidFill>
                          <a:effectLst/>
                          <a:latin typeface="Century Gothic" panose="020B0502020202020204" pitchFamily="34" charset="0"/>
                        </a:rPr>
                        <a:t>DESCRIPTION OF CHANGE</a:t>
                      </a:r>
                      <a:endParaRPr lang="en-US" sz="1100" b="1"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300"/>
                        </a:spcBef>
                        <a:spcAft>
                          <a:spcPts val="300"/>
                        </a:spcAft>
                      </a:pPr>
                      <a:r>
                        <a:rPr lang="en-US" sz="800" b="1" dirty="0">
                          <a:solidFill>
                            <a:schemeClr val="tx1"/>
                          </a:solidFill>
                          <a:effectLst/>
                          <a:latin typeface="Century Gothic" panose="020B0502020202020204" pitchFamily="34" charset="0"/>
                        </a:rPr>
                        <a:t>AUTHOR</a:t>
                      </a:r>
                      <a:endParaRPr lang="en-US" sz="1100" b="1"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2532045993"/>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560550517"/>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2844832271"/>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3471201204"/>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4010884992"/>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4061561929"/>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126370799"/>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559135124"/>
                  </a:ext>
                </a:extLst>
              </a:tr>
              <a:tr h="244475">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marL="0" marR="0">
                        <a:lnSpc>
                          <a:spcPct val="107000"/>
                        </a:lnSpc>
                        <a:spcBef>
                          <a:spcPts val="300"/>
                        </a:spcBef>
                        <a:spcAft>
                          <a:spcPts val="30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1343759999"/>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FRAMEWORK PRESENTATION  |  DESCRIPTION</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E75933AA-37C3-09D9-17BD-3DF59E7A5DA2}"/>
              </a:ext>
            </a:extLst>
          </p:cNvPr>
          <p:cNvSpPr txBox="1"/>
          <p:nvPr/>
        </p:nvSpPr>
        <p:spPr>
          <a:xfrm>
            <a:off x="367747" y="1349491"/>
            <a:ext cx="11211803" cy="3206134"/>
          </a:xfrm>
          <a:prstGeom prst="rect">
            <a:avLst/>
          </a:prstGeom>
          <a:noFill/>
        </p:spPr>
        <p:txBody>
          <a:bodyPr wrap="square">
            <a:spAutoFit/>
          </a:bodyPr>
          <a:lstStyle/>
          <a:p>
            <a:pPr>
              <a:lnSpc>
                <a:spcPct val="107000"/>
              </a:lnSpc>
              <a:spcAft>
                <a:spcPts val="800"/>
              </a:spcAft>
            </a:pPr>
            <a:r>
              <a:rPr lang="en-US" sz="3200" dirty="0">
                <a:solidFill>
                  <a:schemeClr val="tx1">
                    <a:lumMod val="65000"/>
                    <a:lumOff val="35000"/>
                  </a:schemeClr>
                </a:solidFill>
                <a:latin typeface="Century Gothic" panose="020B0502020202020204" pitchFamily="34" charset="0"/>
              </a:rPr>
              <a:t>PROJECT GOVERNANCE FRAMEWORK</a:t>
            </a:r>
            <a:endParaRPr lang="en-US" sz="3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00" dirty="0">
                <a:effectLst/>
                <a:latin typeface="Century Gothic" panose="020B0502020202020204" pitchFamily="34" charset="0"/>
                <a:ea typeface="Calibri" panose="020F0502020204030204" pitchFamily="34" charset="0"/>
                <a:cs typeface="Times New Roman" panose="02020603050405020304" pitchFamily="18" charset="0"/>
              </a:rPr>
              <a:t>The management structure that you use to make project decisions is referred to as a </a:t>
            </a:r>
            <a:r>
              <a:rPr lang="en-US" sz="1500" i="1" dirty="0">
                <a:effectLst/>
                <a:latin typeface="Century Gothic" panose="020B0502020202020204" pitchFamily="34" charset="0"/>
                <a:ea typeface="Calibri" panose="020F0502020204030204" pitchFamily="34" charset="0"/>
                <a:cs typeface="Times New Roman" panose="02020603050405020304" pitchFamily="18" charset="0"/>
              </a:rPr>
              <a:t>project governance framework</a:t>
            </a:r>
            <a:r>
              <a:rPr lang="en-US" sz="1500" dirty="0">
                <a:effectLst/>
                <a:latin typeface="Century Gothic" panose="020B0502020202020204" pitchFamily="34" charset="0"/>
                <a:ea typeface="Calibri" panose="020F0502020204030204" pitchFamily="34" charset="0"/>
                <a:cs typeface="Times New Roman" panose="02020603050405020304" pitchFamily="18" charset="0"/>
              </a:rPr>
              <a:t>. When you govern a project effectively, you ensure that such project continues to align with your organization’s mission, objectives, and visions; you also ensure that you will deliver the project efficiently and effectively.</a:t>
            </a: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HOW TO USE THIS DOCUMENT</a:t>
            </a:r>
            <a:endParaRPr lang="en-US" sz="32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500" dirty="0">
                <a:effectLst/>
                <a:latin typeface="Century Gothic" panose="020B0502020202020204" pitchFamily="34" charset="0"/>
                <a:ea typeface="Calibri" panose="020F0502020204030204" pitchFamily="34" charset="0"/>
                <a:cs typeface="Times New Roman" panose="02020603050405020304" pitchFamily="18" charset="0"/>
              </a:rPr>
              <a:t>This template document outlines a project structure for the project governance of &lt;</a:t>
            </a:r>
            <a:r>
              <a:rPr lang="en-US" sz="1500" b="1" dirty="0">
                <a:effectLst/>
                <a:latin typeface="Century Gothic" panose="020B0502020202020204" pitchFamily="34" charset="0"/>
                <a:ea typeface="Calibri" panose="020F0502020204030204" pitchFamily="34" charset="0"/>
                <a:cs typeface="Times New Roman" panose="02020603050405020304" pitchFamily="18" charset="0"/>
              </a:rPr>
              <a:t>name of project</a:t>
            </a:r>
            <a:r>
              <a:rPr lang="en-US" sz="1500" dirty="0">
                <a:effectLst/>
                <a:latin typeface="Century Gothic" panose="020B0502020202020204" pitchFamily="34" charset="0"/>
                <a:ea typeface="Calibri" panose="020F0502020204030204" pitchFamily="34" charset="0"/>
                <a:cs typeface="Times New Roman" panose="02020603050405020304" pitchFamily="18" charset="0"/>
              </a:rPr>
              <a:t>&gt;. To use this form, fill in the fields </a:t>
            </a:r>
            <a:r>
              <a:rPr lang="en-US" sz="1500" dirty="0">
                <a:latin typeface="Century Gothic" panose="020B0502020202020204" pitchFamily="34" charset="0"/>
                <a:ea typeface="Calibri" panose="020F0502020204030204" pitchFamily="34" charset="0"/>
                <a:cs typeface="Times New Roman" panose="02020603050405020304" pitchFamily="18" charset="0"/>
              </a:rPr>
              <a:t>on the slides </a:t>
            </a:r>
            <a:r>
              <a:rPr lang="en-US" sz="1500" dirty="0">
                <a:effectLst/>
                <a:latin typeface="Century Gothic" panose="020B0502020202020204" pitchFamily="34" charset="0"/>
                <a:ea typeface="Calibri" panose="020F0502020204030204" pitchFamily="34" charset="0"/>
                <a:cs typeface="Times New Roman" panose="02020603050405020304" pitchFamily="18" charset="0"/>
              </a:rPr>
              <a:t>with your own organization’s key personnel, references, and data.</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266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FRAMEWORK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99312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KEY PROJECT PERSONNEL</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41334"/>
            <a:ext cx="3070224"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ORGANIZATIONAL STRUCTURE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REFERENCES</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304278" y="496001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936088" y="5442328"/>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AUTHORIZATION</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27713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KEY PROJECT PERSONNEL</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PERSONNEL</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FACC9BA3-9A2A-EAF1-802A-CF7F29024F0D}"/>
              </a:ext>
            </a:extLst>
          </p:cNvPr>
          <p:cNvGraphicFramePr>
            <a:graphicFrameLocks noGrp="1"/>
          </p:cNvGraphicFramePr>
          <p:nvPr>
            <p:extLst>
              <p:ext uri="{D42A27DB-BD31-4B8C-83A1-F6EECF244321}">
                <p14:modId xmlns:p14="http://schemas.microsoft.com/office/powerpoint/2010/main" val="4077795629"/>
              </p:ext>
            </p:extLst>
          </p:nvPr>
        </p:nvGraphicFramePr>
        <p:xfrm>
          <a:off x="516635" y="786040"/>
          <a:ext cx="11277342" cy="3792103"/>
        </p:xfrm>
        <a:graphic>
          <a:graphicData uri="http://schemas.openxmlformats.org/drawingml/2006/table">
            <a:tbl>
              <a:tblPr firstRow="1" firstCol="1" bandRow="1">
                <a:tableStyleId>{5C22544A-7EE6-4342-B048-85BDC9FD1C3A}</a:tableStyleId>
              </a:tblPr>
              <a:tblGrid>
                <a:gridCol w="2818813">
                  <a:extLst>
                    <a:ext uri="{9D8B030D-6E8A-4147-A177-3AD203B41FA5}">
                      <a16:colId xmlns:a16="http://schemas.microsoft.com/office/drawing/2014/main" val="452243748"/>
                    </a:ext>
                  </a:extLst>
                </a:gridCol>
                <a:gridCol w="2818813">
                  <a:extLst>
                    <a:ext uri="{9D8B030D-6E8A-4147-A177-3AD203B41FA5}">
                      <a16:colId xmlns:a16="http://schemas.microsoft.com/office/drawing/2014/main" val="1823661057"/>
                    </a:ext>
                  </a:extLst>
                </a:gridCol>
                <a:gridCol w="2819858">
                  <a:extLst>
                    <a:ext uri="{9D8B030D-6E8A-4147-A177-3AD203B41FA5}">
                      <a16:colId xmlns:a16="http://schemas.microsoft.com/office/drawing/2014/main" val="1722224698"/>
                    </a:ext>
                  </a:extLst>
                </a:gridCol>
                <a:gridCol w="2819858">
                  <a:extLst>
                    <a:ext uri="{9D8B030D-6E8A-4147-A177-3AD203B41FA5}">
                      <a16:colId xmlns:a16="http://schemas.microsoft.com/office/drawing/2014/main" val="2197803843"/>
                    </a:ext>
                  </a:extLst>
                </a:gridCol>
              </a:tblGrid>
              <a:tr h="423256">
                <a:tc gridSpan="4">
                  <a:txBody>
                    <a:bodyPr/>
                    <a:lstStyle/>
                    <a:p>
                      <a:pPr marL="0" marR="0">
                        <a:lnSpc>
                          <a:spcPct val="107000"/>
                        </a:lnSpc>
                        <a:spcBef>
                          <a:spcPts val="0"/>
                        </a:spcBef>
                        <a:spcAft>
                          <a:spcPts val="0"/>
                        </a:spcAft>
                      </a:pPr>
                      <a:r>
                        <a:rPr lang="en-US" sz="1000" dirty="0">
                          <a:effectLst/>
                          <a:latin typeface="Century Gothic" panose="020B0502020202020204" pitchFamily="34" charset="0"/>
                        </a:rPr>
                        <a:t>KEY PROJECT PERSONNEL/STAKEHOLDERS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22920128"/>
                  </a:ext>
                </a:extLst>
              </a:tr>
              <a:tr h="311855">
                <a:tc>
                  <a:txBody>
                    <a:bodyPr/>
                    <a:lstStyle/>
                    <a:p>
                      <a:pPr marL="0" marR="0">
                        <a:lnSpc>
                          <a:spcPct val="107000"/>
                        </a:lnSpc>
                        <a:spcBef>
                          <a:spcPts val="0"/>
                        </a:spcBef>
                        <a:spcAft>
                          <a:spcPts val="0"/>
                        </a:spcAft>
                      </a:pPr>
                      <a:r>
                        <a:rPr lang="en-US" sz="800" b="1" dirty="0">
                          <a:solidFill>
                            <a:schemeClr val="tx1"/>
                          </a:solidFill>
                          <a:effectLst/>
                          <a:latin typeface="Century Gothic" panose="020B0502020202020204" pitchFamily="34" charset="0"/>
                        </a:rPr>
                        <a:t>NAME</a:t>
                      </a:r>
                      <a:endParaRPr lang="en-US"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marL="0" marR="0">
                        <a:lnSpc>
                          <a:spcPct val="107000"/>
                        </a:lnSpc>
                        <a:spcBef>
                          <a:spcPts val="0"/>
                        </a:spcBef>
                        <a:spcAft>
                          <a:spcPts val="0"/>
                        </a:spcAft>
                      </a:pPr>
                      <a:r>
                        <a:rPr lang="en-US" sz="800" b="1" dirty="0">
                          <a:solidFill>
                            <a:schemeClr val="tx1"/>
                          </a:solidFill>
                          <a:effectLst/>
                          <a:latin typeface="Century Gothic" panose="020B0502020202020204" pitchFamily="34" charset="0"/>
                        </a:rPr>
                        <a:t>TITLE</a:t>
                      </a:r>
                      <a:endParaRPr lang="en-US"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marL="0" marR="0">
                        <a:lnSpc>
                          <a:spcPct val="107000"/>
                        </a:lnSpc>
                        <a:spcBef>
                          <a:spcPts val="0"/>
                        </a:spcBef>
                        <a:spcAft>
                          <a:spcPts val="0"/>
                        </a:spcAft>
                      </a:pPr>
                      <a:r>
                        <a:rPr lang="en-US" sz="800" b="1" dirty="0">
                          <a:solidFill>
                            <a:schemeClr val="tx1"/>
                          </a:solidFill>
                          <a:effectLst/>
                          <a:latin typeface="Century Gothic" panose="020B0502020202020204" pitchFamily="34" charset="0"/>
                        </a:rPr>
                        <a:t>RESPONSIBLE FOR</a:t>
                      </a:r>
                      <a:endParaRPr lang="en-US"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marL="0" marR="0">
                        <a:lnSpc>
                          <a:spcPct val="107000"/>
                        </a:lnSpc>
                        <a:spcBef>
                          <a:spcPts val="0"/>
                        </a:spcBef>
                        <a:spcAft>
                          <a:spcPts val="0"/>
                        </a:spcAft>
                      </a:pPr>
                      <a:r>
                        <a:rPr lang="en-US" sz="800" b="1" dirty="0">
                          <a:solidFill>
                            <a:schemeClr val="tx1"/>
                          </a:solidFill>
                          <a:effectLst/>
                          <a:latin typeface="Century Gothic" panose="020B0502020202020204" pitchFamily="34" charset="0"/>
                        </a:rPr>
                        <a:t>CONTACT INFO</a:t>
                      </a:r>
                      <a:endParaRPr lang="en-US"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2177035995"/>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3232687699"/>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1707620863"/>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891962908"/>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367012216"/>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498693896"/>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1509522576"/>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1664981378"/>
                  </a:ext>
                </a:extLst>
              </a:tr>
              <a:tr h="382124">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tc>
                  <a:txBody>
                    <a:bodyPr/>
                    <a:lstStyle/>
                    <a:p>
                      <a:pPr marL="0" marR="0">
                        <a:lnSpc>
                          <a:spcPct val="107000"/>
                        </a:lnSpc>
                        <a:spcBef>
                          <a:spcPts val="0"/>
                        </a:spcBef>
                        <a:spcAft>
                          <a:spcPts val="0"/>
                        </a:spcAft>
                      </a:pPr>
                      <a:r>
                        <a:rPr lang="en-US" sz="8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90000"/>
                      </a:schemeClr>
                    </a:solidFill>
                  </a:tcPr>
                </a:tc>
                <a:extLst>
                  <a:ext uri="{0D108BD9-81ED-4DB2-BD59-A6C34878D82A}">
                    <a16:rowId xmlns:a16="http://schemas.microsoft.com/office/drawing/2014/main" val="4040795967"/>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90871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ORGANIZATIONAL STRUCTURE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ORGANIZATIONAL STRUCTURE</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45862E41-9205-E5E0-39E9-1655C957AF44}"/>
              </a:ext>
            </a:extLst>
          </p:cNvPr>
          <p:cNvSpPr txBox="1"/>
          <p:nvPr/>
        </p:nvSpPr>
        <p:spPr>
          <a:xfrm>
            <a:off x="363304" y="897091"/>
            <a:ext cx="5728253" cy="820609"/>
          </a:xfrm>
          <a:prstGeom prst="rect">
            <a:avLst/>
          </a:prstGeom>
          <a:noFill/>
        </p:spPr>
        <p:txBody>
          <a:bodyPr wrap="square">
            <a:spAutoFit/>
          </a:bodyPr>
          <a:lstStyle/>
          <a:p>
            <a:pPr marL="0" marR="0">
              <a:lnSpc>
                <a:spcPct val="107000"/>
              </a:lnSpc>
              <a:spcBef>
                <a:spcPts val="0"/>
              </a:spcBef>
              <a:spcAft>
                <a:spcPts val="800"/>
              </a:spcAft>
            </a:pPr>
            <a:r>
              <a:rPr lang="en-US" sz="1500" dirty="0">
                <a:effectLst/>
                <a:latin typeface="Century Gothic" panose="020B0502020202020204" pitchFamily="34" charset="0"/>
                <a:ea typeface="Calibri" panose="020F0502020204030204" pitchFamily="34" charset="0"/>
                <a:cs typeface="Times New Roman" panose="02020603050405020304" pitchFamily="18" charset="0"/>
              </a:rPr>
              <a:t>In order to manage the &lt;name of project&gt; initiative so as to avoid risks and provide clear lines of authority, implement an organizational chart structure: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Arrow Connector 10">
            <a:extLst>
              <a:ext uri="{FF2B5EF4-FFF2-40B4-BE49-F238E27FC236}">
                <a16:creationId xmlns:a16="http://schemas.microsoft.com/office/drawing/2014/main" id="{803C1078-EA2E-DD5D-A557-9CBD89BD4A42}"/>
              </a:ext>
            </a:extLst>
          </p:cNvPr>
          <p:cNvCxnSpPr>
            <a:cxnSpLocks/>
          </p:cNvCxnSpPr>
          <p:nvPr/>
        </p:nvCxnSpPr>
        <p:spPr>
          <a:xfrm>
            <a:off x="8439441" y="3597179"/>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7D48E5B-062E-7C44-E809-A21E878E0DFF}"/>
              </a:ext>
            </a:extLst>
          </p:cNvPr>
          <p:cNvCxnSpPr/>
          <p:nvPr/>
        </p:nvCxnSpPr>
        <p:spPr>
          <a:xfrm>
            <a:off x="5933111" y="4012668"/>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6FC9D9B-4C7F-EAFB-C6F1-345E98395671}"/>
              </a:ext>
            </a:extLst>
          </p:cNvPr>
          <p:cNvCxnSpPr/>
          <p:nvPr/>
        </p:nvCxnSpPr>
        <p:spPr>
          <a:xfrm>
            <a:off x="5942713" y="4012668"/>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4" name="AutoShape 167">
            <a:extLst>
              <a:ext uri="{FF2B5EF4-FFF2-40B4-BE49-F238E27FC236}">
                <a16:creationId xmlns:a16="http://schemas.microsoft.com/office/drawing/2014/main" id="{6CDE1F11-6AB6-E269-7DA7-0CD299A47F9E}"/>
              </a:ext>
            </a:extLst>
          </p:cNvPr>
          <p:cNvSpPr>
            <a:spLocks noChangeArrowheads="1"/>
          </p:cNvSpPr>
          <p:nvPr/>
        </p:nvSpPr>
        <p:spPr bwMode="auto">
          <a:xfrm>
            <a:off x="5289723" y="434832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5" name="AutoShape 167">
            <a:extLst>
              <a:ext uri="{FF2B5EF4-FFF2-40B4-BE49-F238E27FC236}">
                <a16:creationId xmlns:a16="http://schemas.microsoft.com/office/drawing/2014/main" id="{9F54FFF3-85B4-F341-3D18-16F6D5AC999C}"/>
              </a:ext>
            </a:extLst>
          </p:cNvPr>
          <p:cNvSpPr>
            <a:spLocks noChangeArrowheads="1"/>
          </p:cNvSpPr>
          <p:nvPr/>
        </p:nvSpPr>
        <p:spPr bwMode="auto">
          <a:xfrm>
            <a:off x="7748040" y="434832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6" name="Straight Arrow Connector 15">
            <a:extLst>
              <a:ext uri="{FF2B5EF4-FFF2-40B4-BE49-F238E27FC236}">
                <a16:creationId xmlns:a16="http://schemas.microsoft.com/office/drawing/2014/main" id="{82A60028-3171-CB08-914F-158178787B33}"/>
              </a:ext>
            </a:extLst>
          </p:cNvPr>
          <p:cNvCxnSpPr/>
          <p:nvPr/>
        </p:nvCxnSpPr>
        <p:spPr>
          <a:xfrm>
            <a:off x="7719231" y="116364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7" name="AutoShape 167">
            <a:extLst>
              <a:ext uri="{FF2B5EF4-FFF2-40B4-BE49-F238E27FC236}">
                <a16:creationId xmlns:a16="http://schemas.microsoft.com/office/drawing/2014/main" id="{7F025B7C-2D56-BEF3-1916-49C0989050CC}"/>
              </a:ext>
            </a:extLst>
          </p:cNvPr>
          <p:cNvSpPr>
            <a:spLocks noChangeArrowheads="1"/>
          </p:cNvSpPr>
          <p:nvPr/>
        </p:nvSpPr>
        <p:spPr bwMode="auto">
          <a:xfrm>
            <a:off x="7023028" y="541687"/>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8" name="Straight Arrow Connector 17">
            <a:extLst>
              <a:ext uri="{FF2B5EF4-FFF2-40B4-BE49-F238E27FC236}">
                <a16:creationId xmlns:a16="http://schemas.microsoft.com/office/drawing/2014/main" id="{3A9E590F-1CBD-6A66-664B-41E16D2AC4CA}"/>
              </a:ext>
            </a:extLst>
          </p:cNvPr>
          <p:cNvCxnSpPr/>
          <p:nvPr/>
        </p:nvCxnSpPr>
        <p:spPr>
          <a:xfrm>
            <a:off x="6182783" y="1637518"/>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74548CC-7E50-09E0-3E0B-9DC684B855AB}"/>
              </a:ext>
            </a:extLst>
          </p:cNvPr>
          <p:cNvCxnSpPr/>
          <p:nvPr/>
        </p:nvCxnSpPr>
        <p:spPr>
          <a:xfrm>
            <a:off x="6192386" y="1637518"/>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0" name="AutoShape 167">
            <a:extLst>
              <a:ext uri="{FF2B5EF4-FFF2-40B4-BE49-F238E27FC236}">
                <a16:creationId xmlns:a16="http://schemas.microsoft.com/office/drawing/2014/main" id="{4C66F6DD-3428-D01B-0A6B-3C601E8E277F}"/>
              </a:ext>
            </a:extLst>
          </p:cNvPr>
          <p:cNvSpPr>
            <a:spLocks noChangeArrowheads="1"/>
          </p:cNvSpPr>
          <p:nvPr/>
        </p:nvSpPr>
        <p:spPr bwMode="auto">
          <a:xfrm>
            <a:off x="5539396" y="2032412"/>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21" name="Straight Arrow Connector 20">
            <a:extLst>
              <a:ext uri="{FF2B5EF4-FFF2-40B4-BE49-F238E27FC236}">
                <a16:creationId xmlns:a16="http://schemas.microsoft.com/office/drawing/2014/main" id="{88D730AD-3F69-E042-B620-38659634002B}"/>
              </a:ext>
            </a:extLst>
          </p:cNvPr>
          <p:cNvCxnSpPr/>
          <p:nvPr/>
        </p:nvCxnSpPr>
        <p:spPr>
          <a:xfrm>
            <a:off x="9255679" y="1637518"/>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2" name="AutoShape 167">
            <a:extLst>
              <a:ext uri="{FF2B5EF4-FFF2-40B4-BE49-F238E27FC236}">
                <a16:creationId xmlns:a16="http://schemas.microsoft.com/office/drawing/2014/main" id="{1BE01A02-4DC4-D922-9307-F2FAD799A971}"/>
              </a:ext>
            </a:extLst>
          </p:cNvPr>
          <p:cNvSpPr>
            <a:spLocks noChangeArrowheads="1"/>
          </p:cNvSpPr>
          <p:nvPr/>
        </p:nvSpPr>
        <p:spPr bwMode="auto">
          <a:xfrm>
            <a:off x="8602689" y="2032412"/>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23" name="Straight Arrow Connector 22">
            <a:extLst>
              <a:ext uri="{FF2B5EF4-FFF2-40B4-BE49-F238E27FC236}">
                <a16:creationId xmlns:a16="http://schemas.microsoft.com/office/drawing/2014/main" id="{20A02FFB-FFB8-EAA3-AE47-2F4557473AE2}"/>
              </a:ext>
            </a:extLst>
          </p:cNvPr>
          <p:cNvCxnSpPr/>
          <p:nvPr/>
        </p:nvCxnSpPr>
        <p:spPr>
          <a:xfrm>
            <a:off x="8420236" y="1637518"/>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4" name="AutoShape 167">
            <a:extLst>
              <a:ext uri="{FF2B5EF4-FFF2-40B4-BE49-F238E27FC236}">
                <a16:creationId xmlns:a16="http://schemas.microsoft.com/office/drawing/2014/main" id="{A30DCD1F-02DC-6147-F3D9-DF530DA84CD0}"/>
              </a:ext>
            </a:extLst>
          </p:cNvPr>
          <p:cNvSpPr>
            <a:spLocks noChangeArrowheads="1"/>
          </p:cNvSpPr>
          <p:nvPr/>
        </p:nvSpPr>
        <p:spPr bwMode="auto">
          <a:xfrm>
            <a:off x="7728834" y="2906965"/>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25" name="Straight Arrow Connector 24">
            <a:extLst>
              <a:ext uri="{FF2B5EF4-FFF2-40B4-BE49-F238E27FC236}">
                <a16:creationId xmlns:a16="http://schemas.microsoft.com/office/drawing/2014/main" id="{5399B81B-3814-0C7B-392D-1A523A620406}"/>
              </a:ext>
            </a:extLst>
          </p:cNvPr>
          <p:cNvCxnSpPr/>
          <p:nvPr/>
        </p:nvCxnSpPr>
        <p:spPr>
          <a:xfrm>
            <a:off x="11109019" y="4010103"/>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6" name="AutoShape 167">
            <a:extLst>
              <a:ext uri="{FF2B5EF4-FFF2-40B4-BE49-F238E27FC236}">
                <a16:creationId xmlns:a16="http://schemas.microsoft.com/office/drawing/2014/main" id="{DA12C7B4-2D34-FAE5-51EE-527540436C8C}"/>
              </a:ext>
            </a:extLst>
          </p:cNvPr>
          <p:cNvSpPr>
            <a:spLocks noChangeArrowheads="1"/>
          </p:cNvSpPr>
          <p:nvPr/>
        </p:nvSpPr>
        <p:spPr bwMode="auto">
          <a:xfrm>
            <a:off x="10417618" y="434832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27" name="Straight Arrow Connector 26">
            <a:extLst>
              <a:ext uri="{FF2B5EF4-FFF2-40B4-BE49-F238E27FC236}">
                <a16:creationId xmlns:a16="http://schemas.microsoft.com/office/drawing/2014/main" id="{EB1D75EE-52C4-EFB3-F070-BFFBC0218BD0}"/>
              </a:ext>
            </a:extLst>
          </p:cNvPr>
          <p:cNvCxnSpPr/>
          <p:nvPr/>
        </p:nvCxnSpPr>
        <p:spPr>
          <a:xfrm>
            <a:off x="7551182" y="4022541"/>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8" name="AutoShape 167">
            <a:extLst>
              <a:ext uri="{FF2B5EF4-FFF2-40B4-BE49-F238E27FC236}">
                <a16:creationId xmlns:a16="http://schemas.microsoft.com/office/drawing/2014/main" id="{BAA4C7D4-5DFF-520A-AD7B-A0FE4306DF34}"/>
              </a:ext>
            </a:extLst>
          </p:cNvPr>
          <p:cNvSpPr>
            <a:spLocks noChangeArrowheads="1"/>
          </p:cNvSpPr>
          <p:nvPr/>
        </p:nvSpPr>
        <p:spPr bwMode="auto">
          <a:xfrm>
            <a:off x="6859781" y="5345436"/>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29" name="Straight Arrow Connector 28">
            <a:extLst>
              <a:ext uri="{FF2B5EF4-FFF2-40B4-BE49-F238E27FC236}">
                <a16:creationId xmlns:a16="http://schemas.microsoft.com/office/drawing/2014/main" id="{AA61641F-B569-C80D-3E60-DBC40A62E001}"/>
              </a:ext>
            </a:extLst>
          </p:cNvPr>
          <p:cNvCxnSpPr/>
          <p:nvPr/>
        </p:nvCxnSpPr>
        <p:spPr>
          <a:xfrm>
            <a:off x="10153541" y="4012668"/>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30" name="AutoShape 167">
            <a:extLst>
              <a:ext uri="{FF2B5EF4-FFF2-40B4-BE49-F238E27FC236}">
                <a16:creationId xmlns:a16="http://schemas.microsoft.com/office/drawing/2014/main" id="{F56EDF17-7DD0-9C6B-126D-64F124BB7C32}"/>
              </a:ext>
            </a:extLst>
          </p:cNvPr>
          <p:cNvSpPr>
            <a:spLocks noChangeArrowheads="1"/>
          </p:cNvSpPr>
          <p:nvPr/>
        </p:nvSpPr>
        <p:spPr bwMode="auto">
          <a:xfrm>
            <a:off x="9462139" y="5335563"/>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4204877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4" name="AutoShape 167">
            <a:extLst>
              <a:ext uri="{FF2B5EF4-FFF2-40B4-BE49-F238E27FC236}">
                <a16:creationId xmlns:a16="http://schemas.microsoft.com/office/drawing/2014/main" id="{2C147B71-D47D-FD42-985D-1457585F48FF}"/>
              </a:ext>
            </a:extLst>
          </p:cNvPr>
          <p:cNvSpPr>
            <a:spLocks noChangeArrowheads="1"/>
          </p:cNvSpPr>
          <p:nvPr/>
        </p:nvSpPr>
        <p:spPr bwMode="auto">
          <a:xfrm>
            <a:off x="1328157" y="1247923"/>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25" name="AutoShape 167">
            <a:extLst>
              <a:ext uri="{FF2B5EF4-FFF2-40B4-BE49-F238E27FC236}">
                <a16:creationId xmlns:a16="http://schemas.microsoft.com/office/drawing/2014/main" id="{D9EEA828-846B-5B41-95AD-DFF5C002A173}"/>
              </a:ext>
            </a:extLst>
          </p:cNvPr>
          <p:cNvSpPr>
            <a:spLocks noChangeArrowheads="1"/>
          </p:cNvSpPr>
          <p:nvPr/>
        </p:nvSpPr>
        <p:spPr bwMode="auto">
          <a:xfrm>
            <a:off x="2799843" y="2794582"/>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26" name="AutoShape 167">
            <a:extLst>
              <a:ext uri="{FF2B5EF4-FFF2-40B4-BE49-F238E27FC236}">
                <a16:creationId xmlns:a16="http://schemas.microsoft.com/office/drawing/2014/main" id="{3FA579DB-B18F-D349-80BB-730809EB0A69}"/>
              </a:ext>
            </a:extLst>
          </p:cNvPr>
          <p:cNvSpPr>
            <a:spLocks noChangeArrowheads="1"/>
          </p:cNvSpPr>
          <p:nvPr/>
        </p:nvSpPr>
        <p:spPr bwMode="auto">
          <a:xfrm>
            <a:off x="4271530" y="4341241"/>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501839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REFERENCES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34070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REFERENCES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1655933655"/>
              </p:ext>
            </p:extLst>
          </p:nvPr>
        </p:nvGraphicFramePr>
        <p:xfrm>
          <a:off x="444759" y="838251"/>
          <a:ext cx="11134792" cy="5340357"/>
        </p:xfrm>
        <a:graphic>
          <a:graphicData uri="http://schemas.openxmlformats.org/drawingml/2006/table">
            <a:tbl>
              <a:tblPr/>
              <a:tblGrid>
                <a:gridCol w="2318815">
                  <a:extLst>
                    <a:ext uri="{9D8B030D-6E8A-4147-A177-3AD203B41FA5}">
                      <a16:colId xmlns:a16="http://schemas.microsoft.com/office/drawing/2014/main" val="4094908337"/>
                    </a:ext>
                  </a:extLst>
                </a:gridCol>
                <a:gridCol w="8815977">
                  <a:extLst>
                    <a:ext uri="{9D8B030D-6E8A-4147-A177-3AD203B41FA5}">
                      <a16:colId xmlns:a16="http://schemas.microsoft.com/office/drawing/2014/main" val="4207127760"/>
                    </a:ext>
                  </a:extLst>
                </a:gridCol>
              </a:tblGrid>
              <a:tr h="5340357">
                <a:tc>
                  <a:txBody>
                    <a:bodyPr/>
                    <a:lstStyle/>
                    <a:p>
                      <a:r>
                        <a:rPr lang="en-US" sz="1000" kern="1200" dirty="0">
                          <a:solidFill>
                            <a:schemeClr val="tx1"/>
                          </a:solidFill>
                          <a:effectLst/>
                          <a:latin typeface="Century Gothic" panose="020B0502020202020204" pitchFamily="34" charset="0"/>
                          <a:ea typeface="+mn-ea"/>
                          <a:cs typeface="+mn-cs"/>
                        </a:rPr>
                        <a:t>Include descriptions, key functions, lines of authority, and expectations for executive positions, leadership, and department heads. Also note specific boards, phases, or key stages of the project and how these milestones connect to those individual roles.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AUTHORIZATION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1043221883"/>
              </p:ext>
            </p:extLst>
          </p:nvPr>
        </p:nvGraphicFramePr>
        <p:xfrm>
          <a:off x="415235" y="870004"/>
          <a:ext cx="11143680" cy="1011768"/>
        </p:xfrm>
        <a:graphic>
          <a:graphicData uri="http://schemas.openxmlformats.org/drawingml/2006/table">
            <a:tbl>
              <a:tblPr firstRow="1" firstCol="1" bandRow="1">
                <a:tableStyleId>{5C22544A-7EE6-4342-B048-85BDC9FD1C3A}</a:tableStyleId>
              </a:tblPr>
              <a:tblGrid>
                <a:gridCol w="5421426">
                  <a:extLst>
                    <a:ext uri="{9D8B030D-6E8A-4147-A177-3AD203B41FA5}">
                      <a16:colId xmlns:a16="http://schemas.microsoft.com/office/drawing/2014/main" val="1352701077"/>
                    </a:ext>
                  </a:extLst>
                </a:gridCol>
                <a:gridCol w="2734421">
                  <a:extLst>
                    <a:ext uri="{9D8B030D-6E8A-4147-A177-3AD203B41FA5}">
                      <a16:colId xmlns:a16="http://schemas.microsoft.com/office/drawing/2014/main" val="1056840554"/>
                    </a:ext>
                  </a:extLst>
                </a:gridCol>
                <a:gridCol w="2987833">
                  <a:extLst>
                    <a:ext uri="{9D8B030D-6E8A-4147-A177-3AD203B41FA5}">
                      <a16:colId xmlns:a16="http://schemas.microsoft.com/office/drawing/2014/main" val="3764831040"/>
                    </a:ext>
                  </a:extLst>
                </a:gridCol>
              </a:tblGrid>
              <a:tr h="244547">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NAME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CONTACT INFO</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67221">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8905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AUTHORIZATION</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13</TotalTime>
  <Words>506</Words>
  <Application>Microsoft Macintosh PowerPoint</Application>
  <PresentationFormat>Widescreen</PresentationFormat>
  <Paragraphs>178</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2022-05-04T00:50:20Z</dcterms:created>
  <dcterms:modified xsi:type="dcterms:W3CDTF">2022-05-12T17:28:20Z</dcterms:modified>
</cp:coreProperties>
</file>