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20" r:id="rId2"/>
    <p:sldId id="327"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4C35"/>
    <a:srgbClr val="00BE32"/>
    <a:srgbClr val="20B9B3"/>
    <a:srgbClr val="F48735"/>
    <a:srgbClr val="F2BEAF"/>
    <a:srgbClr val="B6ECE9"/>
    <a:srgbClr val="E2F4C0"/>
    <a:srgbClr val="00BD9C"/>
    <a:srgbClr val="6AC0F1"/>
    <a:srgbClr val="EB3A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10" autoAdjust="0"/>
    <p:restoredTop sz="86447"/>
  </p:normalViewPr>
  <p:slideViewPr>
    <p:cSldViewPr snapToGrid="0" snapToObjects="1">
      <p:cViewPr varScale="1">
        <p:scale>
          <a:sx n="128" d="100"/>
          <a:sy n="128" d="100"/>
        </p:scale>
        <p:origin x="512"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5/9/22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5647746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5/9/22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381&amp;utm_source=integrated+content&amp;utm_campaign=/content/project-deliverables-templates&amp;utm_medium=Project+Priority+Matrix+powerpoint+11381&amp;lpa=Project+Priority+Matrix+powerpoint+11381&amp;lx=PFpZZjisDNTS-Ddigi3MyABAgeTPLDIL8TQRu558b7w"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3" name="Picture 92">
            <a:hlinkClick r:id="rId3"/>
            <a:extLst>
              <a:ext uri="{FF2B5EF4-FFF2-40B4-BE49-F238E27FC236}">
                <a16:creationId xmlns:a16="http://schemas.microsoft.com/office/drawing/2014/main" id="{42871793-3C10-2F44-883D-21DCEA646235}"/>
              </a:ext>
            </a:extLst>
          </p:cNvPr>
          <p:cNvPicPr>
            <a:picLocks noChangeAspect="1"/>
          </p:cNvPicPr>
          <p:nvPr/>
        </p:nvPicPr>
        <p:blipFill>
          <a:blip r:embed="rId4"/>
          <a:stretch>
            <a:fillRect/>
          </a:stretch>
        </p:blipFill>
        <p:spPr>
          <a:xfrm>
            <a:off x="7880967" y="319148"/>
            <a:ext cx="3987810" cy="553410"/>
          </a:xfrm>
          <a:prstGeom prst="rect">
            <a:avLst/>
          </a:prstGeom>
        </p:spPr>
      </p:pic>
      <p:sp>
        <p:nvSpPr>
          <p:cNvPr id="94" name="TextBox 93">
            <a:extLst>
              <a:ext uri="{FF2B5EF4-FFF2-40B4-BE49-F238E27FC236}">
                <a16:creationId xmlns:a16="http://schemas.microsoft.com/office/drawing/2014/main" id="{82C248E8-34F6-0545-9559-B225180AAEDA}"/>
              </a:ext>
            </a:extLst>
          </p:cNvPr>
          <p:cNvSpPr txBox="1"/>
          <p:nvPr/>
        </p:nvSpPr>
        <p:spPr>
          <a:xfrm>
            <a:off x="409776" y="341861"/>
            <a:ext cx="7309961" cy="523220"/>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PROJECT PRIORITY MATRIX TEMPLATE</a:t>
            </a:r>
          </a:p>
        </p:txBody>
      </p:sp>
      <p:pic>
        <p:nvPicPr>
          <p:cNvPr id="4" name="Picture 3" descr="Shape, background pattern&#10;&#10;Description automatically generated">
            <a:extLst>
              <a:ext uri="{FF2B5EF4-FFF2-40B4-BE49-F238E27FC236}">
                <a16:creationId xmlns:a16="http://schemas.microsoft.com/office/drawing/2014/main" id="{8A63947A-0D81-4A42-94F5-BFEC7ABA172E}"/>
              </a:ext>
            </a:extLst>
          </p:cNvPr>
          <p:cNvPicPr>
            <a:picLocks noChangeAspect="1"/>
          </p:cNvPicPr>
          <p:nvPr/>
        </p:nvPicPr>
        <p:blipFill>
          <a:blip r:embed="rId5"/>
          <a:stretch>
            <a:fillRect/>
          </a:stretch>
        </p:blipFill>
        <p:spPr>
          <a:xfrm>
            <a:off x="6643693" y="1287932"/>
            <a:ext cx="4458306" cy="5390068"/>
          </a:xfrm>
          <a:prstGeom prst="rect">
            <a:avLst/>
          </a:prstGeom>
        </p:spPr>
      </p:pic>
      <p:sp>
        <p:nvSpPr>
          <p:cNvPr id="5" name="Rectangle 4">
            <a:extLst>
              <a:ext uri="{FF2B5EF4-FFF2-40B4-BE49-F238E27FC236}">
                <a16:creationId xmlns:a16="http://schemas.microsoft.com/office/drawing/2014/main" id="{90956E8E-808B-1842-B823-B41F66CD278B}"/>
              </a:ext>
            </a:extLst>
          </p:cNvPr>
          <p:cNvSpPr/>
          <p:nvPr/>
        </p:nvSpPr>
        <p:spPr>
          <a:xfrm>
            <a:off x="870290" y="2121549"/>
            <a:ext cx="3890554" cy="3450112"/>
          </a:xfrm>
          <a:prstGeom prst="rect">
            <a:avLst/>
          </a:prstGeom>
        </p:spPr>
        <p:txBody>
          <a:bodyPr wrap="square">
            <a:spAutoFit/>
          </a:bodyPr>
          <a:lstStyle/>
          <a:p>
            <a:pPr lvl="0"/>
            <a:r>
              <a:rPr lang="en-US" sz="2400" dirty="0">
                <a:solidFill>
                  <a:schemeClr val="tx1">
                    <a:lumMod val="65000"/>
                    <a:lumOff val="35000"/>
                  </a:schemeClr>
                </a:solidFill>
                <a:latin typeface="Century Gothic" panose="020B0502020202020204" pitchFamily="34" charset="0"/>
                <a:ea typeface="Calibri"/>
                <a:cs typeface="Calibri"/>
                <a:sym typeface="Calibri"/>
              </a:rPr>
              <a:t>INSTRUCTIONS</a:t>
            </a:r>
          </a:p>
          <a:p>
            <a:pPr lvl="0"/>
            <a:endParaRPr lang="en-US" dirty="0">
              <a:solidFill>
                <a:schemeClr val="tx1">
                  <a:lumMod val="65000"/>
                  <a:lumOff val="35000"/>
                </a:schemeClr>
              </a:solidFill>
              <a:latin typeface="Century Gothic" panose="020B0502020202020204" pitchFamily="34" charset="0"/>
              <a:ea typeface="Calibri"/>
              <a:cs typeface="Calibri"/>
              <a:sym typeface="Calibri"/>
            </a:endParaRPr>
          </a:p>
          <a:p>
            <a:pPr lvl="0">
              <a:lnSpc>
                <a:spcPct val="150000"/>
              </a:lnSpc>
            </a:pPr>
            <a:r>
              <a:rPr lang="en-US" sz="2000" dirty="0">
                <a:latin typeface="Century Gothic" panose="020B0502020202020204" pitchFamily="34" charset="0"/>
                <a:ea typeface="Calibri"/>
                <a:cs typeface="Calibri"/>
                <a:sym typeface="Calibri"/>
              </a:rPr>
              <a:t>Use this template to prioritize project tasks and determine which activities to tackle, delegate, or delete in order to make the most efficient use of your time. </a:t>
            </a:r>
          </a:p>
        </p:txBody>
      </p:sp>
      <p:cxnSp>
        <p:nvCxnSpPr>
          <p:cNvPr id="7" name="Straight Connector 6">
            <a:extLst>
              <a:ext uri="{FF2B5EF4-FFF2-40B4-BE49-F238E27FC236}">
                <a16:creationId xmlns:a16="http://schemas.microsoft.com/office/drawing/2014/main" id="{8842CBEA-1816-2D4C-A06B-1CFBA5D9B7C3}"/>
              </a:ext>
            </a:extLst>
          </p:cNvPr>
          <p:cNvCxnSpPr>
            <a:cxnSpLocks/>
          </p:cNvCxnSpPr>
          <p:nvPr/>
        </p:nvCxnSpPr>
        <p:spPr>
          <a:xfrm>
            <a:off x="577516" y="1816877"/>
            <a:ext cx="0" cy="4307305"/>
          </a:xfrm>
          <a:prstGeom prst="line">
            <a:avLst/>
          </a:prstGeom>
          <a:ln w="53975">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6723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 name="TextBox 93">
            <a:extLst>
              <a:ext uri="{FF2B5EF4-FFF2-40B4-BE49-F238E27FC236}">
                <a16:creationId xmlns:a16="http://schemas.microsoft.com/office/drawing/2014/main" id="{82C248E8-34F6-0545-9559-B225180AAEDA}"/>
              </a:ext>
            </a:extLst>
          </p:cNvPr>
          <p:cNvSpPr txBox="1"/>
          <p:nvPr/>
        </p:nvSpPr>
        <p:spPr>
          <a:xfrm>
            <a:off x="409776" y="202713"/>
            <a:ext cx="4072772"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PROJECT PRIORITY MATRIX</a:t>
            </a:r>
          </a:p>
        </p:txBody>
      </p:sp>
      <p:grpSp>
        <p:nvGrpSpPr>
          <p:cNvPr id="15" name="Group 14">
            <a:extLst>
              <a:ext uri="{FF2B5EF4-FFF2-40B4-BE49-F238E27FC236}">
                <a16:creationId xmlns:a16="http://schemas.microsoft.com/office/drawing/2014/main" id="{20020035-9AAE-812C-28C4-FB3524EFEC87}"/>
              </a:ext>
            </a:extLst>
          </p:cNvPr>
          <p:cNvGrpSpPr/>
          <p:nvPr/>
        </p:nvGrpSpPr>
        <p:grpSpPr>
          <a:xfrm>
            <a:off x="449532" y="772204"/>
            <a:ext cx="11046291" cy="5883083"/>
            <a:chOff x="39760" y="19878"/>
            <a:chExt cx="11046856" cy="5883212"/>
          </a:xfrm>
        </p:grpSpPr>
        <p:sp>
          <p:nvSpPr>
            <p:cNvPr id="33" name="Text Box 4">
              <a:extLst>
                <a:ext uri="{FF2B5EF4-FFF2-40B4-BE49-F238E27FC236}">
                  <a16:creationId xmlns:a16="http://schemas.microsoft.com/office/drawing/2014/main" id="{89898B12-FA6E-4478-EBA9-13186DE40B55}"/>
                </a:ext>
              </a:extLst>
            </p:cNvPr>
            <p:cNvSpPr txBox="1"/>
            <p:nvPr/>
          </p:nvSpPr>
          <p:spPr>
            <a:xfrm>
              <a:off x="39760" y="19878"/>
              <a:ext cx="474562" cy="289368"/>
            </a:xfrm>
            <a:prstGeom prst="rect">
              <a:avLst/>
            </a:prstGeom>
            <a:noFill/>
            <a:ln w="6350">
              <a:noFill/>
            </a:ln>
          </p:spPr>
          <p:txBody>
            <a:bodyPr rot="0" spcFirstLastPara="0" vert="horz" wrap="square" lIns="0" tIns="0" rIns="0" bIns="0" numCol="1" spcCol="0" rtlCol="0" fromWordArt="0" anchor="t" anchorCtr="0" forceAA="0" compatLnSpc="1">
              <a:prstTxWarp prst="textNoShape">
                <a:avLst/>
              </a:prstTxWarp>
              <a:noAutofit/>
            </a:bodyPr>
            <a:lstStyle/>
            <a:p>
              <a:pPr marL="0" marR="0">
                <a:spcBef>
                  <a:spcPts val="0"/>
                </a:spcBef>
                <a:spcAft>
                  <a:spcPts val="0"/>
                </a:spcAft>
              </a:pPr>
              <a:r>
                <a:rPr lang="en-US" sz="1400" dirty="0">
                  <a:solidFill>
                    <a:srgbClr val="70AD47"/>
                  </a:solidFill>
                  <a:effectLst/>
                  <a:latin typeface="Century Gothic" panose="020B0502020202020204" pitchFamily="34" charset="0"/>
                  <a:ea typeface="Times New Roman" panose="02020603050405020304" pitchFamily="18" charset="0"/>
                  <a:cs typeface="Times New Roman" panose="02020603050405020304" pitchFamily="18" charset="0"/>
                </a:rPr>
                <a:t>HIGH</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4" name="Text Box 7">
              <a:extLst>
                <a:ext uri="{FF2B5EF4-FFF2-40B4-BE49-F238E27FC236}">
                  <a16:creationId xmlns:a16="http://schemas.microsoft.com/office/drawing/2014/main" id="{B9378C20-8AF3-0032-2C71-C648CC54C7D0}"/>
                </a:ext>
              </a:extLst>
            </p:cNvPr>
            <p:cNvSpPr txBox="1"/>
            <p:nvPr/>
          </p:nvSpPr>
          <p:spPr>
            <a:xfrm>
              <a:off x="10612271" y="5590572"/>
              <a:ext cx="474345" cy="288925"/>
            </a:xfrm>
            <a:prstGeom prst="rect">
              <a:avLst/>
            </a:prstGeom>
            <a:noFill/>
            <a:ln w="6350">
              <a:noFill/>
            </a:ln>
          </p:spPr>
          <p:txBody>
            <a:bodyPr rot="0" spcFirstLastPara="0" vert="horz" wrap="square" lIns="0" tIns="0" rIns="0" bIns="0" numCol="1" spcCol="0" rtlCol="0" fromWordArt="0" anchor="t" anchorCtr="0" forceAA="0" compatLnSpc="1">
              <a:prstTxWarp prst="textNoShape">
                <a:avLst/>
              </a:prstTxWarp>
              <a:noAutofit/>
            </a:bodyPr>
            <a:lstStyle/>
            <a:p>
              <a:pPr marL="0" marR="0">
                <a:spcBef>
                  <a:spcPts val="0"/>
                </a:spcBef>
                <a:spcAft>
                  <a:spcPts val="0"/>
                </a:spcAft>
              </a:pPr>
              <a:r>
                <a:rPr lang="en-US" sz="1400" dirty="0">
                  <a:solidFill>
                    <a:srgbClr val="FF0000"/>
                  </a:solidFill>
                  <a:effectLst/>
                  <a:latin typeface="Century Gothic" panose="020B0502020202020204" pitchFamily="34" charset="0"/>
                  <a:ea typeface="Times New Roman" panose="02020603050405020304" pitchFamily="18" charset="0"/>
                  <a:cs typeface="Times New Roman" panose="02020603050405020304" pitchFamily="18" charset="0"/>
                </a:rPr>
                <a:t>HIGH</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5" name="Text Box 8">
              <a:extLst>
                <a:ext uri="{FF2B5EF4-FFF2-40B4-BE49-F238E27FC236}">
                  <a16:creationId xmlns:a16="http://schemas.microsoft.com/office/drawing/2014/main" id="{5DCE5BB5-6075-C10E-4BB2-153BA666260F}"/>
                </a:ext>
              </a:extLst>
            </p:cNvPr>
            <p:cNvSpPr txBox="1"/>
            <p:nvPr/>
          </p:nvSpPr>
          <p:spPr>
            <a:xfrm>
              <a:off x="69580" y="5602147"/>
              <a:ext cx="474345" cy="288925"/>
            </a:xfrm>
            <a:prstGeom prst="rect">
              <a:avLst/>
            </a:prstGeom>
            <a:noFill/>
            <a:ln w="6350">
              <a:noFill/>
            </a:ln>
          </p:spPr>
          <p:txBody>
            <a:bodyPr rot="0" spcFirstLastPara="0" vert="horz" wrap="square" lIns="0" tIns="0" rIns="0" bIns="0" numCol="1" spcCol="0" rtlCol="0" fromWordArt="0" anchor="t" anchorCtr="0" forceAA="0" compatLnSpc="1">
              <a:prstTxWarp prst="textNoShape">
                <a:avLst/>
              </a:prstTxWarp>
              <a:noAutofit/>
            </a:bodyPr>
            <a:lstStyle/>
            <a:p>
              <a:pPr marL="0" marR="0">
                <a:spcBef>
                  <a:spcPts val="0"/>
                </a:spcBef>
                <a:spcAft>
                  <a:spcPts val="0"/>
                </a:spcAft>
              </a:pPr>
              <a:r>
                <a:rPr lang="en-US" sz="1400">
                  <a:solidFill>
                    <a:srgbClr val="ED7D31"/>
                  </a:solidFill>
                  <a:effectLst/>
                  <a:latin typeface="Century Gothic" panose="020B0502020202020204" pitchFamily="34" charset="0"/>
                  <a:ea typeface="Times New Roman" panose="02020603050405020304" pitchFamily="18" charset="0"/>
                  <a:cs typeface="Times New Roman" panose="02020603050405020304" pitchFamily="18" charset="0"/>
                </a:rPr>
                <a:t>LOW</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grpSp>
          <p:nvGrpSpPr>
            <p:cNvPr id="36" name="Group 35">
              <a:extLst>
                <a:ext uri="{FF2B5EF4-FFF2-40B4-BE49-F238E27FC236}">
                  <a16:creationId xmlns:a16="http://schemas.microsoft.com/office/drawing/2014/main" id="{09741591-0431-F032-F7C3-8BB63B8ACA6C}"/>
                </a:ext>
              </a:extLst>
            </p:cNvPr>
            <p:cNvGrpSpPr/>
            <p:nvPr/>
          </p:nvGrpSpPr>
          <p:grpSpPr>
            <a:xfrm>
              <a:off x="240745" y="303193"/>
              <a:ext cx="750" cy="5183784"/>
              <a:chOff x="70331" y="0"/>
              <a:chExt cx="750" cy="5872216"/>
            </a:xfrm>
          </p:grpSpPr>
          <p:cxnSp>
            <p:nvCxnSpPr>
              <p:cNvPr id="42" name="Straight Connector 41">
                <a:extLst>
                  <a:ext uri="{FF2B5EF4-FFF2-40B4-BE49-F238E27FC236}">
                    <a16:creationId xmlns:a16="http://schemas.microsoft.com/office/drawing/2014/main" id="{23ABEFB4-D626-0A4C-90F5-DBDF3D8E724D}"/>
                  </a:ext>
                </a:extLst>
              </p:cNvPr>
              <p:cNvCxnSpPr/>
              <p:nvPr/>
            </p:nvCxnSpPr>
            <p:spPr>
              <a:xfrm flipV="1">
                <a:off x="70331" y="0"/>
                <a:ext cx="0" cy="2057305"/>
              </a:xfrm>
              <a:prstGeom prst="line">
                <a:avLst/>
              </a:prstGeom>
              <a:ln w="44450">
                <a:gradFill>
                  <a:gsLst>
                    <a:gs pos="0">
                      <a:srgbClr val="92D050"/>
                    </a:gs>
                    <a:gs pos="100000">
                      <a:srgbClr val="00B050"/>
                    </a:gs>
                  </a:gsLst>
                  <a:lin ang="5400000" scaled="1"/>
                </a:gradFill>
                <a:headEnd type="none" w="med" len="med"/>
                <a:tailEnd type="stealth" w="lg" len="med"/>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75A13F8-B0CE-0A4F-A152-656BC598BD6E}"/>
                  </a:ext>
                </a:extLst>
              </p:cNvPr>
              <p:cNvCxnSpPr>
                <a:cxnSpLocks/>
              </p:cNvCxnSpPr>
              <p:nvPr/>
            </p:nvCxnSpPr>
            <p:spPr>
              <a:xfrm flipV="1">
                <a:off x="71081" y="3572469"/>
                <a:ext cx="0" cy="2299747"/>
              </a:xfrm>
              <a:prstGeom prst="line">
                <a:avLst/>
              </a:prstGeom>
              <a:ln w="44450">
                <a:gradFill>
                  <a:gsLst>
                    <a:gs pos="0">
                      <a:srgbClr val="FFC000"/>
                    </a:gs>
                    <a:gs pos="100000">
                      <a:schemeClr val="accent2"/>
                    </a:gs>
                  </a:gsLst>
                  <a:lin ang="5400000" scaled="1"/>
                </a:gradFill>
                <a:headEnd type="oval" w="med" len="med"/>
              </a:ln>
            </p:spPr>
            <p:style>
              <a:lnRef idx="1">
                <a:schemeClr val="accent1"/>
              </a:lnRef>
              <a:fillRef idx="0">
                <a:schemeClr val="accent1"/>
              </a:fillRef>
              <a:effectRef idx="0">
                <a:schemeClr val="accent1"/>
              </a:effectRef>
              <a:fontRef idx="minor">
                <a:schemeClr val="tx1"/>
              </a:fontRef>
            </p:style>
          </p:cxnSp>
        </p:grpSp>
        <p:sp>
          <p:nvSpPr>
            <p:cNvPr id="37" name="Text Box 9">
              <a:extLst>
                <a:ext uri="{FF2B5EF4-FFF2-40B4-BE49-F238E27FC236}">
                  <a16:creationId xmlns:a16="http://schemas.microsoft.com/office/drawing/2014/main" id="{3CC13AA7-0E39-E920-61CD-6D668FDD195C}"/>
                </a:ext>
              </a:extLst>
            </p:cNvPr>
            <p:cNvSpPr txBox="1"/>
            <p:nvPr/>
          </p:nvSpPr>
          <p:spPr>
            <a:xfrm rot="16200000">
              <a:off x="-380563" y="2635512"/>
              <a:ext cx="1285023" cy="289368"/>
            </a:xfrm>
            <a:prstGeom prst="rect">
              <a:avLst/>
            </a:prstGeom>
            <a:noFill/>
            <a:ln w="6350">
              <a:noFill/>
            </a:ln>
          </p:spPr>
          <p:txBody>
            <a:bodyPr rot="0" spcFirstLastPara="0" vert="horz" wrap="square" lIns="0" tIns="0" rIns="0" bIns="0" numCol="1" spcCol="0" rtlCol="0" fromWordArt="0" anchor="t" anchorCtr="0" forceAA="0" compatLnSpc="1">
              <a:prstTxWarp prst="textNoShape">
                <a:avLst/>
              </a:prstTxWarp>
              <a:noAutofit/>
            </a:bodyPr>
            <a:lstStyle/>
            <a:p>
              <a:pPr marL="0" marR="0" algn="ctr">
                <a:spcBef>
                  <a:spcPts val="0"/>
                </a:spcBef>
                <a:spcAft>
                  <a:spcPts val="0"/>
                </a:spcAft>
              </a:pPr>
              <a:r>
                <a:rPr lang="en-US" sz="14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IMPORTANCE</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grpSp>
          <p:nvGrpSpPr>
            <p:cNvPr id="38" name="Group 37">
              <a:extLst>
                <a:ext uri="{FF2B5EF4-FFF2-40B4-BE49-F238E27FC236}">
                  <a16:creationId xmlns:a16="http://schemas.microsoft.com/office/drawing/2014/main" id="{04FF7E07-D93F-8F2F-F39A-C7203531E974}"/>
                </a:ext>
              </a:extLst>
            </p:cNvPr>
            <p:cNvGrpSpPr/>
            <p:nvPr/>
          </p:nvGrpSpPr>
          <p:grpSpPr>
            <a:xfrm>
              <a:off x="631918" y="5719823"/>
              <a:ext cx="9881950" cy="4823"/>
              <a:chOff x="69588" y="0"/>
              <a:chExt cx="9882823" cy="4823"/>
            </a:xfrm>
          </p:grpSpPr>
          <p:cxnSp>
            <p:nvCxnSpPr>
              <p:cNvPr id="40" name="Straight Connector 39">
                <a:extLst>
                  <a:ext uri="{FF2B5EF4-FFF2-40B4-BE49-F238E27FC236}">
                    <a16:creationId xmlns:a16="http://schemas.microsoft.com/office/drawing/2014/main" id="{22086E66-3B0F-6040-96D8-4F356718E8CE}"/>
                  </a:ext>
                </a:extLst>
              </p:cNvPr>
              <p:cNvCxnSpPr>
                <a:cxnSpLocks/>
              </p:cNvCxnSpPr>
              <p:nvPr/>
            </p:nvCxnSpPr>
            <p:spPr>
              <a:xfrm>
                <a:off x="69588" y="4823"/>
                <a:ext cx="4634234" cy="0"/>
              </a:xfrm>
              <a:prstGeom prst="line">
                <a:avLst/>
              </a:prstGeom>
              <a:ln w="44450">
                <a:gradFill>
                  <a:gsLst>
                    <a:gs pos="0">
                      <a:schemeClr val="accent4"/>
                    </a:gs>
                    <a:gs pos="100000">
                      <a:schemeClr val="accent2"/>
                    </a:gs>
                  </a:gsLst>
                  <a:lin ang="0" scaled="0"/>
                </a:gradFill>
                <a:headEnd type="oval"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0C304D8B-93DD-C84F-8696-315005C17D0D}"/>
                  </a:ext>
                </a:extLst>
              </p:cNvPr>
              <p:cNvCxnSpPr>
                <a:cxnSpLocks/>
              </p:cNvCxnSpPr>
              <p:nvPr/>
            </p:nvCxnSpPr>
            <p:spPr>
              <a:xfrm>
                <a:off x="5791020" y="0"/>
                <a:ext cx="4161391" cy="0"/>
              </a:xfrm>
              <a:prstGeom prst="line">
                <a:avLst/>
              </a:prstGeom>
              <a:ln w="44450">
                <a:gradFill>
                  <a:gsLst>
                    <a:gs pos="0">
                      <a:schemeClr val="accent2"/>
                    </a:gs>
                    <a:gs pos="100000">
                      <a:srgbClr val="FF0000"/>
                    </a:gs>
                  </a:gsLst>
                  <a:lin ang="0" scaled="0"/>
                </a:gradFill>
                <a:headEnd type="none" w="med" len="med"/>
                <a:tailEnd type="stealth" w="lg" len="med"/>
              </a:ln>
            </p:spPr>
            <p:style>
              <a:lnRef idx="1">
                <a:schemeClr val="accent1"/>
              </a:lnRef>
              <a:fillRef idx="0">
                <a:schemeClr val="accent1"/>
              </a:fillRef>
              <a:effectRef idx="0">
                <a:schemeClr val="accent1"/>
              </a:effectRef>
              <a:fontRef idx="minor">
                <a:schemeClr val="tx1"/>
              </a:fontRef>
            </p:style>
          </p:cxnSp>
        </p:grpSp>
        <p:sp>
          <p:nvSpPr>
            <p:cNvPr id="39" name="Text Box 13">
              <a:extLst>
                <a:ext uri="{FF2B5EF4-FFF2-40B4-BE49-F238E27FC236}">
                  <a16:creationId xmlns:a16="http://schemas.microsoft.com/office/drawing/2014/main" id="{EDB7D992-1C7C-CDFE-8F99-843E3A778014}"/>
                </a:ext>
              </a:extLst>
            </p:cNvPr>
            <p:cNvSpPr txBox="1"/>
            <p:nvPr/>
          </p:nvSpPr>
          <p:spPr>
            <a:xfrm>
              <a:off x="5276754" y="5613722"/>
              <a:ext cx="1076091" cy="289368"/>
            </a:xfrm>
            <a:prstGeom prst="rect">
              <a:avLst/>
            </a:prstGeom>
            <a:noFill/>
            <a:ln w="6350">
              <a:noFill/>
            </a:ln>
          </p:spPr>
          <p:txBody>
            <a:bodyPr rot="0" spcFirstLastPara="0" vert="horz" wrap="square" lIns="0" tIns="0" rIns="0" bIns="0" numCol="1" spcCol="0" rtlCol="0" fromWordArt="0" anchor="t" anchorCtr="0" forceAA="0" compatLnSpc="1">
              <a:prstTxWarp prst="textNoShape">
                <a:avLst/>
              </a:prstTxWarp>
              <a:noAutofit/>
            </a:bodyPr>
            <a:lstStyle/>
            <a:p>
              <a:pPr marL="0" marR="0" algn="ctr">
                <a:spcBef>
                  <a:spcPts val="0"/>
                </a:spcBef>
                <a:spcAft>
                  <a:spcPts val="0"/>
                </a:spcAft>
              </a:pPr>
              <a:r>
                <a:rPr lang="en-US" sz="14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URGENCY</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grpSp>
      <p:sp>
        <p:nvSpPr>
          <p:cNvPr id="30" name="Text Box 14">
            <a:extLst>
              <a:ext uri="{FF2B5EF4-FFF2-40B4-BE49-F238E27FC236}">
                <a16:creationId xmlns:a16="http://schemas.microsoft.com/office/drawing/2014/main" id="{A4059D16-068B-DC77-B665-3ABFE80B8386}"/>
              </a:ext>
            </a:extLst>
          </p:cNvPr>
          <p:cNvSpPr txBox="1"/>
          <p:nvPr/>
        </p:nvSpPr>
        <p:spPr>
          <a:xfrm>
            <a:off x="963081" y="763901"/>
            <a:ext cx="5212080" cy="365645"/>
          </a:xfrm>
          <a:prstGeom prst="rect">
            <a:avLst/>
          </a:prstGeom>
          <a:solidFill>
            <a:srgbClr val="00B050"/>
          </a:solidFill>
          <a:ln w="6350">
            <a:noFill/>
          </a:ln>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spcBef>
                <a:spcPts val="0"/>
              </a:spcBef>
              <a:spcAft>
                <a:spcPts val="0"/>
              </a:spcAft>
            </a:pPr>
            <a:r>
              <a:rPr lang="en-US" sz="1600" b="1">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SIGNIFICANT</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1" name="Text Box 15">
            <a:extLst>
              <a:ext uri="{FF2B5EF4-FFF2-40B4-BE49-F238E27FC236}">
                <a16:creationId xmlns:a16="http://schemas.microsoft.com/office/drawing/2014/main" id="{48E4D8C6-DB25-1574-FFF9-382918C710A1}"/>
              </a:ext>
            </a:extLst>
          </p:cNvPr>
          <p:cNvSpPr txBox="1"/>
          <p:nvPr/>
        </p:nvSpPr>
        <p:spPr>
          <a:xfrm>
            <a:off x="963081" y="1134175"/>
            <a:ext cx="5212080" cy="594173"/>
          </a:xfrm>
          <a:prstGeom prst="rect">
            <a:avLst/>
          </a:prstGeom>
          <a:solidFill>
            <a:srgbClr val="92D050"/>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600" b="1">
                <a:effectLst/>
                <a:latin typeface="Century Gothic" panose="020B0502020202020204" pitchFamily="34" charset="0"/>
                <a:ea typeface="Times New Roman" panose="02020603050405020304" pitchFamily="18" charset="0"/>
                <a:cs typeface="Times New Roman" panose="02020603050405020304" pitchFamily="18" charset="0"/>
              </a:rPr>
              <a:t>SCHEDULE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200">
                <a:effectLst/>
                <a:latin typeface="Century Gothic" panose="020B0502020202020204" pitchFamily="34" charset="0"/>
                <a:ea typeface="Times New Roman" panose="02020603050405020304" pitchFamily="18" charset="0"/>
                <a:cs typeface="Times New Roman" panose="02020603050405020304" pitchFamily="18" charset="0"/>
              </a:rPr>
              <a:t>These are critical tasks with minimal urgency.</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600" b="1">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600" b="1">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2" name="Text Box 16">
            <a:extLst>
              <a:ext uri="{FF2B5EF4-FFF2-40B4-BE49-F238E27FC236}">
                <a16:creationId xmlns:a16="http://schemas.microsoft.com/office/drawing/2014/main" id="{42E14BC1-7B3C-E195-5490-7B294CDC51ED}"/>
              </a:ext>
            </a:extLst>
          </p:cNvPr>
          <p:cNvSpPr txBox="1"/>
          <p:nvPr/>
        </p:nvSpPr>
        <p:spPr>
          <a:xfrm>
            <a:off x="963081" y="1724297"/>
            <a:ext cx="5212080" cy="1737321"/>
          </a:xfrm>
          <a:prstGeom prst="rect">
            <a:avLst/>
          </a:prstGeom>
          <a:solidFill>
            <a:srgbClr val="CDF4A9"/>
          </a:solidFill>
          <a:ln w="6350">
            <a:noFill/>
          </a:ln>
        </p:spPr>
        <p:txBody>
          <a:bodyPr rot="0" spcFirstLastPara="0" vert="horz" wrap="square" lIns="91440" tIns="9144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7" name="Text Box 19">
            <a:extLst>
              <a:ext uri="{FF2B5EF4-FFF2-40B4-BE49-F238E27FC236}">
                <a16:creationId xmlns:a16="http://schemas.microsoft.com/office/drawing/2014/main" id="{C2A1BBEE-CA91-A2D6-6081-8C2597A90DCE}"/>
              </a:ext>
            </a:extLst>
          </p:cNvPr>
          <p:cNvSpPr txBox="1"/>
          <p:nvPr/>
        </p:nvSpPr>
        <p:spPr>
          <a:xfrm>
            <a:off x="6263867" y="763901"/>
            <a:ext cx="5212080" cy="365645"/>
          </a:xfrm>
          <a:prstGeom prst="rect">
            <a:avLst/>
          </a:prstGeom>
          <a:solidFill>
            <a:srgbClr val="3CB0AA"/>
          </a:solidFill>
          <a:ln w="6350">
            <a:noFill/>
          </a:ln>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spcBef>
                <a:spcPts val="0"/>
              </a:spcBef>
              <a:spcAft>
                <a:spcPts val="0"/>
              </a:spcAft>
            </a:pPr>
            <a:r>
              <a:rPr lang="en-US" sz="1600" b="1"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URGENT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8" name="Text Box 20">
            <a:extLst>
              <a:ext uri="{FF2B5EF4-FFF2-40B4-BE49-F238E27FC236}">
                <a16:creationId xmlns:a16="http://schemas.microsoft.com/office/drawing/2014/main" id="{CBEFCDFD-2069-004A-3119-C951813579DD}"/>
              </a:ext>
            </a:extLst>
          </p:cNvPr>
          <p:cNvSpPr txBox="1"/>
          <p:nvPr/>
        </p:nvSpPr>
        <p:spPr>
          <a:xfrm>
            <a:off x="6263867" y="1134175"/>
            <a:ext cx="5212080" cy="594173"/>
          </a:xfrm>
          <a:prstGeom prst="rect">
            <a:avLst/>
          </a:prstGeom>
          <a:solidFill>
            <a:srgbClr val="51E9E0"/>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600" b="1" dirty="0">
                <a:effectLst/>
                <a:latin typeface="Century Gothic" panose="020B0502020202020204" pitchFamily="34" charset="0"/>
                <a:ea typeface="Times New Roman" panose="02020603050405020304" pitchFamily="18" charset="0"/>
                <a:cs typeface="Times New Roman" panose="02020603050405020304" pitchFamily="18" charset="0"/>
              </a:rPr>
              <a:t>DO</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200" dirty="0">
                <a:effectLst/>
                <a:latin typeface="Century Gothic" panose="020B0502020202020204" pitchFamily="34" charset="0"/>
                <a:ea typeface="Times New Roman" panose="02020603050405020304" pitchFamily="18" charset="0"/>
                <a:cs typeface="Times New Roman" panose="02020603050405020304" pitchFamily="18" charset="0"/>
              </a:rPr>
              <a:t>These are vital tasks with substantial urgency.</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600" b="1" dirty="0">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600" b="1" dirty="0">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600" b="1" dirty="0">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400" dirty="0">
                <a:effectLst/>
                <a:latin typeface="Century Gothic" panose="020B0502020202020204" pitchFamily="34" charset="0"/>
                <a:ea typeface="Times New Roman" panose="02020603050405020304" pitchFamily="18" charset="0"/>
                <a:cs typeface="Times New Roman" panose="02020603050405020304" pitchFamily="18" charset="0"/>
              </a:rPr>
              <a:t>These are vital tasks with substantial urgency.</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600" b="1" dirty="0">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9" name="Text Box 21">
            <a:extLst>
              <a:ext uri="{FF2B5EF4-FFF2-40B4-BE49-F238E27FC236}">
                <a16:creationId xmlns:a16="http://schemas.microsoft.com/office/drawing/2014/main" id="{5CA8C4AF-6AC9-305E-757B-8A3A8F56EDBF}"/>
              </a:ext>
            </a:extLst>
          </p:cNvPr>
          <p:cNvSpPr txBox="1"/>
          <p:nvPr/>
        </p:nvSpPr>
        <p:spPr>
          <a:xfrm>
            <a:off x="6263867" y="1724297"/>
            <a:ext cx="5212080" cy="1737321"/>
          </a:xfrm>
          <a:prstGeom prst="rect">
            <a:avLst/>
          </a:prstGeom>
          <a:solidFill>
            <a:srgbClr val="AEF4EB"/>
          </a:solidFill>
          <a:ln w="6350">
            <a:noFill/>
          </a:ln>
        </p:spPr>
        <p:txBody>
          <a:bodyPr rot="0" spcFirstLastPara="0" vert="horz" wrap="square" lIns="91440" tIns="9144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4" name="Text Box 23">
            <a:extLst>
              <a:ext uri="{FF2B5EF4-FFF2-40B4-BE49-F238E27FC236}">
                <a16:creationId xmlns:a16="http://schemas.microsoft.com/office/drawing/2014/main" id="{AACA55B1-2DA2-D011-31E3-7E30EB2F6F4F}"/>
              </a:ext>
            </a:extLst>
          </p:cNvPr>
          <p:cNvSpPr txBox="1"/>
          <p:nvPr/>
        </p:nvSpPr>
        <p:spPr>
          <a:xfrm>
            <a:off x="963082" y="3551703"/>
            <a:ext cx="5212080" cy="365645"/>
          </a:xfrm>
          <a:prstGeom prst="rect">
            <a:avLst/>
          </a:prstGeom>
          <a:solidFill>
            <a:schemeClr val="accent2"/>
          </a:solidFill>
          <a:ln w="6350">
            <a:noFill/>
          </a:ln>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spcBef>
                <a:spcPts val="0"/>
              </a:spcBef>
              <a:spcAft>
                <a:spcPts val="0"/>
              </a:spcAft>
            </a:pPr>
            <a:r>
              <a:rPr lang="en-US" sz="1600" b="1">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INSIGNIFICANT</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5" name="Text Box 24">
            <a:extLst>
              <a:ext uri="{FF2B5EF4-FFF2-40B4-BE49-F238E27FC236}">
                <a16:creationId xmlns:a16="http://schemas.microsoft.com/office/drawing/2014/main" id="{4EBF054E-5069-5953-5C5B-FAF8F478CF3D}"/>
              </a:ext>
            </a:extLst>
          </p:cNvPr>
          <p:cNvSpPr txBox="1"/>
          <p:nvPr/>
        </p:nvSpPr>
        <p:spPr>
          <a:xfrm>
            <a:off x="963082" y="3912038"/>
            <a:ext cx="5212080" cy="594173"/>
          </a:xfrm>
          <a:prstGeom prst="rect">
            <a:avLst/>
          </a:prstGeom>
          <a:solidFill>
            <a:srgbClr val="FFAC20"/>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600" b="1">
                <a:effectLst/>
                <a:latin typeface="Century Gothic" panose="020B0502020202020204" pitchFamily="34" charset="0"/>
                <a:ea typeface="Times New Roman" panose="02020603050405020304" pitchFamily="18" charset="0"/>
                <a:cs typeface="Times New Roman" panose="02020603050405020304" pitchFamily="18" charset="0"/>
              </a:rPr>
              <a:t>DELETE</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200">
                <a:effectLst/>
                <a:latin typeface="Century Gothic" panose="020B0502020202020204" pitchFamily="34" charset="0"/>
                <a:ea typeface="Times New Roman" panose="02020603050405020304" pitchFamily="18" charset="0"/>
                <a:cs typeface="Times New Roman" panose="02020603050405020304" pitchFamily="18" charset="0"/>
              </a:rPr>
              <a:t>These are trivial tasks with minor urgency.</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600" b="1">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600" b="1">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6" name="Text Box 25">
            <a:extLst>
              <a:ext uri="{FF2B5EF4-FFF2-40B4-BE49-F238E27FC236}">
                <a16:creationId xmlns:a16="http://schemas.microsoft.com/office/drawing/2014/main" id="{E242795B-22F1-6657-AFE5-D603C283C8D4}"/>
              </a:ext>
            </a:extLst>
          </p:cNvPr>
          <p:cNvSpPr txBox="1"/>
          <p:nvPr/>
        </p:nvSpPr>
        <p:spPr>
          <a:xfrm>
            <a:off x="963082" y="4502160"/>
            <a:ext cx="5212080" cy="1737023"/>
          </a:xfrm>
          <a:prstGeom prst="rect">
            <a:avLst/>
          </a:prstGeom>
          <a:solidFill>
            <a:schemeClr val="accent4">
              <a:lumMod val="40000"/>
              <a:lumOff val="60000"/>
            </a:schemeClr>
          </a:solidFill>
          <a:ln w="6350">
            <a:noFill/>
          </a:ln>
        </p:spPr>
        <p:txBody>
          <a:bodyPr rot="0" spcFirstLastPara="0" vert="horz" wrap="square" lIns="91440" tIns="9144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dirty="0">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0" name="Text Box 27">
            <a:extLst>
              <a:ext uri="{FF2B5EF4-FFF2-40B4-BE49-F238E27FC236}">
                <a16:creationId xmlns:a16="http://schemas.microsoft.com/office/drawing/2014/main" id="{A5F35CB9-DB77-E484-447A-ACEAF2AEDF15}"/>
              </a:ext>
            </a:extLst>
          </p:cNvPr>
          <p:cNvSpPr txBox="1"/>
          <p:nvPr/>
        </p:nvSpPr>
        <p:spPr>
          <a:xfrm>
            <a:off x="6263867" y="3551703"/>
            <a:ext cx="5212080" cy="365605"/>
          </a:xfrm>
          <a:prstGeom prst="rect">
            <a:avLst/>
          </a:prstGeom>
          <a:solidFill>
            <a:srgbClr val="FF0000"/>
          </a:solidFill>
          <a:ln w="6350">
            <a:noFill/>
          </a:ln>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spcBef>
                <a:spcPts val="0"/>
              </a:spcBef>
              <a:spcAft>
                <a:spcPts val="0"/>
              </a:spcAft>
            </a:pPr>
            <a:r>
              <a:rPr lang="en-US" sz="1600" b="1">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NOT URGENT</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2" name="Text Box 28">
            <a:extLst>
              <a:ext uri="{FF2B5EF4-FFF2-40B4-BE49-F238E27FC236}">
                <a16:creationId xmlns:a16="http://schemas.microsoft.com/office/drawing/2014/main" id="{D2E72856-E933-C479-84EB-340156BE98D3}"/>
              </a:ext>
            </a:extLst>
          </p:cNvPr>
          <p:cNvSpPr txBox="1"/>
          <p:nvPr/>
        </p:nvSpPr>
        <p:spPr>
          <a:xfrm>
            <a:off x="6263867" y="3912038"/>
            <a:ext cx="5212080" cy="594108"/>
          </a:xfrm>
          <a:prstGeom prst="rect">
            <a:avLst/>
          </a:prstGeom>
          <a:solidFill>
            <a:srgbClr val="FF694E"/>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600" b="1" dirty="0">
                <a:effectLst/>
                <a:latin typeface="Century Gothic" panose="020B0502020202020204" pitchFamily="34" charset="0"/>
                <a:ea typeface="Times New Roman" panose="02020603050405020304" pitchFamily="18" charset="0"/>
                <a:cs typeface="Times New Roman" panose="02020603050405020304" pitchFamily="18" charset="0"/>
              </a:rPr>
              <a:t>DELEGATE</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200" dirty="0">
                <a:effectLst/>
                <a:latin typeface="Century Gothic" panose="020B0502020202020204" pitchFamily="34" charset="0"/>
                <a:ea typeface="Times New Roman" panose="02020603050405020304" pitchFamily="18" charset="0"/>
                <a:cs typeface="Times New Roman" panose="02020603050405020304" pitchFamily="18" charset="0"/>
              </a:rPr>
              <a:t>These are pressing tasks with negligible urgency.</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600" b="1" dirty="0">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3" name="Text Box 29">
            <a:extLst>
              <a:ext uri="{FF2B5EF4-FFF2-40B4-BE49-F238E27FC236}">
                <a16:creationId xmlns:a16="http://schemas.microsoft.com/office/drawing/2014/main" id="{4E51FE0D-8A5D-0011-1EA7-9D75E7357E40}"/>
              </a:ext>
            </a:extLst>
          </p:cNvPr>
          <p:cNvSpPr txBox="1"/>
          <p:nvPr/>
        </p:nvSpPr>
        <p:spPr>
          <a:xfrm>
            <a:off x="6263867" y="4502160"/>
            <a:ext cx="5212080" cy="1737131"/>
          </a:xfrm>
          <a:prstGeom prst="rect">
            <a:avLst/>
          </a:prstGeom>
          <a:solidFill>
            <a:srgbClr val="FFD0BD"/>
          </a:solidFill>
          <a:ln w="6350">
            <a:noFill/>
          </a:ln>
        </p:spPr>
        <p:txBody>
          <a:bodyPr rot="0" spcFirstLastPara="0" vert="horz" wrap="square" lIns="91440" tIns="9144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55080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999077AB-E260-4EB0-8263-848C85E8B6EB}" vid="{FF925A25-836C-4E47-9E75-88ED6AF92DE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IC-Agile-Maturity-Assessment-Presentation-Template_PowerPoint - sr edit</Template>
  <TotalTime>3220</TotalTime>
  <Words>203</Words>
  <Application>Microsoft Macintosh PowerPoint</Application>
  <PresentationFormat>Widescreen</PresentationFormat>
  <Paragraphs>42</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18</cp:revision>
  <cp:lastPrinted>2020-08-31T22:23:58Z</cp:lastPrinted>
  <dcterms:created xsi:type="dcterms:W3CDTF">2021-07-27T17:38:02Z</dcterms:created>
  <dcterms:modified xsi:type="dcterms:W3CDTF">2022-05-09T23:07:09Z</dcterms:modified>
</cp:coreProperties>
</file>