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342" r:id="rId2"/>
    <p:sldId id="353" r:id="rId3"/>
    <p:sldId id="354" r:id="rId4"/>
    <p:sldId id="367" r:id="rId5"/>
    <p:sldId id="368" r:id="rId6"/>
    <p:sldId id="363" r:id="rId7"/>
    <p:sldId id="369" r:id="rId8"/>
    <p:sldId id="370" r:id="rId9"/>
    <p:sldId id="355" r:id="rId10"/>
    <p:sldId id="371" r:id="rId11"/>
    <p:sldId id="372" r:id="rId12"/>
    <p:sldId id="365" r:id="rId13"/>
    <p:sldId id="373" r:id="rId14"/>
    <p:sldId id="366"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A88"/>
    <a:srgbClr val="9CF0F0"/>
    <a:srgbClr val="E9CF9C"/>
    <a:srgbClr val="D3EEA4"/>
    <a:srgbClr val="FCF1C3"/>
    <a:srgbClr val="F7F9FB"/>
    <a:srgbClr val="EAEEF3"/>
    <a:srgbClr val="F9F9F9"/>
    <a:srgbClr val="FCF8E4"/>
    <a:srgbClr val="FFF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00" autoAdjust="0"/>
    <p:restoredTop sz="86447"/>
  </p:normalViewPr>
  <p:slideViewPr>
    <p:cSldViewPr snapToGrid="0" snapToObjects="1">
      <p:cViewPr varScale="1">
        <p:scale>
          <a:sx n="128" d="100"/>
          <a:sy n="128" d="100"/>
        </p:scale>
        <p:origin x="70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435917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558979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2717792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968900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881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24267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44448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14&amp;utm_source=integrated+content&amp;utm_campaign=/content/project-success-criteria-checklist-templates&amp;utm_medium=Project+Success+powerpoint+11414&amp;lpa=Project+Success+powerpoint+11414&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png"/><Relationship Id="rId7" Type="http://schemas.openxmlformats.org/officeDocument/2006/relationships/slide" Target="slide10.xml"/><Relationship Id="rId12"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6.xml"/><Relationship Id="rId5" Type="http://schemas.openxmlformats.org/officeDocument/2006/relationships/slide" Target="slide5.xml"/><Relationship Id="rId10" Type="http://schemas.openxmlformats.org/officeDocument/2006/relationships/slide" Target="slide12.xml"/><Relationship Id="rId4" Type="http://schemas.openxmlformats.org/officeDocument/2006/relationships/slide" Target="slide9.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552992" y="243450"/>
            <a:ext cx="7640918"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SUCCESS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SUCCESS TEMPLATE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PROJECT NAME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815456"/>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125990" y="1565306"/>
            <a:ext cx="8141706" cy="3785652"/>
          </a:xfrm>
          <a:prstGeom prst="rect">
            <a:avLst/>
          </a:prstGeom>
          <a:noFill/>
        </p:spPr>
        <p:txBody>
          <a:bodyPr wrap="square" rtlCol="0">
            <a:spAutoFit/>
          </a:bodyPr>
          <a:lstStyle/>
          <a:p>
            <a:pPr algn="ctr"/>
            <a:r>
              <a:rPr lang="en-US" sz="8000" dirty="0">
                <a:solidFill>
                  <a:schemeClr val="tx2"/>
                </a:solidFill>
                <a:latin typeface="Century Gothic" panose="020B0502020202020204" pitchFamily="34" charset="0"/>
              </a:rPr>
              <a:t>WHAT COULD HAVE BEEN BETTER?</a:t>
            </a:r>
          </a:p>
        </p:txBody>
      </p:sp>
    </p:spTree>
    <p:extLst>
      <p:ext uri="{BB962C8B-B14F-4D97-AF65-F5344CB8AC3E}">
        <p14:creationId xmlns:p14="http://schemas.microsoft.com/office/powerpoint/2010/main" val="1985322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2627781930"/>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WEAKNESSES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POORLY: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COULD HAVE BEEN BETTER</a:t>
            </a:r>
            <a:endParaRPr lang="en-US" dirty="0">
              <a:solidFill>
                <a:schemeClr val="bg1"/>
              </a:solidFill>
              <a:latin typeface="Century Gothic" panose="020B0502020202020204" pitchFamily="34" charset="0"/>
              <a:ea typeface="Arial" charset="0"/>
              <a:cs typeface="Arial" charset="0"/>
            </a:endParaRPr>
          </a:p>
        </p:txBody>
      </p:sp>
      <p:pic>
        <p:nvPicPr>
          <p:cNvPr id="3" name="Picture 2" descr="Icon&#10;&#10;Description automatically generated">
            <a:extLst>
              <a:ext uri="{FF2B5EF4-FFF2-40B4-BE49-F238E27FC236}">
                <a16:creationId xmlns:a16="http://schemas.microsoft.com/office/drawing/2014/main" id="{84D05C2E-AC20-864C-8B83-8816130D2616}"/>
              </a:ext>
            </a:extLst>
          </p:cNvPr>
          <p:cNvPicPr>
            <a:picLocks noChangeAspect="1"/>
          </p:cNvPicPr>
          <p:nvPr/>
        </p:nvPicPr>
        <p:blipFill>
          <a:blip r:embed="rId3"/>
          <a:stretch>
            <a:fillRect/>
          </a:stretch>
        </p:blipFill>
        <p:spPr>
          <a:xfrm rot="10800000" flipH="1">
            <a:off x="518900" y="5224025"/>
            <a:ext cx="548640" cy="548640"/>
          </a:xfrm>
          <a:prstGeom prst="rect">
            <a:avLst/>
          </a:prstGeom>
        </p:spPr>
      </p:pic>
    </p:spTree>
    <p:extLst>
      <p:ext uri="{BB962C8B-B14F-4D97-AF65-F5344CB8AC3E}">
        <p14:creationId xmlns:p14="http://schemas.microsoft.com/office/powerpoint/2010/main" val="3257855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57936359"/>
              </p:ext>
            </p:extLst>
          </p:nvPr>
        </p:nvGraphicFramePr>
        <p:xfrm>
          <a:off x="-2" y="11668"/>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857550511"/>
              </p:ext>
            </p:extLst>
          </p:nvPr>
        </p:nvGraphicFramePr>
        <p:xfrm>
          <a:off x="-1" y="743187"/>
          <a:ext cx="4095751" cy="5733813"/>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1440921069"/>
              </p:ext>
            </p:extLst>
          </p:nvPr>
        </p:nvGraphicFramePr>
        <p:xfrm>
          <a:off x="4095749"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3517850215"/>
              </p:ext>
            </p:extLst>
          </p:nvPr>
        </p:nvGraphicFramePr>
        <p:xfrm>
          <a:off x="4095750"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113735966"/>
              </p:ext>
            </p:extLst>
          </p:nvPr>
        </p:nvGraphicFramePr>
        <p:xfrm>
          <a:off x="8140740"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79786947"/>
              </p:ext>
            </p:extLst>
          </p:nvPr>
        </p:nvGraphicFramePr>
        <p:xfrm>
          <a:off x="8140741"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TAKEAWAYS</a:t>
            </a:r>
          </a:p>
        </p:txBody>
      </p:sp>
    </p:spTree>
    <p:extLst>
      <p:ext uri="{BB962C8B-B14F-4D97-AF65-F5344CB8AC3E}">
        <p14:creationId xmlns:p14="http://schemas.microsoft.com/office/powerpoint/2010/main" val="144603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1850627178"/>
              </p:ext>
            </p:extLst>
          </p:nvPr>
        </p:nvGraphicFramePr>
        <p:xfrm>
          <a:off x="-2" y="933814"/>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110280081"/>
              </p:ext>
            </p:extLst>
          </p:nvPr>
        </p:nvGraphicFramePr>
        <p:xfrm>
          <a:off x="-1" y="1665334"/>
          <a:ext cx="4095751" cy="4815132"/>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3081295329"/>
              </p:ext>
            </p:extLst>
          </p:nvPr>
        </p:nvGraphicFramePr>
        <p:xfrm>
          <a:off x="4095749"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242669291"/>
              </p:ext>
            </p:extLst>
          </p:nvPr>
        </p:nvGraphicFramePr>
        <p:xfrm>
          <a:off x="4095750"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551164867"/>
              </p:ext>
            </p:extLst>
          </p:nvPr>
        </p:nvGraphicFramePr>
        <p:xfrm>
          <a:off x="8140740"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25562999"/>
              </p:ext>
            </p:extLst>
          </p:nvPr>
        </p:nvGraphicFramePr>
        <p:xfrm>
          <a:off x="8140741"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12" name="TextBox 11">
            <a:extLst>
              <a:ext uri="{FF2B5EF4-FFF2-40B4-BE49-F238E27FC236}">
                <a16:creationId xmlns:a16="http://schemas.microsoft.com/office/drawing/2014/main" id="{F7E79F4E-1B79-7A43-AF37-D93848137C5E}"/>
              </a:ext>
            </a:extLst>
          </p:cNvPr>
          <p:cNvSpPr txBox="1"/>
          <p:nvPr/>
        </p:nvSpPr>
        <p:spPr>
          <a:xfrm>
            <a:off x="133462" y="145659"/>
            <a:ext cx="5862502" cy="646331"/>
          </a:xfrm>
          <a:prstGeom prst="rect">
            <a:avLst/>
          </a:prstGeom>
          <a:noFill/>
          <a:effectLst>
            <a:outerShdw blurRad="50800" dist="38100" dir="2700000" algn="tl" rotWithShape="0">
              <a:schemeClr val="bg1">
                <a:lumMod val="50000"/>
                <a:alpha val="40000"/>
              </a:schemeClr>
            </a:outerShdw>
          </a:effectLst>
        </p:spPr>
        <p:txBody>
          <a:bodyPr wrap="none" rtlCol="0">
            <a:spAutoFit/>
          </a:bodyPr>
          <a:lstStyle/>
          <a:p>
            <a:r>
              <a:rPr lang="en-US" sz="3600" dirty="0">
                <a:solidFill>
                  <a:schemeClr val="bg1"/>
                </a:solidFill>
                <a:latin typeface="Century Gothic" panose="020B0502020202020204" pitchFamily="34" charset="0"/>
              </a:rPr>
              <a:t>STEPS WE CAN TAKE NOW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ITEMS</a:t>
            </a:r>
          </a:p>
        </p:txBody>
      </p:sp>
    </p:spTree>
    <p:extLst>
      <p:ext uri="{BB962C8B-B14F-4D97-AF65-F5344CB8AC3E}">
        <p14:creationId xmlns:p14="http://schemas.microsoft.com/office/powerpoint/2010/main" val="4238799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2F47EBFF-6CD4-994C-82C3-198CE5524169}"/>
              </a:ext>
            </a:extLst>
          </p:cNvPr>
          <p:cNvGraphicFramePr>
            <a:graphicFrameLocks noGrp="1"/>
          </p:cNvGraphicFramePr>
          <p:nvPr>
            <p:extLst>
              <p:ext uri="{D42A27DB-BD31-4B8C-83A1-F6EECF244321}">
                <p14:modId xmlns:p14="http://schemas.microsoft.com/office/powerpoint/2010/main" val="582924151"/>
              </p:ext>
            </p:extLst>
          </p:nvPr>
        </p:nvGraphicFramePr>
        <p:xfrm>
          <a:off x="367747" y="895321"/>
          <a:ext cx="11426229"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53549">
                  <a:extLst>
                    <a:ext uri="{9D8B030D-6E8A-4147-A177-3AD203B41FA5}">
                      <a16:colId xmlns:a16="http://schemas.microsoft.com/office/drawing/2014/main" val="4136967170"/>
                    </a:ext>
                  </a:extLst>
                </a:gridCol>
                <a:gridCol w="3041374">
                  <a:extLst>
                    <a:ext uri="{9D8B030D-6E8A-4147-A177-3AD203B41FA5}">
                      <a16:colId xmlns:a16="http://schemas.microsoft.com/office/drawing/2014/main" val="3872078189"/>
                    </a:ext>
                  </a:extLst>
                </a:gridCol>
                <a:gridCol w="7331306">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DATE</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IDEA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COMMENTS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265007" y="248400"/>
            <a:ext cx="886813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RECOMMENDATIONS FOR FUTURE PROJECTS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RECOMMENDATIONS</a:t>
            </a:r>
          </a:p>
        </p:txBody>
      </p:sp>
    </p:spTree>
    <p:extLst>
      <p:ext uri="{BB962C8B-B14F-4D97-AF65-F5344CB8AC3E}">
        <p14:creationId xmlns:p14="http://schemas.microsoft.com/office/powerpoint/2010/main" val="2796880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5294376" y="6477000"/>
            <a:ext cx="645286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SUCCESS TEMPLATE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38790"/>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41" name="Subtitle 2">
            <a:extLst>
              <a:ext uri="{FF2B5EF4-FFF2-40B4-BE49-F238E27FC236}">
                <a16:creationId xmlns:a16="http://schemas.microsoft.com/office/drawing/2014/main" id="{0393405B-A920-7648-876B-09CB83F8B09F}"/>
              </a:ext>
            </a:extLst>
          </p:cNvPr>
          <p:cNvSpPr txBox="1">
            <a:spLocks/>
          </p:cNvSpPr>
          <p:nvPr/>
        </p:nvSpPr>
        <p:spPr>
          <a:xfrm>
            <a:off x="924357" y="1696042"/>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00206"/>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43" name="Subtitle 2">
            <a:extLst>
              <a:ext uri="{FF2B5EF4-FFF2-40B4-BE49-F238E27FC236}">
                <a16:creationId xmlns:a16="http://schemas.microsoft.com/office/drawing/2014/main" id="{4AA608B9-2EF5-314C-AC56-15EA74ABE16C}"/>
              </a:ext>
            </a:extLst>
          </p:cNvPr>
          <p:cNvSpPr txBox="1">
            <a:spLocks/>
          </p:cNvSpPr>
          <p:nvPr/>
        </p:nvSpPr>
        <p:spPr>
          <a:xfrm>
            <a:off x="924358"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0033"/>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48" name="Subtitle 2">
            <a:extLst>
              <a:ext uri="{FF2B5EF4-FFF2-40B4-BE49-F238E27FC236}">
                <a16:creationId xmlns:a16="http://schemas.microsoft.com/office/drawing/2014/main" id="{44AB5CA5-EFFC-4842-A87F-C930B0D7AA97}"/>
              </a:ext>
            </a:extLst>
          </p:cNvPr>
          <p:cNvSpPr txBox="1">
            <a:spLocks/>
          </p:cNvSpPr>
          <p:nvPr/>
        </p:nvSpPr>
        <p:spPr>
          <a:xfrm>
            <a:off x="924358"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1221935"/>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50" name="Subtitle 2">
            <a:extLst>
              <a:ext uri="{FF2B5EF4-FFF2-40B4-BE49-F238E27FC236}">
                <a16:creationId xmlns:a16="http://schemas.microsoft.com/office/drawing/2014/main" id="{EE8FD1B1-1476-514C-81A8-94E5C345A2C2}"/>
              </a:ext>
            </a:extLst>
          </p:cNvPr>
          <p:cNvSpPr txBox="1">
            <a:spLocks/>
          </p:cNvSpPr>
          <p:nvPr/>
        </p:nvSpPr>
        <p:spPr>
          <a:xfrm>
            <a:off x="5001755" y="1463816"/>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2600206"/>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52" name="Subtitle 2">
            <a:extLst>
              <a:ext uri="{FF2B5EF4-FFF2-40B4-BE49-F238E27FC236}">
                <a16:creationId xmlns:a16="http://schemas.microsoft.com/office/drawing/2014/main" id="{54AE3EA2-EC0E-F048-9A86-8C06E15E611C}"/>
              </a:ext>
            </a:extLst>
          </p:cNvPr>
          <p:cNvSpPr txBox="1">
            <a:spLocks/>
          </p:cNvSpPr>
          <p:nvPr/>
        </p:nvSpPr>
        <p:spPr>
          <a:xfrm>
            <a:off x="5001755"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4381675"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8" action="ppaction://hlinksldjump"/>
            <a:extLst>
              <a:ext uri="{FF2B5EF4-FFF2-40B4-BE49-F238E27FC236}">
                <a16:creationId xmlns:a16="http://schemas.microsoft.com/office/drawing/2014/main" id="{86746B7D-B52D-4941-A37D-E63B673D5DEE}"/>
              </a:ext>
            </a:extLst>
          </p:cNvPr>
          <p:cNvSpPr txBox="1"/>
          <p:nvPr/>
        </p:nvSpPr>
        <p:spPr>
          <a:xfrm>
            <a:off x="4381675"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5013485" y="3950033"/>
            <a:ext cx="296427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BEEN BETTER?</a:t>
            </a:r>
          </a:p>
        </p:txBody>
      </p:sp>
      <p:sp>
        <p:nvSpPr>
          <p:cNvPr id="57" name="Subtitle 2">
            <a:extLst>
              <a:ext uri="{FF2B5EF4-FFF2-40B4-BE49-F238E27FC236}">
                <a16:creationId xmlns:a16="http://schemas.microsoft.com/office/drawing/2014/main" id="{3BF27BF7-8DBB-E044-AFDE-03C73C0A0000}"/>
              </a:ext>
            </a:extLst>
          </p:cNvPr>
          <p:cNvSpPr txBox="1">
            <a:spLocks/>
          </p:cNvSpPr>
          <p:nvPr/>
        </p:nvSpPr>
        <p:spPr>
          <a:xfrm>
            <a:off x="5001755"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8" name="TextBox 57">
            <a:extLst>
              <a:ext uri="{FF2B5EF4-FFF2-40B4-BE49-F238E27FC236}">
                <a16:creationId xmlns:a16="http://schemas.microsoft.com/office/drawing/2014/main" id="{B2A477F0-669E-3943-945A-EE5EBAA934BC}"/>
              </a:ext>
            </a:extLst>
          </p:cNvPr>
          <p:cNvSpPr txBox="1"/>
          <p:nvPr/>
        </p:nvSpPr>
        <p:spPr>
          <a:xfrm>
            <a:off x="9195832" y="1238094"/>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9" name="Subtitle 2">
            <a:extLst>
              <a:ext uri="{FF2B5EF4-FFF2-40B4-BE49-F238E27FC236}">
                <a16:creationId xmlns:a16="http://schemas.microsoft.com/office/drawing/2014/main" id="{7075AF77-C72C-D441-A2B5-6A14E2992368}"/>
              </a:ext>
            </a:extLst>
          </p:cNvPr>
          <p:cNvSpPr txBox="1">
            <a:spLocks/>
          </p:cNvSpPr>
          <p:nvPr/>
        </p:nvSpPr>
        <p:spPr>
          <a:xfrm>
            <a:off x="9184101" y="146381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0" name="TextBox 59">
            <a:extLst>
              <a:ext uri="{FF2B5EF4-FFF2-40B4-BE49-F238E27FC236}">
                <a16:creationId xmlns:a16="http://schemas.microsoft.com/office/drawing/2014/main" id="{8F980B10-0F56-B541-AFCA-998F6A2BDDAA}"/>
              </a:ext>
            </a:extLst>
          </p:cNvPr>
          <p:cNvSpPr txBox="1"/>
          <p:nvPr/>
        </p:nvSpPr>
        <p:spPr>
          <a:xfrm>
            <a:off x="9195832" y="2600206"/>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61" name="Subtitle 2">
            <a:extLst>
              <a:ext uri="{FF2B5EF4-FFF2-40B4-BE49-F238E27FC236}">
                <a16:creationId xmlns:a16="http://schemas.microsoft.com/office/drawing/2014/main" id="{CC274E9E-9EF6-9E44-9129-3D2BC57EE3C0}"/>
              </a:ext>
            </a:extLst>
          </p:cNvPr>
          <p:cNvSpPr txBox="1">
            <a:spLocks/>
          </p:cNvSpPr>
          <p:nvPr/>
        </p:nvSpPr>
        <p:spPr>
          <a:xfrm>
            <a:off x="9184102"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2" name="TextBox 61">
            <a:hlinkClick r:id="rId9" action="ppaction://hlinksldjump"/>
            <a:extLst>
              <a:ext uri="{FF2B5EF4-FFF2-40B4-BE49-F238E27FC236}">
                <a16:creationId xmlns:a16="http://schemas.microsoft.com/office/drawing/2014/main" id="{407D5FF6-FA1D-034A-9C6B-71D78D1B7B27}"/>
              </a:ext>
            </a:extLst>
          </p:cNvPr>
          <p:cNvSpPr txBox="1"/>
          <p:nvPr/>
        </p:nvSpPr>
        <p:spPr>
          <a:xfrm>
            <a:off x="8349761" y="2327399"/>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63" name="TextBox 62">
            <a:hlinkClick r:id="rId10" action="ppaction://hlinksldjump"/>
            <a:extLst>
              <a:ext uri="{FF2B5EF4-FFF2-40B4-BE49-F238E27FC236}">
                <a16:creationId xmlns:a16="http://schemas.microsoft.com/office/drawing/2014/main" id="{DA45F0AE-A633-4643-A14D-2E4A2D685D07}"/>
              </a:ext>
            </a:extLst>
          </p:cNvPr>
          <p:cNvSpPr txBox="1"/>
          <p:nvPr/>
        </p:nvSpPr>
        <p:spPr>
          <a:xfrm>
            <a:off x="8564022"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4" name="TextBox 63">
            <a:hlinkClick r:id="rId11" action="ppaction://hlinksldjump"/>
            <a:extLst>
              <a:ext uri="{FF2B5EF4-FFF2-40B4-BE49-F238E27FC236}">
                <a16:creationId xmlns:a16="http://schemas.microsoft.com/office/drawing/2014/main" id="{D29DD01A-13BF-744A-9B64-9D86AC88EDDE}"/>
              </a:ext>
            </a:extLst>
          </p:cNvPr>
          <p:cNvSpPr txBox="1"/>
          <p:nvPr/>
        </p:nvSpPr>
        <p:spPr>
          <a:xfrm>
            <a:off x="304278"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936088" y="5212776"/>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6" name="Subtitle 2">
            <a:extLst>
              <a:ext uri="{FF2B5EF4-FFF2-40B4-BE49-F238E27FC236}">
                <a16:creationId xmlns:a16="http://schemas.microsoft.com/office/drawing/2014/main" id="{D42DA8C9-E793-F048-BAD0-741B6328DCFA}"/>
              </a:ext>
            </a:extLst>
          </p:cNvPr>
          <p:cNvSpPr txBox="1">
            <a:spLocks/>
          </p:cNvSpPr>
          <p:nvPr/>
        </p:nvSpPr>
        <p:spPr>
          <a:xfrm>
            <a:off x="924358"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7" name="TextBox 66">
            <a:hlinkClick r:id="rId12" action="ppaction://hlinksldjump"/>
            <a:extLst>
              <a:ext uri="{FF2B5EF4-FFF2-40B4-BE49-F238E27FC236}">
                <a16:creationId xmlns:a16="http://schemas.microsoft.com/office/drawing/2014/main" id="{07A33CE0-0E2E-9C43-9988-91D59DF94BE8}"/>
              </a:ext>
            </a:extLst>
          </p:cNvPr>
          <p:cNvSpPr txBox="1"/>
          <p:nvPr/>
        </p:nvSpPr>
        <p:spPr>
          <a:xfrm>
            <a:off x="4381675"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5013485" y="5212776"/>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69" name="Subtitle 2">
            <a:extLst>
              <a:ext uri="{FF2B5EF4-FFF2-40B4-BE49-F238E27FC236}">
                <a16:creationId xmlns:a16="http://schemas.microsoft.com/office/drawing/2014/main" id="{6384126D-C5CD-B74A-B0CB-06CD915ADEC5}"/>
              </a:ext>
            </a:extLst>
          </p:cNvPr>
          <p:cNvSpPr txBox="1">
            <a:spLocks/>
          </p:cNvSpPr>
          <p:nvPr/>
        </p:nvSpPr>
        <p:spPr>
          <a:xfrm>
            <a:off x="5001755"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2490053364"/>
              </p:ext>
            </p:extLst>
          </p:nvPr>
        </p:nvGraphicFramePr>
        <p:xfrm>
          <a:off x="8175337" y="710064"/>
          <a:ext cx="3657600" cy="434270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34270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076475461"/>
              </p:ext>
            </p:extLst>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05271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ORIGINAL PROJECT GOAL</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3598600171"/>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PERFORMANCES: GOALS</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a:off x="11108689" y="5563783"/>
            <a:ext cx="609600" cy="60960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7F7D3B2-78B0-9B4C-8AAC-4C9D7C51B455}"/>
              </a:ext>
            </a:extLst>
          </p:cNvPr>
          <p:cNvSpPr/>
          <p:nvPr/>
        </p:nvSpPr>
        <p:spPr>
          <a:xfrm>
            <a:off x="0" y="3256547"/>
            <a:ext cx="12192000" cy="3220453"/>
          </a:xfrm>
          <a:prstGeom prst="rect">
            <a:avLst/>
          </a:prstGeom>
          <a:gradFill>
            <a:gsLst>
              <a:gs pos="0">
                <a:srgbClr val="F7F9FB">
                  <a:alpha val="40000"/>
                </a:srgbClr>
              </a:gs>
              <a:gs pos="100000">
                <a:schemeClr val="tx2">
                  <a:lumMod val="20000"/>
                  <a:lumOff val="8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TIMELINE</a:t>
            </a:r>
            <a:endParaRPr lang="en-US" dirty="0">
              <a:solidFill>
                <a:schemeClr val="bg1"/>
              </a:solidFill>
              <a:latin typeface="Century Gothic" panose="020B0502020202020204" pitchFamily="34" charset="0"/>
              <a:ea typeface="Arial" charset="0"/>
              <a:cs typeface="Arial" charset="0"/>
            </a:endParaRPr>
          </a:p>
        </p:txBody>
      </p:sp>
      <p:grpSp>
        <p:nvGrpSpPr>
          <p:cNvPr id="12" name="Group 11">
            <a:extLst>
              <a:ext uri="{FF2B5EF4-FFF2-40B4-BE49-F238E27FC236}">
                <a16:creationId xmlns:a16="http://schemas.microsoft.com/office/drawing/2014/main" id="{EBC1229A-CC1C-804B-964B-0E614EA29B7D}"/>
              </a:ext>
            </a:extLst>
          </p:cNvPr>
          <p:cNvGrpSpPr/>
          <p:nvPr/>
        </p:nvGrpSpPr>
        <p:grpSpPr>
          <a:xfrm>
            <a:off x="630865" y="451153"/>
            <a:ext cx="11980394" cy="2490166"/>
            <a:chOff x="0" y="-25300"/>
            <a:chExt cx="9732193" cy="2222108"/>
          </a:xfrm>
        </p:grpSpPr>
        <p:cxnSp>
          <p:nvCxnSpPr>
            <p:cNvPr id="13" name="Straight Connector 12">
              <a:extLst>
                <a:ext uri="{FF2B5EF4-FFF2-40B4-BE49-F238E27FC236}">
                  <a16:creationId xmlns:a16="http://schemas.microsoft.com/office/drawing/2014/main" id="{668EDB02-3E82-1346-8DE3-751E3AD77731}"/>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C0541E7-F4D2-5A41-A84D-F2AADE2CAC3D}"/>
                </a:ext>
              </a:extLst>
            </p:cNvPr>
            <p:cNvGrpSpPr/>
            <p:nvPr/>
          </p:nvGrpSpPr>
          <p:grpSpPr>
            <a:xfrm>
              <a:off x="0" y="-25300"/>
              <a:ext cx="9732193" cy="2222108"/>
              <a:chOff x="0" y="-210566"/>
              <a:chExt cx="9735665" cy="2223247"/>
            </a:xfrm>
          </p:grpSpPr>
          <p:sp>
            <p:nvSpPr>
              <p:cNvPr id="15" name="Text Box 23">
                <a:extLst>
                  <a:ext uri="{FF2B5EF4-FFF2-40B4-BE49-F238E27FC236}">
                    <a16:creationId xmlns:a16="http://schemas.microsoft.com/office/drawing/2014/main" id="{3E973B34-DEE3-D446-AE6C-67D3B784990C}"/>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16" name="Straight Connector 15">
                <a:extLst>
                  <a:ext uri="{FF2B5EF4-FFF2-40B4-BE49-F238E27FC236}">
                    <a16:creationId xmlns:a16="http://schemas.microsoft.com/office/drawing/2014/main" id="{3EF9F298-2BF8-2D4D-AAED-12ED4AE77357}"/>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DD45D6F2-EC2E-4F49-BF78-03F40EEEF458}"/>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8" name="Straight Connector 17">
                <a:extLst>
                  <a:ext uri="{FF2B5EF4-FFF2-40B4-BE49-F238E27FC236}">
                    <a16:creationId xmlns:a16="http://schemas.microsoft.com/office/drawing/2014/main" id="{597BFD77-92C0-2B47-AC1C-D70C722B3981}"/>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DE476201-E710-EC4E-9D8D-F69D5B7A2F1B}"/>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20" name="Straight Connector 19">
                <a:extLst>
                  <a:ext uri="{FF2B5EF4-FFF2-40B4-BE49-F238E27FC236}">
                    <a16:creationId xmlns:a16="http://schemas.microsoft.com/office/drawing/2014/main" id="{2CDB6923-5E49-8D4A-9FB6-61DD0A0862DC}"/>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F34AAF2-0A02-0B44-B99F-EE86AF4E365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578F858-A931-564D-8633-B389BAB2BD97}"/>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49758B6-8780-D84E-BC40-E3C3AB3A8207}"/>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9BC0718-ED80-E94E-8A52-7D6DBE859C9B}"/>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83D8666-720C-884E-8B7D-EE9E09EE29C3}"/>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4D4492D-5AAE-7841-A0A7-81244ABB7937}"/>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C1D6BC1-C069-6042-861A-04CB0C783929}"/>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4DDE551-CBA7-564B-90E8-4DE386BFF8C7}"/>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29" name="Text Box 23">
                <a:extLst>
                  <a:ext uri="{FF2B5EF4-FFF2-40B4-BE49-F238E27FC236}">
                    <a16:creationId xmlns:a16="http://schemas.microsoft.com/office/drawing/2014/main" id="{4EED2996-9339-4C4C-BA26-E5EE721BF76F}"/>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30" name="Oval 29">
                <a:extLst>
                  <a:ext uri="{FF2B5EF4-FFF2-40B4-BE49-F238E27FC236}">
                    <a16:creationId xmlns:a16="http://schemas.microsoft.com/office/drawing/2014/main" id="{D87229B0-3ECD-9841-8DD2-328F5A5A885F}"/>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1" name="Oval 30">
                <a:extLst>
                  <a:ext uri="{FF2B5EF4-FFF2-40B4-BE49-F238E27FC236}">
                    <a16:creationId xmlns:a16="http://schemas.microsoft.com/office/drawing/2014/main" id="{EED13844-4F8C-8141-89C4-87C8A9184C7B}"/>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2" name="Oval 31">
                <a:extLst>
                  <a:ext uri="{FF2B5EF4-FFF2-40B4-BE49-F238E27FC236}">
                    <a16:creationId xmlns:a16="http://schemas.microsoft.com/office/drawing/2014/main" id="{67FE6930-0161-5F49-AA97-EAB666AF0394}"/>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3" name="Oval 32">
                <a:extLst>
                  <a:ext uri="{FF2B5EF4-FFF2-40B4-BE49-F238E27FC236}">
                    <a16:creationId xmlns:a16="http://schemas.microsoft.com/office/drawing/2014/main" id="{92740638-B3D3-A84E-8C7C-2624F0A67B5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4" name="Oval 33">
                <a:extLst>
                  <a:ext uri="{FF2B5EF4-FFF2-40B4-BE49-F238E27FC236}">
                    <a16:creationId xmlns:a16="http://schemas.microsoft.com/office/drawing/2014/main" id="{DFB3FBCD-0053-AD49-8ED8-DAC75BB96A4C}"/>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5" name="Oval 34">
                <a:extLst>
                  <a:ext uri="{FF2B5EF4-FFF2-40B4-BE49-F238E27FC236}">
                    <a16:creationId xmlns:a16="http://schemas.microsoft.com/office/drawing/2014/main" id="{F2F8FEE8-9112-B541-8764-F214310D04B9}"/>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6" name="Oval 35">
                <a:extLst>
                  <a:ext uri="{FF2B5EF4-FFF2-40B4-BE49-F238E27FC236}">
                    <a16:creationId xmlns:a16="http://schemas.microsoft.com/office/drawing/2014/main" id="{265ACFA0-9DAC-5A4E-8422-6297A71641CD}"/>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7" name="Oval 36">
                <a:extLst>
                  <a:ext uri="{FF2B5EF4-FFF2-40B4-BE49-F238E27FC236}">
                    <a16:creationId xmlns:a16="http://schemas.microsoft.com/office/drawing/2014/main" id="{A8B9D087-E54B-6849-91B7-2BEB3BB12108}"/>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3" name="Oval 42">
                <a:extLst>
                  <a:ext uri="{FF2B5EF4-FFF2-40B4-BE49-F238E27FC236}">
                    <a16:creationId xmlns:a16="http://schemas.microsoft.com/office/drawing/2014/main" id="{C0DEE005-1BC3-A94A-9DE1-B39BB83B70FA}"/>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4" name="Text Box 23">
                <a:extLst>
                  <a:ext uri="{FF2B5EF4-FFF2-40B4-BE49-F238E27FC236}">
                    <a16:creationId xmlns:a16="http://schemas.microsoft.com/office/drawing/2014/main" id="{214DE716-C974-3648-A366-6BC7C0FDA504}"/>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5" name="Text Box 23">
                <a:extLst>
                  <a:ext uri="{FF2B5EF4-FFF2-40B4-BE49-F238E27FC236}">
                    <a16:creationId xmlns:a16="http://schemas.microsoft.com/office/drawing/2014/main" id="{F38277C1-F714-CB4C-B8E9-FBC0A749130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6" name="Text Box 23">
                <a:extLst>
                  <a:ext uri="{FF2B5EF4-FFF2-40B4-BE49-F238E27FC236}">
                    <a16:creationId xmlns:a16="http://schemas.microsoft.com/office/drawing/2014/main" id="{CD08A181-A73D-2D4D-BC83-73E24255DEB7}"/>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7" name="Text Box 23">
                <a:extLst>
                  <a:ext uri="{FF2B5EF4-FFF2-40B4-BE49-F238E27FC236}">
                    <a16:creationId xmlns:a16="http://schemas.microsoft.com/office/drawing/2014/main" id="{3444A85E-1940-534A-8908-9950546E7078}"/>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8" name="Text Box 23">
                <a:extLst>
                  <a:ext uri="{FF2B5EF4-FFF2-40B4-BE49-F238E27FC236}">
                    <a16:creationId xmlns:a16="http://schemas.microsoft.com/office/drawing/2014/main" id="{D7E04576-7133-7644-88CB-52B68601CEB9}"/>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9" name="Text Box 23">
                <a:extLst>
                  <a:ext uri="{FF2B5EF4-FFF2-40B4-BE49-F238E27FC236}">
                    <a16:creationId xmlns:a16="http://schemas.microsoft.com/office/drawing/2014/main" id="{BFA9A522-9F78-6D4B-88BE-B322679C3EC5}"/>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0" name="Text Box 23">
                <a:extLst>
                  <a:ext uri="{FF2B5EF4-FFF2-40B4-BE49-F238E27FC236}">
                    <a16:creationId xmlns:a16="http://schemas.microsoft.com/office/drawing/2014/main" id="{76AA0CF1-6BAD-B141-B734-783AAEEFF490}"/>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1" name="Text Box 23">
                <a:extLst>
                  <a:ext uri="{FF2B5EF4-FFF2-40B4-BE49-F238E27FC236}">
                    <a16:creationId xmlns:a16="http://schemas.microsoft.com/office/drawing/2014/main" id="{1B980DAF-3677-9A4D-AC85-4CD379F7185B}"/>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2" name="Text Box 23">
                <a:extLst>
                  <a:ext uri="{FF2B5EF4-FFF2-40B4-BE49-F238E27FC236}">
                    <a16:creationId xmlns:a16="http://schemas.microsoft.com/office/drawing/2014/main" id="{06D1572F-0802-6249-AB40-2E2F1BFDF01B}"/>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53" name="Subtitle 2">
            <a:extLst>
              <a:ext uri="{FF2B5EF4-FFF2-40B4-BE49-F238E27FC236}">
                <a16:creationId xmlns:a16="http://schemas.microsoft.com/office/drawing/2014/main" id="{E6F42E7F-BB88-0E47-97D8-55F501AF4D68}"/>
              </a:ext>
            </a:extLst>
          </p:cNvPr>
          <p:cNvSpPr txBox="1">
            <a:spLocks/>
          </p:cNvSpPr>
          <p:nvPr/>
        </p:nvSpPr>
        <p:spPr>
          <a:xfrm>
            <a:off x="70167" y="2294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ORIGINAL PROJECT SCHEDULE</a:t>
            </a:r>
          </a:p>
        </p:txBody>
      </p:sp>
      <p:grpSp>
        <p:nvGrpSpPr>
          <p:cNvPr id="54" name="Group 53">
            <a:extLst>
              <a:ext uri="{FF2B5EF4-FFF2-40B4-BE49-F238E27FC236}">
                <a16:creationId xmlns:a16="http://schemas.microsoft.com/office/drawing/2014/main" id="{9E9BA660-933F-D84E-9387-63D17DF4C9E2}"/>
              </a:ext>
            </a:extLst>
          </p:cNvPr>
          <p:cNvGrpSpPr/>
          <p:nvPr/>
        </p:nvGrpSpPr>
        <p:grpSpPr>
          <a:xfrm>
            <a:off x="630865" y="3745799"/>
            <a:ext cx="11980394" cy="2490166"/>
            <a:chOff x="0" y="-25300"/>
            <a:chExt cx="9732193" cy="2222108"/>
          </a:xfrm>
        </p:grpSpPr>
        <p:cxnSp>
          <p:nvCxnSpPr>
            <p:cNvPr id="55" name="Straight Connector 54">
              <a:extLst>
                <a:ext uri="{FF2B5EF4-FFF2-40B4-BE49-F238E27FC236}">
                  <a16:creationId xmlns:a16="http://schemas.microsoft.com/office/drawing/2014/main" id="{1B323CFE-5A0F-D04B-835A-E44DAB806B2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56" name="Group 55">
              <a:extLst>
                <a:ext uri="{FF2B5EF4-FFF2-40B4-BE49-F238E27FC236}">
                  <a16:creationId xmlns:a16="http://schemas.microsoft.com/office/drawing/2014/main" id="{50FF6D4E-2F10-C745-8F55-5B0C088D79AC}"/>
                </a:ext>
              </a:extLst>
            </p:cNvPr>
            <p:cNvGrpSpPr/>
            <p:nvPr/>
          </p:nvGrpSpPr>
          <p:grpSpPr>
            <a:xfrm>
              <a:off x="0" y="-25300"/>
              <a:ext cx="9732193" cy="2222108"/>
              <a:chOff x="0" y="-210566"/>
              <a:chExt cx="9735665" cy="2223247"/>
            </a:xfrm>
          </p:grpSpPr>
          <p:sp>
            <p:nvSpPr>
              <p:cNvPr id="57" name="Text Box 23">
                <a:extLst>
                  <a:ext uri="{FF2B5EF4-FFF2-40B4-BE49-F238E27FC236}">
                    <a16:creationId xmlns:a16="http://schemas.microsoft.com/office/drawing/2014/main" id="{5F2AA655-5480-F54F-8384-1C7EA6A83AFE}"/>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8" name="Straight Connector 57">
                <a:extLst>
                  <a:ext uri="{FF2B5EF4-FFF2-40B4-BE49-F238E27FC236}">
                    <a16:creationId xmlns:a16="http://schemas.microsoft.com/office/drawing/2014/main" id="{3B499F67-BBBA-0E41-814E-A3BF2E1502BE}"/>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E322324C-EC37-284E-9551-4683A5D9B18F}"/>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0" name="Straight Connector 59">
                <a:extLst>
                  <a:ext uri="{FF2B5EF4-FFF2-40B4-BE49-F238E27FC236}">
                    <a16:creationId xmlns:a16="http://schemas.microsoft.com/office/drawing/2014/main" id="{A21FDFD1-5619-BB4A-B82B-7D9A1A826D7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132B7F4C-581E-4C47-B341-78D7D5A29B14}"/>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C990F9B6-844E-B647-8C42-0FAC5B374AA8}"/>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A42042A-4243-F946-BDD8-F2765486310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A41224ED-73BA-FB4C-98B1-76A8992F277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11AA03-DFE3-AD4A-AE51-B6C0D10378DA}"/>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208C42C-5313-D844-9898-01BAD86914D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E74AF3B-1B01-BE47-A6D8-1769D954662F}"/>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CBF7213-2A52-0440-A981-C432E96C7D9E}"/>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9055534-7C5B-DA4B-945F-B7848384EF8B}"/>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1818313-726C-2343-BBB4-ECF5A7C9165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1" name="Text Box 23">
                <a:extLst>
                  <a:ext uri="{FF2B5EF4-FFF2-40B4-BE49-F238E27FC236}">
                    <a16:creationId xmlns:a16="http://schemas.microsoft.com/office/drawing/2014/main" id="{F4AB5376-E515-654A-9C0D-B3FFDA605CF1}"/>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2" name="Oval 71">
                <a:extLst>
                  <a:ext uri="{FF2B5EF4-FFF2-40B4-BE49-F238E27FC236}">
                    <a16:creationId xmlns:a16="http://schemas.microsoft.com/office/drawing/2014/main" id="{38731DCA-DF93-ED42-B647-85828F7A2454}"/>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3" name="Oval 72">
                <a:extLst>
                  <a:ext uri="{FF2B5EF4-FFF2-40B4-BE49-F238E27FC236}">
                    <a16:creationId xmlns:a16="http://schemas.microsoft.com/office/drawing/2014/main" id="{D7B0B384-6D77-A645-9011-95D765E245B0}"/>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4" name="Oval 73">
                <a:extLst>
                  <a:ext uri="{FF2B5EF4-FFF2-40B4-BE49-F238E27FC236}">
                    <a16:creationId xmlns:a16="http://schemas.microsoft.com/office/drawing/2014/main" id="{D853DC5C-614F-A14E-97B2-0BF9CDB3F36E}"/>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BE8B640E-5A00-9E4E-8B74-ADF2656C870B}"/>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95764B35-5CF8-E646-9859-75FA1C727A2B}"/>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B57BFE00-9695-B74B-8239-063BF5C091B8}"/>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5DF62BD1-52C2-7542-B1A4-F06E0B012760}"/>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D98B626F-93D8-104A-BCFB-B1BA7FEAABB0}"/>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9CA9E3C5-A005-7847-83CE-4C640945F828}"/>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Text Box 23">
                <a:extLst>
                  <a:ext uri="{FF2B5EF4-FFF2-40B4-BE49-F238E27FC236}">
                    <a16:creationId xmlns:a16="http://schemas.microsoft.com/office/drawing/2014/main" id="{315F4301-0C95-9B4C-A981-CDEAA47068BC}"/>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2" name="Text Box 23">
                <a:extLst>
                  <a:ext uri="{FF2B5EF4-FFF2-40B4-BE49-F238E27FC236}">
                    <a16:creationId xmlns:a16="http://schemas.microsoft.com/office/drawing/2014/main" id="{D4201108-BC1B-044A-8725-DF04F1708ADC}"/>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3" name="Text Box 23">
                <a:extLst>
                  <a:ext uri="{FF2B5EF4-FFF2-40B4-BE49-F238E27FC236}">
                    <a16:creationId xmlns:a16="http://schemas.microsoft.com/office/drawing/2014/main" id="{6CBEAF72-D4D9-3444-8387-CFD63FC1431E}"/>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FE95A916-6A8C-8146-B0FE-CEC17596FA31}"/>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27E37D23-ADAE-4C4F-9163-4C6173BE6E5C}"/>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CF531F73-8621-9844-BBC4-7DB18940BD6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B40C95C6-011E-6542-8D92-DE98069DE2CF}"/>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0B9C40BE-5CFE-EA48-B2F6-2E3B16CBA749}"/>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6F24012-F5EB-494C-8DC1-4487E1D0E9DE}"/>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0" name="Subtitle 2">
            <a:extLst>
              <a:ext uri="{FF2B5EF4-FFF2-40B4-BE49-F238E27FC236}">
                <a16:creationId xmlns:a16="http://schemas.microsoft.com/office/drawing/2014/main" id="{00062C86-8227-5741-B03C-4424A78320FB}"/>
              </a:ext>
            </a:extLst>
          </p:cNvPr>
          <p:cNvSpPr txBox="1">
            <a:spLocks/>
          </p:cNvSpPr>
          <p:nvPr/>
        </p:nvSpPr>
        <p:spPr>
          <a:xfrm>
            <a:off x="35760" y="329485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ACTUAL PROJECT TIMELINE</a:t>
            </a:r>
          </a:p>
        </p:txBody>
      </p:sp>
      <p:cxnSp>
        <p:nvCxnSpPr>
          <p:cNvPr id="91" name="Straight Connector 90">
            <a:extLst>
              <a:ext uri="{FF2B5EF4-FFF2-40B4-BE49-F238E27FC236}">
                <a16:creationId xmlns:a16="http://schemas.microsoft.com/office/drawing/2014/main" id="{6D8EF39E-64A2-864C-AF72-5F5B8770542F}"/>
              </a:ext>
            </a:extLst>
          </p:cNvPr>
          <p:cNvCxnSpPr/>
          <p:nvPr/>
        </p:nvCxnSpPr>
        <p:spPr>
          <a:xfrm>
            <a:off x="0" y="3215451"/>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067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3473705257"/>
              </p:ext>
            </p:extLst>
          </p:nvPr>
        </p:nvGraphicFramePr>
        <p:xfrm>
          <a:off x="8175337" y="710064"/>
          <a:ext cx="3657600" cy="4173021"/>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173021">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96188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INITIAL GOAL FOR QUALITY STANDARDS</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2026600293"/>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16" name="Picture 15" descr="Icon&#10;&#10;Description automatically generated">
            <a:extLst>
              <a:ext uri="{FF2B5EF4-FFF2-40B4-BE49-F238E27FC236}">
                <a16:creationId xmlns:a16="http://schemas.microsoft.com/office/drawing/2014/main" id="{3213B28F-7319-8B4E-8E71-E06FE71565E7}"/>
              </a:ext>
            </a:extLst>
          </p:cNvPr>
          <p:cNvPicPr>
            <a:picLocks noChangeAspect="1"/>
          </p:cNvPicPr>
          <p:nvPr/>
        </p:nvPicPr>
        <p:blipFill>
          <a:blip r:embed="rId3"/>
          <a:stretch>
            <a:fillRect/>
          </a:stretch>
        </p:blipFill>
        <p:spPr>
          <a:xfrm>
            <a:off x="11184377" y="5563783"/>
            <a:ext cx="609600" cy="609600"/>
          </a:xfrm>
          <a:prstGeom prst="rect">
            <a:avLst/>
          </a:prstGeom>
        </p:spPr>
      </p:pic>
    </p:spTree>
    <p:extLst>
      <p:ext uri="{BB962C8B-B14F-4D97-AF65-F5344CB8AC3E}">
        <p14:creationId xmlns:p14="http://schemas.microsoft.com/office/powerpoint/2010/main" val="378137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42" name="Subtitle 2">
            <a:extLst>
              <a:ext uri="{FF2B5EF4-FFF2-40B4-BE49-F238E27FC236}">
                <a16:creationId xmlns:a16="http://schemas.microsoft.com/office/drawing/2014/main" id="{FDD7361D-3048-D94C-9227-876A245A17EB}"/>
              </a:ext>
            </a:extLst>
          </p:cNvPr>
          <p:cNvSpPr txBox="1">
            <a:spLocks/>
          </p:cNvSpPr>
          <p:nvPr/>
        </p:nvSpPr>
        <p:spPr>
          <a:xfrm>
            <a:off x="6427691"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2455312889"/>
              </p:ext>
            </p:extLst>
          </p:nvPr>
        </p:nvGraphicFramePr>
        <p:xfrm>
          <a:off x="237798"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graphicFrame>
        <p:nvGraphicFramePr>
          <p:cNvPr id="44" name="Table 43">
            <a:extLst>
              <a:ext uri="{FF2B5EF4-FFF2-40B4-BE49-F238E27FC236}">
                <a16:creationId xmlns:a16="http://schemas.microsoft.com/office/drawing/2014/main" id="{C31B731F-F842-154A-AE94-C9F3A7C7768A}"/>
              </a:ext>
            </a:extLst>
          </p:cNvPr>
          <p:cNvGraphicFramePr>
            <a:graphicFrameLocks noGrp="1"/>
          </p:cNvGraphicFramePr>
          <p:nvPr>
            <p:extLst>
              <p:ext uri="{D42A27DB-BD31-4B8C-83A1-F6EECF244321}">
                <p14:modId xmlns:p14="http://schemas.microsoft.com/office/powerpoint/2010/main" val="2760673958"/>
              </p:ext>
            </p:extLst>
          </p:nvPr>
        </p:nvGraphicFramePr>
        <p:xfrm>
          <a:off x="6463785"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pic>
        <p:nvPicPr>
          <p:cNvPr id="4" name="Picture 3" descr="Icon&#10;&#10;Description automatically generated">
            <a:extLst>
              <a:ext uri="{FF2B5EF4-FFF2-40B4-BE49-F238E27FC236}">
                <a16:creationId xmlns:a16="http://schemas.microsoft.com/office/drawing/2014/main" id="{3BA0641A-13A7-7E49-961D-A36E1067BEDA}"/>
              </a:ext>
            </a:extLst>
          </p:cNvPr>
          <p:cNvPicPr>
            <a:picLocks noChangeAspect="1"/>
          </p:cNvPicPr>
          <p:nvPr/>
        </p:nvPicPr>
        <p:blipFill>
          <a:blip r:embed="rId3"/>
          <a:stretch>
            <a:fillRect/>
          </a:stretch>
        </p:blipFill>
        <p:spPr>
          <a:xfrm>
            <a:off x="5718655" y="5595413"/>
            <a:ext cx="609600" cy="609600"/>
          </a:xfrm>
          <a:prstGeom prst="rect">
            <a:avLst/>
          </a:prstGeom>
        </p:spPr>
      </p:pic>
    </p:spTree>
    <p:extLst>
      <p:ext uri="{BB962C8B-B14F-4D97-AF65-F5344CB8AC3E}">
        <p14:creationId xmlns:p14="http://schemas.microsoft.com/office/powerpoint/2010/main" val="334486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866695974"/>
              </p:ext>
            </p:extLst>
          </p:nvPr>
        </p:nvGraphicFramePr>
        <p:xfrm>
          <a:off x="473711" y="656968"/>
          <a:ext cx="9604764"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9604764">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391518" y="273435"/>
            <a:ext cx="6579045" cy="400110"/>
          </a:xfrm>
          <a:prstGeom prst="rect">
            <a:avLst/>
          </a:prstGeom>
          <a:noFill/>
        </p:spPr>
        <p:txBody>
          <a:bodyPr wrap="none" rtlCol="0">
            <a:spAutoFit/>
          </a:bodyPr>
          <a:lstStyle/>
          <a:p>
            <a:r>
              <a:rPr lang="en-US" sz="2000" dirty="0">
                <a:latin typeface="Century Gothic" panose="020B0502020202020204" pitchFamily="34" charset="0"/>
              </a:rPr>
              <a:t>Was the plan clearly defined and communicated? </a:t>
            </a:r>
          </a:p>
        </p:txBody>
      </p:sp>
      <p:graphicFrame>
        <p:nvGraphicFramePr>
          <p:cNvPr id="42" name="Table 41">
            <a:extLst>
              <a:ext uri="{FF2B5EF4-FFF2-40B4-BE49-F238E27FC236}">
                <a16:creationId xmlns:a16="http://schemas.microsoft.com/office/drawing/2014/main" id="{D9AC9050-108B-6942-A889-EA930E08329F}"/>
              </a:ext>
            </a:extLst>
          </p:cNvPr>
          <p:cNvGraphicFramePr>
            <a:graphicFrameLocks noGrp="1"/>
          </p:cNvGraphicFramePr>
          <p:nvPr>
            <p:extLst>
              <p:ext uri="{D42A27DB-BD31-4B8C-83A1-F6EECF244321}">
                <p14:modId xmlns:p14="http://schemas.microsoft.com/office/powerpoint/2010/main" val="1249756818"/>
              </p:ext>
            </p:extLst>
          </p:nvPr>
        </p:nvGraphicFramePr>
        <p:xfrm>
          <a:off x="473712" y="2801917"/>
          <a:ext cx="8283456"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8283456">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3" name="TextBox 42">
            <a:extLst>
              <a:ext uri="{FF2B5EF4-FFF2-40B4-BE49-F238E27FC236}">
                <a16:creationId xmlns:a16="http://schemas.microsoft.com/office/drawing/2014/main" id="{AF784F08-FF18-9045-814C-C35997944C09}"/>
              </a:ext>
            </a:extLst>
          </p:cNvPr>
          <p:cNvSpPr txBox="1"/>
          <p:nvPr/>
        </p:nvSpPr>
        <p:spPr>
          <a:xfrm>
            <a:off x="391518" y="2418384"/>
            <a:ext cx="4685898" cy="400110"/>
          </a:xfrm>
          <a:prstGeom prst="rect">
            <a:avLst/>
          </a:prstGeom>
          <a:noFill/>
        </p:spPr>
        <p:txBody>
          <a:bodyPr wrap="none" rtlCol="0">
            <a:spAutoFit/>
          </a:bodyPr>
          <a:lstStyle/>
          <a:p>
            <a:r>
              <a:rPr lang="en-US" sz="2000" dirty="0">
                <a:latin typeface="Century Gothic" panose="020B0502020202020204" pitchFamily="34" charset="0"/>
              </a:rPr>
              <a:t>Was it the right plan for this project? </a:t>
            </a:r>
          </a:p>
        </p:txBody>
      </p:sp>
      <p:graphicFrame>
        <p:nvGraphicFramePr>
          <p:cNvPr id="44" name="Table 43">
            <a:extLst>
              <a:ext uri="{FF2B5EF4-FFF2-40B4-BE49-F238E27FC236}">
                <a16:creationId xmlns:a16="http://schemas.microsoft.com/office/drawing/2014/main" id="{442DEEAA-9E51-5643-927C-309B32204C56}"/>
              </a:ext>
            </a:extLst>
          </p:cNvPr>
          <p:cNvGraphicFramePr>
            <a:graphicFrameLocks noGrp="1"/>
          </p:cNvGraphicFramePr>
          <p:nvPr>
            <p:extLst>
              <p:ext uri="{D42A27DB-BD31-4B8C-83A1-F6EECF244321}">
                <p14:modId xmlns:p14="http://schemas.microsoft.com/office/powerpoint/2010/main" val="1015971077"/>
              </p:ext>
            </p:extLst>
          </p:nvPr>
        </p:nvGraphicFramePr>
        <p:xfrm>
          <a:off x="473711" y="4864160"/>
          <a:ext cx="7539073"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539073">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5" name="TextBox 44">
            <a:extLst>
              <a:ext uri="{FF2B5EF4-FFF2-40B4-BE49-F238E27FC236}">
                <a16:creationId xmlns:a16="http://schemas.microsoft.com/office/drawing/2014/main" id="{76226218-C798-D74E-8EB7-249CD4F5B206}"/>
              </a:ext>
            </a:extLst>
          </p:cNvPr>
          <p:cNvSpPr txBox="1"/>
          <p:nvPr/>
        </p:nvSpPr>
        <p:spPr>
          <a:xfrm>
            <a:off x="391518" y="4480627"/>
            <a:ext cx="4506362" cy="400110"/>
          </a:xfrm>
          <a:prstGeom prst="rect">
            <a:avLst/>
          </a:prstGeom>
          <a:noFill/>
        </p:spPr>
        <p:txBody>
          <a:bodyPr wrap="none" rtlCol="0">
            <a:spAutoFit/>
          </a:bodyPr>
          <a:lstStyle/>
          <a:p>
            <a:r>
              <a:rPr lang="en-US" sz="2000" dirty="0">
                <a:latin typeface="Century Gothic" panose="020B0502020202020204" pitchFamily="34" charset="0"/>
              </a:rPr>
              <a:t>What could have been improved?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PLAN</a:t>
            </a:r>
          </a:p>
        </p:txBody>
      </p:sp>
      <p:pic>
        <p:nvPicPr>
          <p:cNvPr id="4" name="Picture 3" descr="Icon&#10;&#10;Description automatically generated">
            <a:extLst>
              <a:ext uri="{FF2B5EF4-FFF2-40B4-BE49-F238E27FC236}">
                <a16:creationId xmlns:a16="http://schemas.microsoft.com/office/drawing/2014/main" id="{5959BD49-CC74-C54D-843F-1A3110BE3475}"/>
              </a:ext>
            </a:extLst>
          </p:cNvPr>
          <p:cNvPicPr>
            <a:picLocks noChangeAspect="1"/>
          </p:cNvPicPr>
          <p:nvPr/>
        </p:nvPicPr>
        <p:blipFill>
          <a:blip r:embed="rId4"/>
          <a:stretch>
            <a:fillRect/>
          </a:stretch>
        </p:blipFill>
        <p:spPr>
          <a:xfrm>
            <a:off x="8187359" y="5558026"/>
            <a:ext cx="609600" cy="609600"/>
          </a:xfrm>
          <a:prstGeom prst="rect">
            <a:avLst/>
          </a:prstGeom>
        </p:spPr>
      </p:pic>
    </p:spTree>
    <p:extLst>
      <p:ext uri="{BB962C8B-B14F-4D97-AF65-F5344CB8AC3E}">
        <p14:creationId xmlns:p14="http://schemas.microsoft.com/office/powerpoint/2010/main" val="3973852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367748" y="2066797"/>
            <a:ext cx="7307918" cy="3046988"/>
          </a:xfrm>
          <a:prstGeom prst="rect">
            <a:avLst/>
          </a:prstGeom>
          <a:noFill/>
        </p:spPr>
        <p:txBody>
          <a:bodyPr wrap="square" rtlCol="0">
            <a:spAutoFit/>
          </a:bodyPr>
          <a:lstStyle/>
          <a:p>
            <a:pPr algn="ctr"/>
            <a:r>
              <a:rPr lang="en-US" sz="9600" dirty="0">
                <a:solidFill>
                  <a:schemeClr val="tx2"/>
                </a:solidFill>
                <a:latin typeface="Century Gothic" panose="020B0502020202020204" pitchFamily="34" charset="0"/>
              </a:rPr>
              <a:t>WHAT WENT WELL?</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914234345"/>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STRENGTHS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WELL:</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WENT WELL</a:t>
            </a:r>
            <a:endParaRPr lang="en-US" dirty="0">
              <a:solidFill>
                <a:schemeClr val="bg1"/>
              </a:solidFill>
              <a:latin typeface="Century Gothic" panose="020B0502020202020204" pitchFamily="34" charset="0"/>
              <a:ea typeface="Arial" charset="0"/>
              <a:cs typeface="Arial" charset="0"/>
            </a:endParaRPr>
          </a:p>
        </p:txBody>
      </p:sp>
      <p:pic>
        <p:nvPicPr>
          <p:cNvPr id="8" name="Picture 7" descr="Icon&#10;&#10;Description automatically generated">
            <a:extLst>
              <a:ext uri="{FF2B5EF4-FFF2-40B4-BE49-F238E27FC236}">
                <a16:creationId xmlns:a16="http://schemas.microsoft.com/office/drawing/2014/main" id="{20B82252-FE3E-0C42-9AFA-393EF36D3CA2}"/>
              </a:ext>
            </a:extLst>
          </p:cNvPr>
          <p:cNvPicPr>
            <a:picLocks noChangeAspect="1"/>
          </p:cNvPicPr>
          <p:nvPr/>
        </p:nvPicPr>
        <p:blipFill>
          <a:blip r:embed="rId3"/>
          <a:stretch>
            <a:fillRect/>
          </a:stretch>
        </p:blipFill>
        <p:spPr>
          <a:xfrm>
            <a:off x="589089" y="5187779"/>
            <a:ext cx="548640" cy="548640"/>
          </a:xfrm>
          <a:prstGeom prst="rect">
            <a:avLst/>
          </a:prstGeom>
          <a:noFill/>
        </p:spPr>
      </p:pic>
    </p:spTree>
    <p:extLst>
      <p:ext uri="{BB962C8B-B14F-4D97-AF65-F5344CB8AC3E}">
        <p14:creationId xmlns:p14="http://schemas.microsoft.com/office/powerpoint/2010/main" val="7659766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Lessons-Learned-Presentation-Template_PowerPoint" id="{869EFF9E-1A64-7F44-852C-FB2E2A3191FE}" vid="{228D0B0A-21D5-B643-B38E-9B9F8AB12A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IC-Project-Lessons-Learned-Presentation-Template_PowerPoint</Template>
  <TotalTime>52</TotalTime>
  <Words>476</Words>
  <Application>Microsoft Macintosh PowerPoint</Application>
  <PresentationFormat>Widescreen</PresentationFormat>
  <Paragraphs>203</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dcterms:created xsi:type="dcterms:W3CDTF">2021-05-03T17:59:47Z</dcterms:created>
  <dcterms:modified xsi:type="dcterms:W3CDTF">2022-05-23T18:57:18Z</dcterms:modified>
</cp:coreProperties>
</file>