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0" r:id="rId3"/>
    <p:sldId id="261" r:id="rId4"/>
    <p:sldId id="267" r:id="rId5"/>
    <p:sldId id="265" r:id="rId6"/>
    <p:sldId id="271" r:id="rId7"/>
    <p:sldId id="268" r:id="rId8"/>
    <p:sldId id="272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5DD"/>
    <a:srgbClr val="C4D2E7"/>
    <a:srgbClr val="F0A622"/>
    <a:srgbClr val="5E913E"/>
    <a:srgbClr val="CE1D02"/>
    <a:srgbClr val="4DACA4"/>
    <a:srgbClr val="D57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74"/>
  </p:normalViewPr>
  <p:slideViewPr>
    <p:cSldViewPr snapToGrid="0" snapToObjects="1">
      <p:cViewPr varScale="1">
        <p:scale>
          <a:sx n="128" d="100"/>
          <a:sy n="128" d="100"/>
        </p:scale>
        <p:origin x="39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6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5/20/22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martsheet.com/try-it?trp=11410&amp;utm_source=integrated+content&amp;utm_campaign=/content/project-summary-templates&amp;utm_medium=Project+Summary+PowerPoint+powerpoint+11410&amp;lpa=Project+Summary+PowerPoint+powerpoint+11410&amp;lx=PFpZZjisDNTS-Ddigi3MyABAgeTPLDIL8TQRu558b7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SUMMARY</a:t>
            </a:r>
            <a:endParaRPr lang="en-US" b="1" dirty="0">
              <a:solidFill>
                <a:schemeClr val="bg1"/>
              </a:solidFill>
              <a:latin typeface="Century Gothic" panose="020B0502020202020204" pitchFamily="34" charset="0"/>
              <a:ea typeface="Arial" charset="0"/>
              <a:cs typeface="Arial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5B69A5-3B0C-C540-8CC8-9794435EA004}"/>
              </a:ext>
            </a:extLst>
          </p:cNvPr>
          <p:cNvSpPr txBox="1"/>
          <p:nvPr/>
        </p:nvSpPr>
        <p:spPr>
          <a:xfrm>
            <a:off x="3875096" y="1983541"/>
            <a:ext cx="71196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entury Gothic" panose="020B0502020202020204" pitchFamily="34" charset="0"/>
              </a:rPr>
              <a:t>YOUR COMPANY NAME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70E27F1-C456-0843-8892-F26B6827FECB}"/>
              </a:ext>
            </a:extLst>
          </p:cNvPr>
          <p:cNvSpPr/>
          <p:nvPr/>
        </p:nvSpPr>
        <p:spPr>
          <a:xfrm>
            <a:off x="415636" y="923060"/>
            <a:ext cx="2932884" cy="28904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624696E6-9E8A-7F40-A17F-639CE1D5FE5E}"/>
              </a:ext>
            </a:extLst>
          </p:cNvPr>
          <p:cNvSpPr/>
          <p:nvPr/>
        </p:nvSpPr>
        <p:spPr>
          <a:xfrm>
            <a:off x="666342" y="1048616"/>
            <a:ext cx="2431473" cy="2431473"/>
          </a:xfrm>
          <a:prstGeom prst="star5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E98C72B-766C-FB4C-BEE1-BF077220AA34}"/>
              </a:ext>
            </a:extLst>
          </p:cNvPr>
          <p:cNvSpPr txBox="1"/>
          <p:nvPr/>
        </p:nvSpPr>
        <p:spPr>
          <a:xfrm>
            <a:off x="666341" y="1644986"/>
            <a:ext cx="24314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YOUR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LOGO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98E647-E4C9-4B4B-888B-2F662C468983}"/>
              </a:ext>
            </a:extLst>
          </p:cNvPr>
          <p:cNvSpPr txBox="1"/>
          <p:nvPr/>
        </p:nvSpPr>
        <p:spPr>
          <a:xfrm>
            <a:off x="3875096" y="2927621"/>
            <a:ext cx="78544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PROJECT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5C502E9-323D-6147-AE85-54814FCF265C}"/>
              </a:ext>
            </a:extLst>
          </p:cNvPr>
          <p:cNvCxnSpPr/>
          <p:nvPr/>
        </p:nvCxnSpPr>
        <p:spPr>
          <a:xfrm>
            <a:off x="3875096" y="2831812"/>
            <a:ext cx="818994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9FEB64A-76FC-3D4F-AD1A-A7C744DE5653}"/>
              </a:ext>
            </a:extLst>
          </p:cNvPr>
          <p:cNvSpPr txBox="1"/>
          <p:nvPr/>
        </p:nvSpPr>
        <p:spPr>
          <a:xfrm>
            <a:off x="994290" y="4873945"/>
            <a:ext cx="11197710" cy="138499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STAKEHOLDERS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PROJECT OVERVIEW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GOALS / ASSUMPTIONS / MEASUREMENTS OF SUCCESS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  <a:ea typeface="Arial" charset="0"/>
                <a:cs typeface="Arial" charset="0"/>
              </a:rPr>
              <a:t>COMPETITIVE ADVANTAGE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RISK FACTORS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PROJECT MILESTONES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  <a:ea typeface="Arial" charset="0"/>
                <a:cs typeface="Arial" charset="0"/>
              </a:rPr>
              <a:t>DOCUMENTATION + REPORTING / PROJECT COST + RESOURCE ESTIMATE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  <a:ea typeface="Arial" charset="0"/>
                <a:cs typeface="Arial" charset="0"/>
              </a:rPr>
              <a:t>CONCLUSION AND COMMENTS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Century Gothic" panose="020B0502020202020204" pitchFamily="34" charset="0"/>
            </a:endParaRPr>
          </a:p>
        </p:txBody>
      </p:sp>
      <p:pic>
        <p:nvPicPr>
          <p:cNvPr id="5" name="Рисунок 4">
            <a:hlinkClick r:id="rId2"/>
            <a:extLst>
              <a:ext uri="{FF2B5EF4-FFF2-40B4-BE49-F238E27FC236}">
                <a16:creationId xmlns:a16="http://schemas.microsoft.com/office/drawing/2014/main" id="{BCA8E8EB-805A-4087-A361-46D0971BA8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9705" y="273890"/>
            <a:ext cx="3114798" cy="43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15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STAKEHOLDERS</a:t>
            </a:r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B3E2A03E-1757-5643-A292-A9EA460C2869}"/>
              </a:ext>
            </a:extLst>
          </p:cNvPr>
          <p:cNvSpPr txBox="1">
            <a:spLocks/>
          </p:cNvSpPr>
          <p:nvPr/>
        </p:nvSpPr>
        <p:spPr>
          <a:xfrm>
            <a:off x="8964287" y="2197129"/>
            <a:ext cx="3100754" cy="280554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ts val="3000"/>
              </a:lnSpc>
              <a:spcBef>
                <a:spcPts val="0"/>
              </a:spcBef>
              <a:spcAft>
                <a:spcPts val="1200"/>
              </a:spcAft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2B12E8F-327F-D149-9F01-671144C43F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995019"/>
              </p:ext>
            </p:extLst>
          </p:nvPr>
        </p:nvGraphicFramePr>
        <p:xfrm>
          <a:off x="341389" y="358021"/>
          <a:ext cx="11451218" cy="753729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2032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785282">
                  <a:extLst>
                    <a:ext uri="{9D8B030D-6E8A-4147-A177-3AD203B41FA5}">
                      <a16:colId xmlns:a16="http://schemas.microsoft.com/office/drawing/2014/main" val="1609088537"/>
                    </a:ext>
                  </a:extLst>
                </a:gridCol>
                <a:gridCol w="5665936">
                  <a:extLst>
                    <a:ext uri="{9D8B030D-6E8A-4147-A177-3AD203B41FA5}">
                      <a16:colId xmlns:a16="http://schemas.microsoft.com/office/drawing/2014/main" val="1541701887"/>
                    </a:ext>
                  </a:extLst>
                </a:gridCol>
              </a:tblGrid>
              <a:tr h="332949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PROJECT SPONSOR   Commissions delivery of and champions project; provides vision and direction; accepts responsibility</a:t>
                      </a:r>
                      <a:endParaRPr lang="en-US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344158"/>
                  </a:ext>
                </a:extLst>
              </a:tr>
              <a:tr h="413089"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080120"/>
                  </a:ext>
                </a:extLst>
              </a:tr>
              <a:tr h="332949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FUNDING SPONSOR   Person / department obtaining budget required</a:t>
                      </a:r>
                      <a:endParaRPr lang="en-US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019718"/>
                  </a:ext>
                </a:extLst>
              </a:tr>
              <a:tr h="413089"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112136"/>
                  </a:ext>
                </a:extLst>
              </a:tr>
              <a:tr h="2765239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PROJECT OWNER   Confirms need for project and validates objectives; provides specs, monitoring, and overall delivery</a:t>
                      </a:r>
                      <a:endParaRPr lang="en-US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681756"/>
                  </a:ext>
                </a:extLst>
              </a:tr>
              <a:tr h="413089"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60760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PROPOSAL FACILITATOR   Proposal preparation support</a:t>
                      </a:r>
                      <a:endParaRPr lang="en-US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955382"/>
                  </a:ext>
                </a:extLst>
              </a:tr>
              <a:tr h="413089"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463678"/>
                  </a:ext>
                </a:extLst>
              </a:tr>
              <a:tr h="332949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ADDITIONAL STAKEHOLDERS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116136"/>
                  </a:ext>
                </a:extLst>
              </a:tr>
              <a:tr h="33294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STAKEHOLDER NAME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STAKEHOLDER ROLE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955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99310"/>
                  </a:ext>
                </a:extLst>
              </a:tr>
              <a:tr h="413089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68566"/>
                  </a:ext>
                </a:extLst>
              </a:tr>
              <a:tr h="413089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33840"/>
                  </a:ext>
                </a:extLst>
              </a:tr>
              <a:tr h="413089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279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811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OVERVIEW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9378763E-1503-C740-A5CB-839E42EFC588}"/>
              </a:ext>
            </a:extLst>
          </p:cNvPr>
          <p:cNvSpPr txBox="1">
            <a:spLocks/>
          </p:cNvSpPr>
          <p:nvPr/>
        </p:nvSpPr>
        <p:spPr>
          <a:xfrm>
            <a:off x="417786" y="700473"/>
            <a:ext cx="11356427" cy="427657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PROJECT OVERVIEW</a:t>
            </a:r>
          </a:p>
          <a:p>
            <a:pPr>
              <a:spcAft>
                <a:spcPts val="1200"/>
              </a:spcAft>
            </a:pP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Paragraph description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Bullet Point 1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Bullet Point 2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Bullet Point 3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3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GOALS / ASSUMPTIONS / MEASUREMENTS OF SUCCESS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358C66-369C-F048-90F6-091179E7E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587257"/>
              </p:ext>
            </p:extLst>
          </p:nvPr>
        </p:nvGraphicFramePr>
        <p:xfrm>
          <a:off x="220177" y="292245"/>
          <a:ext cx="11612880" cy="1552322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49128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63752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155232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GOALS / PURPOSE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37504F-E07A-104F-9F15-9BCE0EAC0B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697065"/>
              </p:ext>
            </p:extLst>
          </p:nvPr>
        </p:nvGraphicFramePr>
        <p:xfrm>
          <a:off x="220177" y="2184604"/>
          <a:ext cx="11612880" cy="1552322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64771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48109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155232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ASSUMPTIONS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9D5F2EF-E9C7-9448-A658-A3BBAB4DA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556647"/>
              </p:ext>
            </p:extLst>
          </p:nvPr>
        </p:nvGraphicFramePr>
        <p:xfrm>
          <a:off x="220177" y="4076963"/>
          <a:ext cx="11612880" cy="1552322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92857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20023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155232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MEASUREMENTS OF SUCCESS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751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COMPETITIVE ADVANTAGE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D584CDC-7C96-5942-8C67-6D8559F73DB7}"/>
              </a:ext>
            </a:extLst>
          </p:cNvPr>
          <p:cNvSpPr txBox="1">
            <a:spLocks/>
          </p:cNvSpPr>
          <p:nvPr/>
        </p:nvSpPr>
        <p:spPr>
          <a:xfrm>
            <a:off x="379945" y="717392"/>
            <a:ext cx="11177646" cy="40101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COMPETITOR ADVANTAGE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Attribute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Attribute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Attribute three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We chose these determinant attributes for several reasons:</a:t>
            </a:r>
          </a:p>
          <a:p>
            <a:pPr lvl="1">
              <a:spcAft>
                <a:spcPts val="1200"/>
              </a:spcAft>
            </a:pPr>
            <a:r>
              <a:rPr lang="en-US" sz="1600" dirty="0">
                <a:latin typeface="Century Gothic" panose="020B0502020202020204" pitchFamily="34" charset="0"/>
              </a:rPr>
              <a:t>Attribute example</a:t>
            </a:r>
          </a:p>
          <a:p>
            <a:pPr lvl="1">
              <a:spcAft>
                <a:spcPts val="1200"/>
              </a:spcAft>
            </a:pPr>
            <a:r>
              <a:rPr lang="en-US" sz="1600" dirty="0">
                <a:latin typeface="Century Gothic" panose="020B0502020202020204" pitchFamily="34" charset="0"/>
              </a:rPr>
              <a:t>[If not this example, then Reason 1]</a:t>
            </a:r>
          </a:p>
          <a:p>
            <a:pPr lvl="1">
              <a:spcAft>
                <a:spcPts val="1200"/>
              </a:spcAft>
            </a:pPr>
            <a:r>
              <a:rPr lang="en-US" sz="1600" dirty="0">
                <a:latin typeface="Century Gothic" panose="020B0502020202020204" pitchFamily="34" charset="0"/>
              </a:rPr>
              <a:t>[Reason 2]</a:t>
            </a:r>
          </a:p>
          <a:p>
            <a:pPr>
              <a:spcAft>
                <a:spcPts val="1200"/>
              </a:spcAft>
            </a:pPr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025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RISK FACTORS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358C66-369C-F048-90F6-091179E7E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387173"/>
              </p:ext>
            </p:extLst>
          </p:nvPr>
        </p:nvGraphicFramePr>
        <p:xfrm>
          <a:off x="220177" y="292245"/>
          <a:ext cx="11612880" cy="210312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49128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63752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2103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INDUSTRY + MARKET RISKS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37504F-E07A-104F-9F15-9BCE0EAC0B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297636"/>
              </p:ext>
            </p:extLst>
          </p:nvPr>
        </p:nvGraphicFramePr>
        <p:xfrm>
          <a:off x="220177" y="3313068"/>
          <a:ext cx="11612880" cy="210312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64771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48109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2103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BUDGETARY RISKS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652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CEA93C0-CE3E-5A49-A116-9C976C8C5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321902"/>
              </p:ext>
            </p:extLst>
          </p:nvPr>
        </p:nvGraphicFramePr>
        <p:xfrm>
          <a:off x="220177" y="449725"/>
          <a:ext cx="11619731" cy="5373860"/>
        </p:xfrm>
        <a:graphic>
          <a:graphicData uri="http://schemas.openxmlformats.org/drawingml/2006/table">
            <a:tbl>
              <a:tblPr>
                <a:effectLst>
                  <a:outerShdw blurRad="279400" dist="38100" algn="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104126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6337738">
                  <a:extLst>
                    <a:ext uri="{9D8B030D-6E8A-4147-A177-3AD203B41FA5}">
                      <a16:colId xmlns:a16="http://schemas.microsoft.com/office/drawing/2014/main" val="3192748037"/>
                    </a:ext>
                  </a:extLst>
                </a:gridCol>
                <a:gridCol w="1734207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  <a:gridCol w="1221830">
                  <a:extLst>
                    <a:ext uri="{9D8B030D-6E8A-4147-A177-3AD203B41FA5}">
                      <a16:colId xmlns:a16="http://schemas.microsoft.com/office/drawing/2014/main" val="3091078077"/>
                    </a:ext>
                  </a:extLst>
                </a:gridCol>
                <a:gridCol w="1221830">
                  <a:extLst>
                    <a:ext uri="{9D8B030D-6E8A-4147-A177-3AD203B41FA5}">
                      <a16:colId xmlns:a16="http://schemas.microsoft.com/office/drawing/2014/main" val="319217639"/>
                    </a:ext>
                  </a:extLst>
                </a:gridCol>
              </a:tblGrid>
              <a:tr h="8043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ID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MILESTONE</a:t>
                      </a: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STATUS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BASELINE COMPLETION DATE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EXPECTED COMPLETION DATE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122960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366969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603384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158973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746453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85107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42769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C1BF3D5-E4B0-F348-B232-0D06863C7EF1}"/>
              </a:ext>
            </a:extLst>
          </p:cNvPr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MILESTONES</a:t>
            </a:r>
          </a:p>
        </p:txBody>
      </p:sp>
    </p:spTree>
    <p:extLst>
      <p:ext uri="{BB962C8B-B14F-4D97-AF65-F5344CB8AC3E}">
        <p14:creationId xmlns:p14="http://schemas.microsoft.com/office/powerpoint/2010/main" val="1154306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0132" y="6477000"/>
            <a:ext cx="9564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DOCUMENTATION + REPORTING / PROJECT COST + RESOURCE ESTIMATE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47A9F78-8F9F-4340-8FA8-4AAB1EF59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736971"/>
              </p:ext>
            </p:extLst>
          </p:nvPr>
        </p:nvGraphicFramePr>
        <p:xfrm>
          <a:off x="243623" y="386029"/>
          <a:ext cx="11612880" cy="210312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932418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9680462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2103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DOCUMENTATION + REPORTING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3FCACD1-A84F-1941-B53D-9E5730C41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179007"/>
              </p:ext>
            </p:extLst>
          </p:nvPr>
        </p:nvGraphicFramePr>
        <p:xfrm>
          <a:off x="243623" y="3406852"/>
          <a:ext cx="11612880" cy="210312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920843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9692037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2103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PROJECT COST + RESOURCE ESTIMATE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899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CONCLUSTION + COMMENTS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D584CDC-7C96-5942-8C67-6D8559F73DB7}"/>
              </a:ext>
            </a:extLst>
          </p:cNvPr>
          <p:cNvSpPr txBox="1">
            <a:spLocks/>
          </p:cNvSpPr>
          <p:nvPr/>
        </p:nvSpPr>
        <p:spPr>
          <a:xfrm>
            <a:off x="507177" y="524151"/>
            <a:ext cx="11177646" cy="52386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CONCLUSION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three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endParaRPr lang="en-US" sz="1600" dirty="0">
              <a:latin typeface="Century Gothic" panose="020B0502020202020204" pitchFamily="34" charset="0"/>
            </a:endParaRP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endParaRPr lang="en-US" sz="1600" dirty="0">
              <a:latin typeface="Century Gothic" panose="020B0502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COMMENTS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three</a:t>
            </a:r>
          </a:p>
          <a:p>
            <a:pPr>
              <a:spcAft>
                <a:spcPts val="1200"/>
              </a:spcAft>
            </a:pPr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75104"/>
      </p:ext>
    </p:extLst>
  </p:cSld>
  <p:clrMapOvr>
    <a:masterClrMapping/>
  </p:clrMapOvr>
</p:sld>
</file>

<file path=ppt/theme/theme1.xml><?xml version="1.0" encoding="utf-8"?>
<a:theme xmlns:a="http://schemas.openxmlformats.org/drawingml/2006/main" name="IC-Executive-Summary-Outline-Presentation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Executive-Summary-Outline-Presentation-Template" id="{2DB6C10E-B34D-254B-8308-B82C5451CBFD}" vid="{86C98BB4-0117-8F4E-9EB8-9F0E8755BC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IC-Executive-Summary-Outline-Template - SR edits</Template>
  <TotalTime>0</TotalTime>
  <Words>219</Words>
  <Application>Microsoft Macintosh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IC-Executive-Summary-Outline-Presentation-Template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Alexandra Ragazhinskaya</dc:creator>
  <cp:lastModifiedBy>Heather Key</cp:lastModifiedBy>
  <cp:revision>4</cp:revision>
  <dcterms:created xsi:type="dcterms:W3CDTF">2018-04-30T01:41:14Z</dcterms:created>
  <dcterms:modified xsi:type="dcterms:W3CDTF">2022-05-20T18:37:16Z</dcterms:modified>
</cp:coreProperties>
</file>