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89" autoAdjust="0"/>
    <p:restoredTop sz="86447"/>
  </p:normalViewPr>
  <p:slideViewPr>
    <p:cSldViewPr snapToGrid="0" snapToObjects="1">
      <p:cViewPr varScale="1">
        <p:scale>
          <a:sx n="128" d="100"/>
          <a:sy n="128" d="100"/>
        </p:scale>
        <p:origin x="928"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0649&amp;utm_source=integrated+content&amp;utm_campaign=/content/project-timeline-templates&amp;utm_medium=6-Month+Project+Timeline+powerpoint+10649&amp;lpa=6-Month+Project+Timeline+powerpoint+10649&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6 MONTH PROJECT TIMELINE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6 MONTH PROJECT TIMELINE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0D84ACC9-6960-431B-B4A8-70D6142B8B26}"/>
              </a:ext>
            </a:extLst>
          </p:cNvPr>
          <p:cNvSpPr txBox="1"/>
          <p:nvPr/>
        </p:nvSpPr>
        <p:spPr>
          <a:xfrm>
            <a:off x="300447" y="2327946"/>
            <a:ext cx="4349364" cy="369332"/>
          </a:xfrm>
          <a:prstGeom prst="rect">
            <a:avLst/>
          </a:prstGeom>
          <a:noFill/>
        </p:spPr>
        <p:txBody>
          <a:bodyPr wrap="square" rtlCol="0">
            <a:spAutoFit/>
          </a:bodyPr>
          <a:lstStyle/>
          <a:p>
            <a:r>
              <a:rPr lang="en-US" dirty="0">
                <a:latin typeface="Century Gothic" panose="020B0502020202020204" pitchFamily="34" charset="0"/>
              </a:rPr>
              <a:t>START DATE:</a:t>
            </a:r>
          </a:p>
        </p:txBody>
      </p:sp>
      <p:sp>
        <p:nvSpPr>
          <p:cNvPr id="13" name="TextBox 12">
            <a:extLst>
              <a:ext uri="{FF2B5EF4-FFF2-40B4-BE49-F238E27FC236}">
                <a16:creationId xmlns:a16="http://schemas.microsoft.com/office/drawing/2014/main" id="{0F6BC281-1735-409A-8998-A5332E3F6B25}"/>
              </a:ext>
            </a:extLst>
          </p:cNvPr>
          <p:cNvSpPr txBox="1"/>
          <p:nvPr/>
        </p:nvSpPr>
        <p:spPr>
          <a:xfrm>
            <a:off x="300447" y="2704768"/>
            <a:ext cx="4349364" cy="369332"/>
          </a:xfrm>
          <a:prstGeom prst="rect">
            <a:avLst/>
          </a:prstGeom>
          <a:noFill/>
        </p:spPr>
        <p:txBody>
          <a:bodyPr wrap="square" rtlCol="0">
            <a:spAutoFit/>
          </a:bodyPr>
          <a:lstStyle/>
          <a:p>
            <a:r>
              <a:rPr lang="en-US" dirty="0">
                <a:latin typeface="Century Gothic" panose="020B0502020202020204" pitchFamily="34" charset="0"/>
              </a:rPr>
              <a:t>XX/XX/XX</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6 MONTH PROJECT TIMELINE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013FC4B6-8EB0-4FF4-9B7A-EBA24B12172D}"/>
              </a:ext>
            </a:extLst>
          </p:cNvPr>
          <p:cNvGraphicFramePr>
            <a:graphicFrameLocks noGrp="1"/>
          </p:cNvGraphicFramePr>
          <p:nvPr>
            <p:extLst>
              <p:ext uri="{D42A27DB-BD31-4B8C-83A1-F6EECF244321}">
                <p14:modId xmlns:p14="http://schemas.microsoft.com/office/powerpoint/2010/main" val="1814024973"/>
              </p:ext>
            </p:extLst>
          </p:nvPr>
        </p:nvGraphicFramePr>
        <p:xfrm>
          <a:off x="958370" y="154395"/>
          <a:ext cx="10339752" cy="6284611"/>
        </p:xfrm>
        <a:graphic>
          <a:graphicData uri="http://schemas.openxmlformats.org/drawingml/2006/table">
            <a:tbl>
              <a:tblPr>
                <a:tableStyleId>{5C22544A-7EE6-4342-B048-85BDC9FD1C3A}</a:tableStyleId>
              </a:tblPr>
              <a:tblGrid>
                <a:gridCol w="1723292">
                  <a:extLst>
                    <a:ext uri="{9D8B030D-6E8A-4147-A177-3AD203B41FA5}">
                      <a16:colId xmlns:a16="http://schemas.microsoft.com/office/drawing/2014/main" val="1513085577"/>
                    </a:ext>
                  </a:extLst>
                </a:gridCol>
                <a:gridCol w="1723292">
                  <a:extLst>
                    <a:ext uri="{9D8B030D-6E8A-4147-A177-3AD203B41FA5}">
                      <a16:colId xmlns:a16="http://schemas.microsoft.com/office/drawing/2014/main" val="3582666161"/>
                    </a:ext>
                  </a:extLst>
                </a:gridCol>
                <a:gridCol w="1723292">
                  <a:extLst>
                    <a:ext uri="{9D8B030D-6E8A-4147-A177-3AD203B41FA5}">
                      <a16:colId xmlns:a16="http://schemas.microsoft.com/office/drawing/2014/main" val="3684169794"/>
                    </a:ext>
                  </a:extLst>
                </a:gridCol>
                <a:gridCol w="1723292">
                  <a:extLst>
                    <a:ext uri="{9D8B030D-6E8A-4147-A177-3AD203B41FA5}">
                      <a16:colId xmlns:a16="http://schemas.microsoft.com/office/drawing/2014/main" val="3732655580"/>
                    </a:ext>
                  </a:extLst>
                </a:gridCol>
                <a:gridCol w="1723292">
                  <a:extLst>
                    <a:ext uri="{9D8B030D-6E8A-4147-A177-3AD203B41FA5}">
                      <a16:colId xmlns:a16="http://schemas.microsoft.com/office/drawing/2014/main" val="1242271590"/>
                    </a:ext>
                  </a:extLst>
                </a:gridCol>
                <a:gridCol w="1723292">
                  <a:extLst>
                    <a:ext uri="{9D8B030D-6E8A-4147-A177-3AD203B41FA5}">
                      <a16:colId xmlns:a16="http://schemas.microsoft.com/office/drawing/2014/main" val="2193944392"/>
                    </a:ext>
                  </a:extLst>
                </a:gridCol>
              </a:tblGrid>
              <a:tr h="300000">
                <a:tc>
                  <a:txBody>
                    <a:bodyPr/>
                    <a:lstStyle/>
                    <a:p>
                      <a:pPr algn="l" fontAlgn="ctr"/>
                      <a:r>
                        <a:rPr lang="en-US" sz="1200" u="none" strike="noStrike" dirty="0">
                          <a:effectLst/>
                          <a:latin typeface="Century Gothic" panose="020B0502020202020204" pitchFamily="34" charset="0"/>
                        </a:rPr>
                        <a:t>January</a:t>
                      </a:r>
                      <a:endParaRPr lang="en-US" sz="1200" b="0" i="0" u="none" strike="noStrike" dirty="0">
                        <a:solidFill>
                          <a:srgbClr val="000000"/>
                        </a:solidFill>
                        <a:effectLst/>
                        <a:latin typeface="Century Gothic" panose="020B0502020202020204" pitchFamily="34" charset="0"/>
                      </a:endParaRPr>
                    </a:p>
                  </a:txBody>
                  <a:tcPr marL="53260" marR="0" marT="0" marB="0" anchor="ctr">
                    <a:solidFill>
                      <a:schemeClr val="tx2">
                        <a:lumMod val="40000"/>
                        <a:lumOff val="60000"/>
                      </a:schemeClr>
                    </a:solidFill>
                  </a:tcPr>
                </a:tc>
                <a:tc>
                  <a:txBody>
                    <a:bodyPr/>
                    <a:lstStyle/>
                    <a:p>
                      <a:pPr algn="l" fontAlgn="ctr"/>
                      <a:r>
                        <a:rPr lang="en-US" sz="1200" u="none" strike="noStrike" dirty="0">
                          <a:effectLst/>
                          <a:latin typeface="Century Gothic" panose="020B0502020202020204" pitchFamily="34" charset="0"/>
                        </a:rPr>
                        <a:t>February</a:t>
                      </a:r>
                      <a:endParaRPr lang="en-US" sz="1200" b="0" i="0" u="none" strike="noStrike" dirty="0">
                        <a:solidFill>
                          <a:srgbClr val="000000"/>
                        </a:solidFill>
                        <a:effectLst/>
                        <a:latin typeface="Century Gothic" panose="020B0502020202020204" pitchFamily="34" charset="0"/>
                      </a:endParaRPr>
                    </a:p>
                  </a:txBody>
                  <a:tcPr marL="53260" marR="0" marT="0" marB="0" anchor="ctr">
                    <a:solidFill>
                      <a:schemeClr val="tx2">
                        <a:lumMod val="20000"/>
                        <a:lumOff val="80000"/>
                      </a:schemeClr>
                    </a:solidFill>
                  </a:tcPr>
                </a:tc>
                <a:tc>
                  <a:txBody>
                    <a:bodyPr/>
                    <a:lstStyle/>
                    <a:p>
                      <a:pPr algn="l" fontAlgn="ctr"/>
                      <a:r>
                        <a:rPr lang="en-US" sz="1200" u="none" strike="noStrike" dirty="0">
                          <a:effectLst/>
                          <a:latin typeface="Century Gothic" panose="020B0502020202020204" pitchFamily="34" charset="0"/>
                        </a:rPr>
                        <a:t>March</a:t>
                      </a:r>
                      <a:endParaRPr lang="en-US" sz="1200" b="0" i="0" u="none" strike="noStrike" dirty="0">
                        <a:solidFill>
                          <a:srgbClr val="000000"/>
                        </a:solidFill>
                        <a:effectLst/>
                        <a:latin typeface="Century Gothic" panose="020B0502020202020204" pitchFamily="34" charset="0"/>
                      </a:endParaRPr>
                    </a:p>
                  </a:txBody>
                  <a:tcPr marL="53260" marR="0" marT="0" marB="0" anchor="ctr">
                    <a:solidFill>
                      <a:schemeClr val="tx2">
                        <a:lumMod val="40000"/>
                        <a:lumOff val="60000"/>
                      </a:schemeClr>
                    </a:solidFill>
                  </a:tcPr>
                </a:tc>
                <a:tc>
                  <a:txBody>
                    <a:bodyPr/>
                    <a:lstStyle/>
                    <a:p>
                      <a:pPr algn="l" fontAlgn="ctr"/>
                      <a:r>
                        <a:rPr lang="en-US" sz="1200" u="none" strike="noStrike" dirty="0">
                          <a:effectLst/>
                          <a:latin typeface="Century Gothic" panose="020B0502020202020204" pitchFamily="34" charset="0"/>
                        </a:rPr>
                        <a:t>April</a:t>
                      </a:r>
                      <a:endParaRPr lang="en-US" sz="1200" b="0" i="0" u="none" strike="noStrike" dirty="0">
                        <a:solidFill>
                          <a:srgbClr val="000000"/>
                        </a:solidFill>
                        <a:effectLst/>
                        <a:latin typeface="Century Gothic" panose="020B0502020202020204" pitchFamily="34" charset="0"/>
                      </a:endParaRPr>
                    </a:p>
                  </a:txBody>
                  <a:tcPr marL="53260" marR="0" marT="0" marB="0" anchor="ctr">
                    <a:solidFill>
                      <a:schemeClr val="tx2">
                        <a:lumMod val="20000"/>
                        <a:lumOff val="80000"/>
                      </a:schemeClr>
                    </a:solidFill>
                  </a:tcPr>
                </a:tc>
                <a:tc>
                  <a:txBody>
                    <a:bodyPr/>
                    <a:lstStyle/>
                    <a:p>
                      <a:pPr algn="l" fontAlgn="ctr"/>
                      <a:r>
                        <a:rPr lang="en-US" sz="1200" u="none" strike="noStrike" dirty="0">
                          <a:effectLst/>
                          <a:latin typeface="Century Gothic" panose="020B0502020202020204" pitchFamily="34" charset="0"/>
                        </a:rPr>
                        <a:t>May</a:t>
                      </a:r>
                      <a:endParaRPr lang="en-US" sz="1200" b="0" i="0" u="none" strike="noStrike" dirty="0">
                        <a:solidFill>
                          <a:srgbClr val="000000"/>
                        </a:solidFill>
                        <a:effectLst/>
                        <a:latin typeface="Century Gothic" panose="020B0502020202020204" pitchFamily="34" charset="0"/>
                      </a:endParaRPr>
                    </a:p>
                  </a:txBody>
                  <a:tcPr marL="53260" marR="0" marT="0" marB="0" anchor="ctr">
                    <a:solidFill>
                      <a:schemeClr val="tx2">
                        <a:lumMod val="40000"/>
                        <a:lumOff val="60000"/>
                      </a:schemeClr>
                    </a:solidFill>
                  </a:tcPr>
                </a:tc>
                <a:tc>
                  <a:txBody>
                    <a:bodyPr/>
                    <a:lstStyle/>
                    <a:p>
                      <a:pPr algn="l" fontAlgn="ctr"/>
                      <a:r>
                        <a:rPr lang="en-US" sz="1200" u="none" strike="noStrike" dirty="0">
                          <a:effectLst/>
                          <a:latin typeface="Century Gothic" panose="020B0502020202020204" pitchFamily="34" charset="0"/>
                        </a:rPr>
                        <a:t>June</a:t>
                      </a:r>
                      <a:endParaRPr lang="en-US" sz="1200" b="0" i="0" u="none" strike="noStrike" dirty="0">
                        <a:solidFill>
                          <a:srgbClr val="000000"/>
                        </a:solidFill>
                        <a:effectLst/>
                        <a:latin typeface="Century Gothic" panose="020B0502020202020204" pitchFamily="34" charset="0"/>
                      </a:endParaRPr>
                    </a:p>
                  </a:txBody>
                  <a:tcPr marL="53260" marR="0" marT="0" marB="0" anchor="ctr">
                    <a:solidFill>
                      <a:schemeClr val="tx2">
                        <a:lumMod val="20000"/>
                        <a:lumOff val="80000"/>
                      </a:schemeClr>
                    </a:solidFill>
                  </a:tcPr>
                </a:tc>
                <a:extLst>
                  <a:ext uri="{0D108BD9-81ED-4DB2-BD59-A6C34878D82A}">
                    <a16:rowId xmlns:a16="http://schemas.microsoft.com/office/drawing/2014/main" val="401701969"/>
                  </a:ext>
                </a:extLst>
              </a:tr>
              <a:tr h="5984611">
                <a:tc>
                  <a:txBody>
                    <a:bodyPr/>
                    <a:lstStyle/>
                    <a:p>
                      <a:pPr algn="l" fontAlgn="b"/>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1">
                        <a:lumMod val="85000"/>
                      </a:schemeClr>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2"/>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1">
                        <a:lumMod val="85000"/>
                      </a:schemeClr>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2"/>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1">
                        <a:lumMod val="85000"/>
                      </a:schemeClr>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2"/>
                    </a:solidFill>
                  </a:tcPr>
                </a:tc>
                <a:extLst>
                  <a:ext uri="{0D108BD9-81ED-4DB2-BD59-A6C34878D82A}">
                    <a16:rowId xmlns:a16="http://schemas.microsoft.com/office/drawing/2014/main" val="747368325"/>
                  </a:ext>
                </a:extLst>
              </a:tr>
            </a:tbl>
          </a:graphicData>
        </a:graphic>
      </p:graphicFrame>
      <p:grpSp>
        <p:nvGrpSpPr>
          <p:cNvPr id="11" name="Group 10">
            <a:extLst>
              <a:ext uri="{FF2B5EF4-FFF2-40B4-BE49-F238E27FC236}">
                <a16:creationId xmlns:a16="http://schemas.microsoft.com/office/drawing/2014/main" id="{F1C350D3-2F43-43A0-8F41-7B9A25F81F61}"/>
              </a:ext>
            </a:extLst>
          </p:cNvPr>
          <p:cNvGrpSpPr/>
          <p:nvPr/>
        </p:nvGrpSpPr>
        <p:grpSpPr>
          <a:xfrm>
            <a:off x="2117319" y="1325537"/>
            <a:ext cx="2959100" cy="419100"/>
            <a:chOff x="-76200" y="0"/>
            <a:chExt cx="2959100" cy="419100"/>
          </a:xfrm>
        </p:grpSpPr>
        <p:cxnSp>
          <p:nvCxnSpPr>
            <p:cNvPr id="12" name="Straight Connector 11">
              <a:extLst>
                <a:ext uri="{FF2B5EF4-FFF2-40B4-BE49-F238E27FC236}">
                  <a16:creationId xmlns:a16="http://schemas.microsoft.com/office/drawing/2014/main" id="{4B9500AC-F595-4741-9171-C74FB4E445B6}"/>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13" name="TextBox 13">
              <a:extLst>
                <a:ext uri="{FF2B5EF4-FFF2-40B4-BE49-F238E27FC236}">
                  <a16:creationId xmlns:a16="http://schemas.microsoft.com/office/drawing/2014/main" id="{783E145A-EE46-5945-B79A-C7E6B31EF68A}"/>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1 </a:t>
              </a:r>
            </a:p>
          </p:txBody>
        </p:sp>
      </p:grpSp>
      <p:grpSp>
        <p:nvGrpSpPr>
          <p:cNvPr id="22" name="Group 21">
            <a:extLst>
              <a:ext uri="{FF2B5EF4-FFF2-40B4-BE49-F238E27FC236}">
                <a16:creationId xmlns:a16="http://schemas.microsoft.com/office/drawing/2014/main" id="{AE6E7AAC-FABB-48FA-815F-2BE906B01207}"/>
              </a:ext>
            </a:extLst>
          </p:cNvPr>
          <p:cNvGrpSpPr/>
          <p:nvPr/>
        </p:nvGrpSpPr>
        <p:grpSpPr>
          <a:xfrm>
            <a:off x="1227163" y="620001"/>
            <a:ext cx="1309688" cy="685800"/>
            <a:chOff x="0" y="0"/>
            <a:chExt cx="1310124" cy="685800"/>
          </a:xfrm>
        </p:grpSpPr>
        <p:cxnSp>
          <p:nvCxnSpPr>
            <p:cNvPr id="23" name="Straight Connector 22">
              <a:extLst>
                <a:ext uri="{FF2B5EF4-FFF2-40B4-BE49-F238E27FC236}">
                  <a16:creationId xmlns:a16="http://schemas.microsoft.com/office/drawing/2014/main" id="{630A65B8-A1C5-BF40-9929-BD7E8DD3967B}"/>
                </a:ext>
              </a:extLst>
            </p:cNvPr>
            <p:cNvCxnSpPr/>
            <p:nvPr/>
          </p:nvCxnSpPr>
          <p:spPr>
            <a:xfrm>
              <a:off x="-36076" y="558800"/>
              <a:ext cx="1206500" cy="0"/>
            </a:xfrm>
            <a:prstGeom prst="line">
              <a:avLst/>
            </a:prstGeom>
            <a:ln w="38100" cap="rnd">
              <a:solidFill>
                <a:schemeClr val="bg1">
                  <a:lumMod val="50000"/>
                </a:schemeClr>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24" name="TextBox 9">
              <a:extLst>
                <a:ext uri="{FF2B5EF4-FFF2-40B4-BE49-F238E27FC236}">
                  <a16:creationId xmlns:a16="http://schemas.microsoft.com/office/drawing/2014/main" id="{F9E3E802-23E9-0641-9869-3D37D92AAD05}"/>
                </a:ext>
              </a:extLst>
            </p:cNvPr>
            <p:cNvSpPr txBox="1"/>
            <p:nvPr/>
          </p:nvSpPr>
          <p:spPr>
            <a:xfrm>
              <a:off x="294124" y="0"/>
              <a:ext cx="10160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PROJECT KICK-OFF</a:t>
              </a:r>
            </a:p>
          </p:txBody>
        </p:sp>
        <p:sp>
          <p:nvSpPr>
            <p:cNvPr id="25" name="Graphic 2" descr="Play">
              <a:extLst>
                <a:ext uri="{FF2B5EF4-FFF2-40B4-BE49-F238E27FC236}">
                  <a16:creationId xmlns:a16="http://schemas.microsoft.com/office/drawing/2014/main" id="{5018729A-875E-1842-B766-EBDB0D230502}"/>
                </a:ext>
              </a:extLst>
            </p:cNvPr>
            <p:cNvSpPr/>
            <p:nvPr/>
          </p:nvSpPr>
          <p:spPr>
            <a:xfrm>
              <a:off x="0" y="82153"/>
              <a:ext cx="294084" cy="381794"/>
            </a:xfrm>
            <a:custGeom>
              <a:avLst/>
              <a:gdLst>
                <a:gd name="connsiteX0" fmla="*/ 0 w 294084"/>
                <a:gd name="connsiteY0" fmla="*/ 0 h 381793"/>
                <a:gd name="connsiteX1" fmla="*/ 296148 w 294084"/>
                <a:gd name="connsiteY1" fmla="*/ 190897 h 381793"/>
                <a:gd name="connsiteX2" fmla="*/ 0 w 294084"/>
                <a:gd name="connsiteY2" fmla="*/ 381794 h 381793"/>
              </a:gdLst>
              <a:ahLst/>
              <a:cxnLst>
                <a:cxn ang="0">
                  <a:pos x="connsiteX0" y="connsiteY0"/>
                </a:cxn>
                <a:cxn ang="0">
                  <a:pos x="connsiteX1" y="connsiteY1"/>
                </a:cxn>
                <a:cxn ang="0">
                  <a:pos x="connsiteX2" y="connsiteY2"/>
                </a:cxn>
              </a:cxnLst>
              <a:rect l="l" t="t" r="r" b="b"/>
              <a:pathLst>
                <a:path w="294084" h="381793">
                  <a:moveTo>
                    <a:pt x="0" y="0"/>
                  </a:moveTo>
                  <a:lnTo>
                    <a:pt x="296148" y="190897"/>
                  </a:lnTo>
                  <a:lnTo>
                    <a:pt x="0" y="381794"/>
                  </a:lnTo>
                  <a:close/>
                </a:path>
              </a:pathLst>
            </a:custGeom>
            <a:gradFill>
              <a:gsLst>
                <a:gs pos="0">
                  <a:srgbClr val="92D050"/>
                </a:gs>
                <a:gs pos="100000">
                  <a:srgbClr val="03C15A"/>
                </a:gs>
              </a:gsLst>
              <a:path path="circle">
                <a:fillToRect l="100000" t="100000"/>
              </a:path>
            </a:gradFill>
            <a:ln w="5159"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26" name="Group 25">
            <a:extLst>
              <a:ext uri="{FF2B5EF4-FFF2-40B4-BE49-F238E27FC236}">
                <a16:creationId xmlns:a16="http://schemas.microsoft.com/office/drawing/2014/main" id="{5B388D72-8AAE-48C6-873C-68A3D9DDED15}"/>
              </a:ext>
            </a:extLst>
          </p:cNvPr>
          <p:cNvGrpSpPr/>
          <p:nvPr/>
        </p:nvGrpSpPr>
        <p:grpSpPr>
          <a:xfrm>
            <a:off x="3379377" y="2534345"/>
            <a:ext cx="2590800" cy="419100"/>
            <a:chOff x="0" y="0"/>
            <a:chExt cx="2590800" cy="419100"/>
          </a:xfrm>
        </p:grpSpPr>
        <p:cxnSp>
          <p:nvCxnSpPr>
            <p:cNvPr id="27" name="Straight Connector 26">
              <a:extLst>
                <a:ext uri="{FF2B5EF4-FFF2-40B4-BE49-F238E27FC236}">
                  <a16:creationId xmlns:a16="http://schemas.microsoft.com/office/drawing/2014/main" id="{EB3DBC80-FE85-6645-80EB-10548F8FB171}"/>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28" name="TextBox 28">
              <a:extLst>
                <a:ext uri="{FF2B5EF4-FFF2-40B4-BE49-F238E27FC236}">
                  <a16:creationId xmlns:a16="http://schemas.microsoft.com/office/drawing/2014/main" id="{2B15FCAB-7A04-CA44-87A0-BF66AD882238}"/>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a:solidFill>
                    <a:schemeClr val="tx1"/>
                  </a:solidFill>
                  <a:latin typeface="Century Gothic" panose="020B0502020202020204" pitchFamily="34" charset="0"/>
                </a:rPr>
                <a:t>TASK 2 </a:t>
              </a:r>
            </a:p>
          </p:txBody>
        </p:sp>
      </p:grpSp>
      <p:grpSp>
        <p:nvGrpSpPr>
          <p:cNvPr id="29" name="Group 28">
            <a:extLst>
              <a:ext uri="{FF2B5EF4-FFF2-40B4-BE49-F238E27FC236}">
                <a16:creationId xmlns:a16="http://schemas.microsoft.com/office/drawing/2014/main" id="{D3974B0E-045A-4CE6-BD68-147E81E36560}"/>
              </a:ext>
            </a:extLst>
          </p:cNvPr>
          <p:cNvGrpSpPr/>
          <p:nvPr/>
        </p:nvGrpSpPr>
        <p:grpSpPr>
          <a:xfrm>
            <a:off x="3913168" y="3090518"/>
            <a:ext cx="2590800" cy="419100"/>
            <a:chOff x="0" y="0"/>
            <a:chExt cx="2590800" cy="419100"/>
          </a:xfrm>
        </p:grpSpPr>
        <p:cxnSp>
          <p:nvCxnSpPr>
            <p:cNvPr id="30" name="Straight Connector 29">
              <a:extLst>
                <a:ext uri="{FF2B5EF4-FFF2-40B4-BE49-F238E27FC236}">
                  <a16:creationId xmlns:a16="http://schemas.microsoft.com/office/drawing/2014/main" id="{2B68367C-341A-9648-BF0A-0A9C8405417A}"/>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31" name="TextBox 31">
              <a:extLst>
                <a:ext uri="{FF2B5EF4-FFF2-40B4-BE49-F238E27FC236}">
                  <a16:creationId xmlns:a16="http://schemas.microsoft.com/office/drawing/2014/main" id="{C55C2C31-BE35-5C4D-8C31-023009BF60A3}"/>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a:solidFill>
                    <a:schemeClr val="tx1"/>
                  </a:solidFill>
                  <a:latin typeface="Century Gothic" panose="020B0502020202020204" pitchFamily="34" charset="0"/>
                </a:rPr>
                <a:t>TASK 3</a:t>
              </a:r>
            </a:p>
          </p:txBody>
        </p:sp>
      </p:grpSp>
      <p:grpSp>
        <p:nvGrpSpPr>
          <p:cNvPr id="32" name="Group 31">
            <a:extLst>
              <a:ext uri="{FF2B5EF4-FFF2-40B4-BE49-F238E27FC236}">
                <a16:creationId xmlns:a16="http://schemas.microsoft.com/office/drawing/2014/main" id="{26B5EE69-701B-4774-AA4F-D03A41F23940}"/>
              </a:ext>
            </a:extLst>
          </p:cNvPr>
          <p:cNvGrpSpPr/>
          <p:nvPr/>
        </p:nvGrpSpPr>
        <p:grpSpPr>
          <a:xfrm>
            <a:off x="5956458" y="4341492"/>
            <a:ext cx="1017588" cy="419100"/>
            <a:chOff x="0" y="0"/>
            <a:chExt cx="1017954" cy="419100"/>
          </a:xfrm>
        </p:grpSpPr>
        <p:cxnSp>
          <p:nvCxnSpPr>
            <p:cNvPr id="33" name="Straight Connector 32">
              <a:extLst>
                <a:ext uri="{FF2B5EF4-FFF2-40B4-BE49-F238E27FC236}">
                  <a16:creationId xmlns:a16="http://schemas.microsoft.com/office/drawing/2014/main" id="{AD48CABD-C9B0-9D41-9A4E-1458CA91EA56}"/>
                </a:ext>
              </a:extLst>
            </p:cNvPr>
            <p:cNvCxnSpPr/>
            <p:nvPr/>
          </p:nvCxnSpPr>
          <p:spPr>
            <a:xfrm>
              <a:off x="-76200" y="355600"/>
              <a:ext cx="12446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34" name="TextBox 34">
              <a:extLst>
                <a:ext uri="{FF2B5EF4-FFF2-40B4-BE49-F238E27FC236}">
                  <a16:creationId xmlns:a16="http://schemas.microsoft.com/office/drawing/2014/main" id="{FDDC332A-E446-B046-B792-85FB085E7CB2}"/>
                </a:ext>
              </a:extLst>
            </p:cNvPr>
            <p:cNvSpPr txBox="1"/>
            <p:nvPr/>
          </p:nvSpPr>
          <p:spPr>
            <a:xfrm>
              <a:off x="0" y="0"/>
              <a:ext cx="1017954"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4</a:t>
              </a:r>
            </a:p>
          </p:txBody>
        </p:sp>
      </p:grpSp>
      <p:grpSp>
        <p:nvGrpSpPr>
          <p:cNvPr id="35" name="Group 34">
            <a:extLst>
              <a:ext uri="{FF2B5EF4-FFF2-40B4-BE49-F238E27FC236}">
                <a16:creationId xmlns:a16="http://schemas.microsoft.com/office/drawing/2014/main" id="{21FCFD6B-A956-406B-8D52-3ABCFF4B787F}"/>
              </a:ext>
            </a:extLst>
          </p:cNvPr>
          <p:cNvGrpSpPr/>
          <p:nvPr/>
        </p:nvGrpSpPr>
        <p:grpSpPr>
          <a:xfrm>
            <a:off x="6535444" y="4853353"/>
            <a:ext cx="2590800" cy="419100"/>
            <a:chOff x="0" y="0"/>
            <a:chExt cx="2590800" cy="419100"/>
          </a:xfrm>
        </p:grpSpPr>
        <p:cxnSp>
          <p:nvCxnSpPr>
            <p:cNvPr id="36" name="Straight Connector 35">
              <a:extLst>
                <a:ext uri="{FF2B5EF4-FFF2-40B4-BE49-F238E27FC236}">
                  <a16:creationId xmlns:a16="http://schemas.microsoft.com/office/drawing/2014/main" id="{2E8670C2-2D7B-814E-A70D-A4328447817B}"/>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37" name="TextBox 38">
              <a:extLst>
                <a:ext uri="{FF2B5EF4-FFF2-40B4-BE49-F238E27FC236}">
                  <a16:creationId xmlns:a16="http://schemas.microsoft.com/office/drawing/2014/main" id="{2B7E38C3-0216-F44C-829F-42176E8238D8}"/>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5 </a:t>
              </a:r>
            </a:p>
          </p:txBody>
        </p:sp>
      </p:grpSp>
      <p:grpSp>
        <p:nvGrpSpPr>
          <p:cNvPr id="39" name="Group 38">
            <a:extLst>
              <a:ext uri="{FF2B5EF4-FFF2-40B4-BE49-F238E27FC236}">
                <a16:creationId xmlns:a16="http://schemas.microsoft.com/office/drawing/2014/main" id="{B3B812D3-A4D9-47C4-9BE0-8407A813FAF6}"/>
              </a:ext>
            </a:extLst>
          </p:cNvPr>
          <p:cNvGrpSpPr/>
          <p:nvPr/>
        </p:nvGrpSpPr>
        <p:grpSpPr>
          <a:xfrm>
            <a:off x="8960527" y="5846342"/>
            <a:ext cx="1017588" cy="419100"/>
            <a:chOff x="0" y="0"/>
            <a:chExt cx="1017954" cy="419100"/>
          </a:xfrm>
        </p:grpSpPr>
        <p:cxnSp>
          <p:nvCxnSpPr>
            <p:cNvPr id="40" name="Straight Connector 39">
              <a:extLst>
                <a:ext uri="{FF2B5EF4-FFF2-40B4-BE49-F238E27FC236}">
                  <a16:creationId xmlns:a16="http://schemas.microsoft.com/office/drawing/2014/main" id="{37AF6D99-1349-2849-B8B3-7174B46DAC4D}"/>
                </a:ext>
              </a:extLst>
            </p:cNvPr>
            <p:cNvCxnSpPr/>
            <p:nvPr/>
          </p:nvCxnSpPr>
          <p:spPr>
            <a:xfrm>
              <a:off x="-76200" y="355600"/>
              <a:ext cx="12446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41" name="TextBox 50">
              <a:extLst>
                <a:ext uri="{FF2B5EF4-FFF2-40B4-BE49-F238E27FC236}">
                  <a16:creationId xmlns:a16="http://schemas.microsoft.com/office/drawing/2014/main" id="{D539A240-1434-FD47-9A24-5EDA756E323D}"/>
                </a:ext>
              </a:extLst>
            </p:cNvPr>
            <p:cNvSpPr txBox="1"/>
            <p:nvPr/>
          </p:nvSpPr>
          <p:spPr>
            <a:xfrm>
              <a:off x="0" y="0"/>
              <a:ext cx="1017954"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6</a:t>
              </a:r>
            </a:p>
          </p:txBody>
        </p:sp>
      </p:grpSp>
      <p:grpSp>
        <p:nvGrpSpPr>
          <p:cNvPr id="42" name="Group 41">
            <a:extLst>
              <a:ext uri="{FF2B5EF4-FFF2-40B4-BE49-F238E27FC236}">
                <a16:creationId xmlns:a16="http://schemas.microsoft.com/office/drawing/2014/main" id="{95C4CB7F-1512-49C4-AA59-5CEC4E2FC0A9}"/>
              </a:ext>
            </a:extLst>
          </p:cNvPr>
          <p:cNvGrpSpPr/>
          <p:nvPr/>
        </p:nvGrpSpPr>
        <p:grpSpPr>
          <a:xfrm>
            <a:off x="5010501" y="3676487"/>
            <a:ext cx="3081380" cy="465138"/>
            <a:chOff x="0" y="0"/>
            <a:chExt cx="3080939" cy="464607"/>
          </a:xfrm>
        </p:grpSpPr>
        <p:cxnSp>
          <p:nvCxnSpPr>
            <p:cNvPr id="43" name="Straight Connector 42">
              <a:extLst>
                <a:ext uri="{FF2B5EF4-FFF2-40B4-BE49-F238E27FC236}">
                  <a16:creationId xmlns:a16="http://schemas.microsoft.com/office/drawing/2014/main" id="{A821E435-F774-6F4C-A1ED-288C17184FD7}"/>
                </a:ext>
              </a:extLst>
            </p:cNvPr>
            <p:cNvCxnSpPr/>
            <p:nvPr/>
          </p:nvCxnSpPr>
          <p:spPr>
            <a:xfrm>
              <a:off x="121839" y="401107"/>
              <a:ext cx="2959100" cy="0"/>
            </a:xfrm>
            <a:prstGeom prst="line">
              <a:avLst/>
            </a:prstGeom>
            <a:ln w="38100" cap="rnd">
              <a:solidFill>
                <a:srgbClr val="03C15A"/>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44" name="TextBox 44">
              <a:extLst>
                <a:ext uri="{FF2B5EF4-FFF2-40B4-BE49-F238E27FC236}">
                  <a16:creationId xmlns:a16="http://schemas.microsoft.com/office/drawing/2014/main" id="{FCC90B6A-A491-9E48-94AA-EB59CE9DB661}"/>
                </a:ext>
              </a:extLst>
            </p:cNvPr>
            <p:cNvSpPr txBox="1"/>
            <p:nvPr/>
          </p:nvSpPr>
          <p:spPr>
            <a:xfrm>
              <a:off x="198039" y="45507"/>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MILESTONE 2 </a:t>
              </a:r>
            </a:p>
          </p:txBody>
        </p:sp>
        <p:sp>
          <p:nvSpPr>
            <p:cNvPr id="45" name="Graphic 52" descr="Marker">
              <a:extLst>
                <a:ext uri="{FF2B5EF4-FFF2-40B4-BE49-F238E27FC236}">
                  <a16:creationId xmlns:a16="http://schemas.microsoft.com/office/drawing/2014/main" id="{92441614-10DC-014A-8712-C295CF66FE00}"/>
                </a:ext>
              </a:extLst>
            </p:cNvPr>
            <p:cNvSpPr/>
            <p:nvPr/>
          </p:nvSpPr>
          <p:spPr>
            <a:xfrm>
              <a:off x="0" y="0"/>
              <a:ext cx="243677" cy="309034"/>
            </a:xfrm>
            <a:custGeom>
              <a:avLst/>
              <a:gdLst>
                <a:gd name="connsiteX0" fmla="*/ 121839 w 238654"/>
                <a:gd name="connsiteY0" fmla="*/ 174625 h 395816"/>
                <a:gd name="connsiteX1" fmla="*/ 69451 w 238654"/>
                <a:gd name="connsiteY1" fmla="*/ 122238 h 395816"/>
                <a:gd name="connsiteX2" fmla="*/ 121839 w 238654"/>
                <a:gd name="connsiteY2" fmla="*/ 69850 h 395816"/>
                <a:gd name="connsiteX3" fmla="*/ 174226 w 238654"/>
                <a:gd name="connsiteY3" fmla="*/ 122238 h 395816"/>
                <a:gd name="connsiteX4" fmla="*/ 121839 w 238654"/>
                <a:gd name="connsiteY4" fmla="*/ 174625 h 395816"/>
                <a:gd name="connsiteX5" fmla="*/ 121839 w 238654"/>
                <a:gd name="connsiteY5" fmla="*/ 0 h 395816"/>
                <a:gd name="connsiteX6" fmla="*/ 21138 w 238654"/>
                <a:gd name="connsiteY6" fmla="*/ 53552 h 395816"/>
                <a:gd name="connsiteX7" fmla="*/ 8333 w 238654"/>
                <a:gd name="connsiteY7" fmla="*/ 167058 h 395816"/>
                <a:gd name="connsiteX8" fmla="*/ 63631 w 238654"/>
                <a:gd name="connsiteY8" fmla="*/ 289295 h 395816"/>
                <a:gd name="connsiteX9" fmla="*/ 111361 w 238654"/>
                <a:gd name="connsiteY9" fmla="*/ 389414 h 395816"/>
                <a:gd name="connsiteX10" fmla="*/ 121839 w 238654"/>
                <a:gd name="connsiteY10" fmla="*/ 395817 h 395816"/>
                <a:gd name="connsiteX11" fmla="*/ 132316 w 238654"/>
                <a:gd name="connsiteY11" fmla="*/ 389414 h 395816"/>
                <a:gd name="connsiteX12" fmla="*/ 180047 w 238654"/>
                <a:gd name="connsiteY12" fmla="*/ 289295 h 395816"/>
                <a:gd name="connsiteX13" fmla="*/ 235345 w 238654"/>
                <a:gd name="connsiteY13" fmla="*/ 167058 h 395816"/>
                <a:gd name="connsiteX14" fmla="*/ 222539 w 238654"/>
                <a:gd name="connsiteY14" fmla="*/ 53552 h 395816"/>
                <a:gd name="connsiteX15" fmla="*/ 121839 w 238654"/>
                <a:gd name="connsiteY15" fmla="*/ 0 h 395816"/>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22238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72626 w 243677"/>
                <a:gd name="connsiteY1" fmla="*/ 138504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677" h="395817">
                  <a:moveTo>
                    <a:pt x="125014" y="199024"/>
                  </a:moveTo>
                  <a:cubicBezTo>
                    <a:pt x="108081" y="199024"/>
                    <a:pt x="73155" y="160033"/>
                    <a:pt x="72626" y="138504"/>
                  </a:cubicBezTo>
                  <a:cubicBezTo>
                    <a:pt x="72097" y="116975"/>
                    <a:pt x="104906" y="69850"/>
                    <a:pt x="121839" y="69850"/>
                  </a:cubicBezTo>
                  <a:cubicBezTo>
                    <a:pt x="138772" y="69850"/>
                    <a:pt x="173697" y="116975"/>
                    <a:pt x="174226" y="138504"/>
                  </a:cubicBezTo>
                  <a:cubicBezTo>
                    <a:pt x="174755" y="160033"/>
                    <a:pt x="141947" y="199024"/>
                    <a:pt x="125014" y="199024"/>
                  </a:cubicBezTo>
                  <a:close/>
                  <a:moveTo>
                    <a:pt x="121839" y="0"/>
                  </a:moveTo>
                  <a:cubicBezTo>
                    <a:pt x="81675" y="0"/>
                    <a:pt x="43840" y="19791"/>
                    <a:pt x="21138" y="53552"/>
                  </a:cubicBezTo>
                  <a:cubicBezTo>
                    <a:pt x="-1563" y="86730"/>
                    <a:pt x="-6219" y="129223"/>
                    <a:pt x="8333" y="167058"/>
                  </a:cubicBezTo>
                  <a:lnTo>
                    <a:pt x="63631" y="289295"/>
                  </a:lnTo>
                  <a:lnTo>
                    <a:pt x="111361" y="389414"/>
                  </a:lnTo>
                  <a:cubicBezTo>
                    <a:pt x="113108" y="393488"/>
                    <a:pt x="117182" y="395817"/>
                    <a:pt x="121839" y="395817"/>
                  </a:cubicBezTo>
                  <a:cubicBezTo>
                    <a:pt x="126496" y="395817"/>
                    <a:pt x="130570" y="393488"/>
                    <a:pt x="132316" y="389414"/>
                  </a:cubicBezTo>
                  <a:lnTo>
                    <a:pt x="180047" y="289295"/>
                  </a:lnTo>
                  <a:lnTo>
                    <a:pt x="235345" y="167058"/>
                  </a:lnTo>
                  <a:cubicBezTo>
                    <a:pt x="249897" y="129223"/>
                    <a:pt x="245241" y="86730"/>
                    <a:pt x="222539" y="53552"/>
                  </a:cubicBezTo>
                  <a:cubicBezTo>
                    <a:pt x="199838" y="19791"/>
                    <a:pt x="162003" y="0"/>
                    <a:pt x="121839" y="0"/>
                  </a:cubicBezTo>
                  <a:close/>
                </a:path>
              </a:pathLst>
            </a:custGeom>
            <a:solidFill>
              <a:schemeClr val="tx1">
                <a:lumMod val="65000"/>
                <a:lumOff val="35000"/>
              </a:schemeClr>
            </a:solidFill>
            <a:ln w="575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 </a:t>
              </a:r>
            </a:p>
          </p:txBody>
        </p:sp>
      </p:grpSp>
      <p:grpSp>
        <p:nvGrpSpPr>
          <p:cNvPr id="46" name="Group 45">
            <a:extLst>
              <a:ext uri="{FF2B5EF4-FFF2-40B4-BE49-F238E27FC236}">
                <a16:creationId xmlns:a16="http://schemas.microsoft.com/office/drawing/2014/main" id="{3D2448FC-53C0-4FBD-9F03-F1FA82F26C88}"/>
              </a:ext>
            </a:extLst>
          </p:cNvPr>
          <p:cNvGrpSpPr/>
          <p:nvPr/>
        </p:nvGrpSpPr>
        <p:grpSpPr>
          <a:xfrm>
            <a:off x="7871578" y="5391590"/>
            <a:ext cx="1608138" cy="465138"/>
            <a:chOff x="0" y="0"/>
            <a:chExt cx="1607739" cy="464607"/>
          </a:xfrm>
        </p:grpSpPr>
        <p:grpSp>
          <p:nvGrpSpPr>
            <p:cNvPr id="47" name="Group 46">
              <a:extLst>
                <a:ext uri="{FF2B5EF4-FFF2-40B4-BE49-F238E27FC236}">
                  <a16:creationId xmlns:a16="http://schemas.microsoft.com/office/drawing/2014/main" id="{D7F61D0E-A78D-E64F-8E2A-308F3E81B613}"/>
                </a:ext>
              </a:extLst>
            </p:cNvPr>
            <p:cNvGrpSpPr/>
            <p:nvPr/>
          </p:nvGrpSpPr>
          <p:grpSpPr>
            <a:xfrm>
              <a:off x="121839" y="45507"/>
              <a:ext cx="1485900" cy="419100"/>
              <a:chOff x="121839" y="45507"/>
              <a:chExt cx="2959100" cy="419100"/>
            </a:xfrm>
          </p:grpSpPr>
          <p:cxnSp>
            <p:nvCxnSpPr>
              <p:cNvPr id="49" name="Straight Connector 48">
                <a:extLst>
                  <a:ext uri="{FF2B5EF4-FFF2-40B4-BE49-F238E27FC236}">
                    <a16:creationId xmlns:a16="http://schemas.microsoft.com/office/drawing/2014/main" id="{9679431C-6568-DB4E-8740-36B6B0412D09}"/>
                  </a:ext>
                </a:extLst>
              </p:cNvPr>
              <p:cNvCxnSpPr/>
              <p:nvPr/>
            </p:nvCxnSpPr>
            <p:spPr>
              <a:xfrm>
                <a:off x="121839" y="401107"/>
                <a:ext cx="2959100" cy="0"/>
              </a:xfrm>
              <a:prstGeom prst="line">
                <a:avLst/>
              </a:prstGeom>
              <a:ln w="38100" cap="rnd">
                <a:solidFill>
                  <a:srgbClr val="03C15A"/>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50" name="TextBox 47">
                <a:extLst>
                  <a:ext uri="{FF2B5EF4-FFF2-40B4-BE49-F238E27FC236}">
                    <a16:creationId xmlns:a16="http://schemas.microsoft.com/office/drawing/2014/main" id="{6696B246-99C1-FD45-9F96-5523466E4E1B}"/>
                  </a:ext>
                </a:extLst>
              </p:cNvPr>
              <p:cNvSpPr txBox="1"/>
              <p:nvPr/>
            </p:nvSpPr>
            <p:spPr>
              <a:xfrm>
                <a:off x="198039" y="45507"/>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MILESTONE 3 </a:t>
                </a:r>
              </a:p>
            </p:txBody>
          </p:sp>
        </p:grpSp>
        <p:sp>
          <p:nvSpPr>
            <p:cNvPr id="48" name="Graphic 52" descr="Marker">
              <a:extLst>
                <a:ext uri="{FF2B5EF4-FFF2-40B4-BE49-F238E27FC236}">
                  <a16:creationId xmlns:a16="http://schemas.microsoft.com/office/drawing/2014/main" id="{D15174BA-3D78-684A-80ED-C30761179610}"/>
                </a:ext>
              </a:extLst>
            </p:cNvPr>
            <p:cNvSpPr/>
            <p:nvPr/>
          </p:nvSpPr>
          <p:spPr>
            <a:xfrm>
              <a:off x="0" y="0"/>
              <a:ext cx="220248" cy="309034"/>
            </a:xfrm>
            <a:custGeom>
              <a:avLst/>
              <a:gdLst>
                <a:gd name="connsiteX0" fmla="*/ 121839 w 238654"/>
                <a:gd name="connsiteY0" fmla="*/ 174625 h 395816"/>
                <a:gd name="connsiteX1" fmla="*/ 69451 w 238654"/>
                <a:gd name="connsiteY1" fmla="*/ 122238 h 395816"/>
                <a:gd name="connsiteX2" fmla="*/ 121839 w 238654"/>
                <a:gd name="connsiteY2" fmla="*/ 69850 h 395816"/>
                <a:gd name="connsiteX3" fmla="*/ 174226 w 238654"/>
                <a:gd name="connsiteY3" fmla="*/ 122238 h 395816"/>
                <a:gd name="connsiteX4" fmla="*/ 121839 w 238654"/>
                <a:gd name="connsiteY4" fmla="*/ 174625 h 395816"/>
                <a:gd name="connsiteX5" fmla="*/ 121839 w 238654"/>
                <a:gd name="connsiteY5" fmla="*/ 0 h 395816"/>
                <a:gd name="connsiteX6" fmla="*/ 21138 w 238654"/>
                <a:gd name="connsiteY6" fmla="*/ 53552 h 395816"/>
                <a:gd name="connsiteX7" fmla="*/ 8333 w 238654"/>
                <a:gd name="connsiteY7" fmla="*/ 167058 h 395816"/>
                <a:gd name="connsiteX8" fmla="*/ 63631 w 238654"/>
                <a:gd name="connsiteY8" fmla="*/ 289295 h 395816"/>
                <a:gd name="connsiteX9" fmla="*/ 111361 w 238654"/>
                <a:gd name="connsiteY9" fmla="*/ 389414 h 395816"/>
                <a:gd name="connsiteX10" fmla="*/ 121839 w 238654"/>
                <a:gd name="connsiteY10" fmla="*/ 395817 h 395816"/>
                <a:gd name="connsiteX11" fmla="*/ 132316 w 238654"/>
                <a:gd name="connsiteY11" fmla="*/ 389414 h 395816"/>
                <a:gd name="connsiteX12" fmla="*/ 180047 w 238654"/>
                <a:gd name="connsiteY12" fmla="*/ 289295 h 395816"/>
                <a:gd name="connsiteX13" fmla="*/ 235345 w 238654"/>
                <a:gd name="connsiteY13" fmla="*/ 167058 h 395816"/>
                <a:gd name="connsiteX14" fmla="*/ 222539 w 238654"/>
                <a:gd name="connsiteY14" fmla="*/ 53552 h 395816"/>
                <a:gd name="connsiteX15" fmla="*/ 121839 w 238654"/>
                <a:gd name="connsiteY15" fmla="*/ 0 h 395816"/>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22238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72626 w 243677"/>
                <a:gd name="connsiteY1" fmla="*/ 138504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677" h="395817">
                  <a:moveTo>
                    <a:pt x="125014" y="199024"/>
                  </a:moveTo>
                  <a:cubicBezTo>
                    <a:pt x="108081" y="199024"/>
                    <a:pt x="73155" y="160033"/>
                    <a:pt x="72626" y="138504"/>
                  </a:cubicBezTo>
                  <a:cubicBezTo>
                    <a:pt x="72097" y="116975"/>
                    <a:pt x="104906" y="69850"/>
                    <a:pt x="121839" y="69850"/>
                  </a:cubicBezTo>
                  <a:cubicBezTo>
                    <a:pt x="138772" y="69850"/>
                    <a:pt x="173697" y="116975"/>
                    <a:pt x="174226" y="138504"/>
                  </a:cubicBezTo>
                  <a:cubicBezTo>
                    <a:pt x="174755" y="160033"/>
                    <a:pt x="141947" y="199024"/>
                    <a:pt x="125014" y="199024"/>
                  </a:cubicBezTo>
                  <a:close/>
                  <a:moveTo>
                    <a:pt x="121839" y="0"/>
                  </a:moveTo>
                  <a:cubicBezTo>
                    <a:pt x="81675" y="0"/>
                    <a:pt x="43840" y="19791"/>
                    <a:pt x="21138" y="53552"/>
                  </a:cubicBezTo>
                  <a:cubicBezTo>
                    <a:pt x="-1563" y="86730"/>
                    <a:pt x="-6219" y="129223"/>
                    <a:pt x="8333" y="167058"/>
                  </a:cubicBezTo>
                  <a:lnTo>
                    <a:pt x="63631" y="289295"/>
                  </a:lnTo>
                  <a:lnTo>
                    <a:pt x="111361" y="389414"/>
                  </a:lnTo>
                  <a:cubicBezTo>
                    <a:pt x="113108" y="393488"/>
                    <a:pt x="117182" y="395817"/>
                    <a:pt x="121839" y="395817"/>
                  </a:cubicBezTo>
                  <a:cubicBezTo>
                    <a:pt x="126496" y="395817"/>
                    <a:pt x="130570" y="393488"/>
                    <a:pt x="132316" y="389414"/>
                  </a:cubicBezTo>
                  <a:lnTo>
                    <a:pt x="180047" y="289295"/>
                  </a:lnTo>
                  <a:lnTo>
                    <a:pt x="235345" y="167058"/>
                  </a:lnTo>
                  <a:cubicBezTo>
                    <a:pt x="249897" y="129223"/>
                    <a:pt x="245241" y="86730"/>
                    <a:pt x="222539" y="53552"/>
                  </a:cubicBezTo>
                  <a:cubicBezTo>
                    <a:pt x="199838" y="19791"/>
                    <a:pt x="162003" y="0"/>
                    <a:pt x="121839" y="0"/>
                  </a:cubicBezTo>
                  <a:close/>
                </a:path>
              </a:pathLst>
            </a:custGeom>
            <a:solidFill>
              <a:schemeClr val="tx1">
                <a:lumMod val="65000"/>
                <a:lumOff val="35000"/>
              </a:schemeClr>
            </a:solidFill>
            <a:ln w="575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 </a:t>
              </a:r>
            </a:p>
          </p:txBody>
        </p:sp>
      </p:grpSp>
      <p:grpSp>
        <p:nvGrpSpPr>
          <p:cNvPr id="51" name="Group 50">
            <a:extLst>
              <a:ext uri="{FF2B5EF4-FFF2-40B4-BE49-F238E27FC236}">
                <a16:creationId xmlns:a16="http://schemas.microsoft.com/office/drawing/2014/main" id="{016C9626-A427-43BE-8C4F-78669BF0E971}"/>
              </a:ext>
            </a:extLst>
          </p:cNvPr>
          <p:cNvGrpSpPr/>
          <p:nvPr/>
        </p:nvGrpSpPr>
        <p:grpSpPr>
          <a:xfrm>
            <a:off x="2888798" y="1920475"/>
            <a:ext cx="2789238" cy="477838"/>
            <a:chOff x="0" y="0"/>
            <a:chExt cx="2788839" cy="477307"/>
          </a:xfrm>
        </p:grpSpPr>
        <p:cxnSp>
          <p:nvCxnSpPr>
            <p:cNvPr id="52" name="Straight Connector 51">
              <a:extLst>
                <a:ext uri="{FF2B5EF4-FFF2-40B4-BE49-F238E27FC236}">
                  <a16:creationId xmlns:a16="http://schemas.microsoft.com/office/drawing/2014/main" id="{6FF79B2D-50EA-0242-8BFA-8643563B3FE1}"/>
                </a:ext>
              </a:extLst>
            </p:cNvPr>
            <p:cNvCxnSpPr/>
            <p:nvPr/>
          </p:nvCxnSpPr>
          <p:spPr>
            <a:xfrm>
              <a:off x="121839" y="413807"/>
              <a:ext cx="2959100" cy="0"/>
            </a:xfrm>
            <a:prstGeom prst="line">
              <a:avLst/>
            </a:prstGeom>
            <a:ln w="38100" cap="rnd">
              <a:solidFill>
                <a:srgbClr val="03C15A"/>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53" name="TextBox 41">
              <a:extLst>
                <a:ext uri="{FF2B5EF4-FFF2-40B4-BE49-F238E27FC236}">
                  <a16:creationId xmlns:a16="http://schemas.microsoft.com/office/drawing/2014/main" id="{55E85D5D-E1C9-E24C-A8CF-AC1394CB6AF9}"/>
                </a:ext>
              </a:extLst>
            </p:cNvPr>
            <p:cNvSpPr txBox="1"/>
            <p:nvPr/>
          </p:nvSpPr>
          <p:spPr>
            <a:xfrm>
              <a:off x="198039" y="58207"/>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MILESTONE 1 </a:t>
              </a:r>
            </a:p>
          </p:txBody>
        </p:sp>
        <p:sp>
          <p:nvSpPr>
            <p:cNvPr id="54" name="Graphic 52" descr="Marker">
              <a:extLst>
                <a:ext uri="{FF2B5EF4-FFF2-40B4-BE49-F238E27FC236}">
                  <a16:creationId xmlns:a16="http://schemas.microsoft.com/office/drawing/2014/main" id="{62183AF2-B3C8-5F49-A69A-756C48476FEF}"/>
                </a:ext>
              </a:extLst>
            </p:cNvPr>
            <p:cNvSpPr/>
            <p:nvPr/>
          </p:nvSpPr>
          <p:spPr>
            <a:xfrm>
              <a:off x="0" y="0"/>
              <a:ext cx="243677" cy="309034"/>
            </a:xfrm>
            <a:custGeom>
              <a:avLst/>
              <a:gdLst>
                <a:gd name="connsiteX0" fmla="*/ 121839 w 238654"/>
                <a:gd name="connsiteY0" fmla="*/ 174625 h 395816"/>
                <a:gd name="connsiteX1" fmla="*/ 69451 w 238654"/>
                <a:gd name="connsiteY1" fmla="*/ 122238 h 395816"/>
                <a:gd name="connsiteX2" fmla="*/ 121839 w 238654"/>
                <a:gd name="connsiteY2" fmla="*/ 69850 h 395816"/>
                <a:gd name="connsiteX3" fmla="*/ 174226 w 238654"/>
                <a:gd name="connsiteY3" fmla="*/ 122238 h 395816"/>
                <a:gd name="connsiteX4" fmla="*/ 121839 w 238654"/>
                <a:gd name="connsiteY4" fmla="*/ 174625 h 395816"/>
                <a:gd name="connsiteX5" fmla="*/ 121839 w 238654"/>
                <a:gd name="connsiteY5" fmla="*/ 0 h 395816"/>
                <a:gd name="connsiteX6" fmla="*/ 21138 w 238654"/>
                <a:gd name="connsiteY6" fmla="*/ 53552 h 395816"/>
                <a:gd name="connsiteX7" fmla="*/ 8333 w 238654"/>
                <a:gd name="connsiteY7" fmla="*/ 167058 h 395816"/>
                <a:gd name="connsiteX8" fmla="*/ 63631 w 238654"/>
                <a:gd name="connsiteY8" fmla="*/ 289295 h 395816"/>
                <a:gd name="connsiteX9" fmla="*/ 111361 w 238654"/>
                <a:gd name="connsiteY9" fmla="*/ 389414 h 395816"/>
                <a:gd name="connsiteX10" fmla="*/ 121839 w 238654"/>
                <a:gd name="connsiteY10" fmla="*/ 395817 h 395816"/>
                <a:gd name="connsiteX11" fmla="*/ 132316 w 238654"/>
                <a:gd name="connsiteY11" fmla="*/ 389414 h 395816"/>
                <a:gd name="connsiteX12" fmla="*/ 180047 w 238654"/>
                <a:gd name="connsiteY12" fmla="*/ 289295 h 395816"/>
                <a:gd name="connsiteX13" fmla="*/ 235345 w 238654"/>
                <a:gd name="connsiteY13" fmla="*/ 167058 h 395816"/>
                <a:gd name="connsiteX14" fmla="*/ 222539 w 238654"/>
                <a:gd name="connsiteY14" fmla="*/ 53552 h 395816"/>
                <a:gd name="connsiteX15" fmla="*/ 121839 w 238654"/>
                <a:gd name="connsiteY15" fmla="*/ 0 h 395816"/>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22238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72626 w 243677"/>
                <a:gd name="connsiteY1" fmla="*/ 138504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677" h="395817">
                  <a:moveTo>
                    <a:pt x="125014" y="199024"/>
                  </a:moveTo>
                  <a:cubicBezTo>
                    <a:pt x="108081" y="199024"/>
                    <a:pt x="73155" y="160033"/>
                    <a:pt x="72626" y="138504"/>
                  </a:cubicBezTo>
                  <a:cubicBezTo>
                    <a:pt x="72097" y="116975"/>
                    <a:pt x="104906" y="69850"/>
                    <a:pt x="121839" y="69850"/>
                  </a:cubicBezTo>
                  <a:cubicBezTo>
                    <a:pt x="138772" y="69850"/>
                    <a:pt x="173697" y="116975"/>
                    <a:pt x="174226" y="138504"/>
                  </a:cubicBezTo>
                  <a:cubicBezTo>
                    <a:pt x="174755" y="160033"/>
                    <a:pt x="141947" y="199024"/>
                    <a:pt x="125014" y="199024"/>
                  </a:cubicBezTo>
                  <a:close/>
                  <a:moveTo>
                    <a:pt x="121839" y="0"/>
                  </a:moveTo>
                  <a:cubicBezTo>
                    <a:pt x="81675" y="0"/>
                    <a:pt x="43840" y="19791"/>
                    <a:pt x="21138" y="53552"/>
                  </a:cubicBezTo>
                  <a:cubicBezTo>
                    <a:pt x="-1563" y="86730"/>
                    <a:pt x="-6219" y="129223"/>
                    <a:pt x="8333" y="167058"/>
                  </a:cubicBezTo>
                  <a:lnTo>
                    <a:pt x="63631" y="289295"/>
                  </a:lnTo>
                  <a:lnTo>
                    <a:pt x="111361" y="389414"/>
                  </a:lnTo>
                  <a:cubicBezTo>
                    <a:pt x="113108" y="393488"/>
                    <a:pt x="117182" y="395817"/>
                    <a:pt x="121839" y="395817"/>
                  </a:cubicBezTo>
                  <a:cubicBezTo>
                    <a:pt x="126496" y="395817"/>
                    <a:pt x="130570" y="393488"/>
                    <a:pt x="132316" y="389414"/>
                  </a:cubicBezTo>
                  <a:lnTo>
                    <a:pt x="180047" y="289295"/>
                  </a:lnTo>
                  <a:lnTo>
                    <a:pt x="235345" y="167058"/>
                  </a:lnTo>
                  <a:cubicBezTo>
                    <a:pt x="249897" y="129223"/>
                    <a:pt x="245241" y="86730"/>
                    <a:pt x="222539" y="53552"/>
                  </a:cubicBezTo>
                  <a:cubicBezTo>
                    <a:pt x="199838" y="19791"/>
                    <a:pt x="162003" y="0"/>
                    <a:pt x="121839" y="0"/>
                  </a:cubicBezTo>
                  <a:close/>
                </a:path>
              </a:pathLst>
            </a:custGeom>
            <a:solidFill>
              <a:schemeClr val="tx1">
                <a:lumMod val="65000"/>
                <a:lumOff val="35000"/>
              </a:schemeClr>
            </a:solidFill>
            <a:ln w="575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t> </a:t>
              </a:r>
            </a:p>
          </p:txBody>
        </p:sp>
      </p:grpSp>
      <p:sp>
        <p:nvSpPr>
          <p:cNvPr id="55" name="TextBox 17">
            <a:extLst>
              <a:ext uri="{FF2B5EF4-FFF2-40B4-BE49-F238E27FC236}">
                <a16:creationId xmlns:a16="http://schemas.microsoft.com/office/drawing/2014/main" id="{B643758C-3C5A-AD4C-BBCA-64694E70DC5A}"/>
              </a:ext>
            </a:extLst>
          </p:cNvPr>
          <p:cNvSpPr txBox="1"/>
          <p:nvPr/>
        </p:nvSpPr>
        <p:spPr>
          <a:xfrm>
            <a:off x="10456599" y="5963295"/>
            <a:ext cx="888260" cy="889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1" dirty="0">
                <a:solidFill>
                  <a:schemeClr val="tx1"/>
                </a:solidFill>
                <a:latin typeface="Century Gothic" panose="020B0502020202020204" pitchFamily="34" charset="0"/>
              </a:rPr>
              <a:t>PROJECT COMPLETE</a:t>
            </a:r>
          </a:p>
        </p:txBody>
      </p:sp>
      <p:grpSp>
        <p:nvGrpSpPr>
          <p:cNvPr id="56" name="Graphic 6" descr="Flag">
            <a:extLst>
              <a:ext uri="{FF2B5EF4-FFF2-40B4-BE49-F238E27FC236}">
                <a16:creationId xmlns:a16="http://schemas.microsoft.com/office/drawing/2014/main" id="{D56DB05E-9B8E-5E4B-B25F-AF052BC4B1E7}"/>
              </a:ext>
            </a:extLst>
          </p:cNvPr>
          <p:cNvGrpSpPr/>
          <p:nvPr/>
        </p:nvGrpSpPr>
        <p:grpSpPr>
          <a:xfrm>
            <a:off x="10695767" y="5358480"/>
            <a:ext cx="342897" cy="536007"/>
            <a:chOff x="0" y="0"/>
            <a:chExt cx="482600" cy="754380"/>
          </a:xfrm>
        </p:grpSpPr>
        <p:sp>
          <p:nvSpPr>
            <p:cNvPr id="57" name="Freeform 19">
              <a:extLst>
                <a:ext uri="{FF2B5EF4-FFF2-40B4-BE49-F238E27FC236}">
                  <a16:creationId xmlns:a16="http://schemas.microsoft.com/office/drawing/2014/main" id="{C56873CD-1674-8E43-AC99-CF0A3178ADBB}"/>
                </a:ext>
              </a:extLst>
            </p:cNvPr>
            <p:cNvSpPr/>
            <p:nvPr/>
          </p:nvSpPr>
          <p:spPr>
            <a:xfrm>
              <a:off x="0" y="1905"/>
              <a:ext cx="27432" cy="752475"/>
            </a:xfrm>
            <a:custGeom>
              <a:avLst/>
              <a:gdLst>
                <a:gd name="connsiteX0" fmla="*/ 28575 w 57150"/>
                <a:gd name="connsiteY0" fmla="*/ 0 h 752475"/>
                <a:gd name="connsiteX1" fmla="*/ 0 w 57150"/>
                <a:gd name="connsiteY1" fmla="*/ 28575 h 752475"/>
                <a:gd name="connsiteX2" fmla="*/ 0 w 57150"/>
                <a:gd name="connsiteY2" fmla="*/ 762000 h 752475"/>
                <a:gd name="connsiteX3" fmla="*/ 57150 w 57150"/>
                <a:gd name="connsiteY3" fmla="*/ 762000 h 752475"/>
                <a:gd name="connsiteX4" fmla="*/ 57150 w 57150"/>
                <a:gd name="connsiteY4" fmla="*/ 28575 h 752475"/>
                <a:gd name="connsiteX5" fmla="*/ 28575 w 57150"/>
                <a:gd name="connsiteY5" fmla="*/ 0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52475">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gradFill flip="none" rotWithShape="1">
              <a:gsLst>
                <a:gs pos="0">
                  <a:srgbClr val="92D050"/>
                </a:gs>
                <a:gs pos="100000">
                  <a:srgbClr val="03C15A"/>
                </a:gs>
              </a:gsLst>
              <a:path path="circle">
                <a:fillToRect l="100000" t="100000"/>
              </a:path>
              <a:tileRect r="-100000" b="-100000"/>
            </a:gra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20">
              <a:extLst>
                <a:ext uri="{FF2B5EF4-FFF2-40B4-BE49-F238E27FC236}">
                  <a16:creationId xmlns:a16="http://schemas.microsoft.com/office/drawing/2014/main" id="{42591A75-BCAC-7A4B-A9BE-A3946CF12D5F}"/>
                </a:ext>
              </a:extLst>
            </p:cNvPr>
            <p:cNvSpPr/>
            <p:nvPr/>
          </p:nvSpPr>
          <p:spPr>
            <a:xfrm>
              <a:off x="44450" y="0"/>
              <a:ext cx="438150"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gradFill flip="none" rotWithShape="1">
              <a:gsLst>
                <a:gs pos="0">
                  <a:srgbClr val="92D050"/>
                </a:gs>
                <a:gs pos="100000">
                  <a:srgbClr val="03C15A"/>
                </a:gs>
              </a:gsLst>
              <a:path path="circle">
                <a:fillToRect l="100000" t="100000"/>
              </a:path>
              <a:tileRect r="-100000" b="-100000"/>
            </a:gra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14</TotalTime>
  <Words>166</Words>
  <Application>Microsoft Macintosh PowerPoint</Application>
  <PresentationFormat>Widescreen</PresentationFormat>
  <Paragraphs>44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2022-04-28T00:44:47Z</dcterms:created>
  <dcterms:modified xsi:type="dcterms:W3CDTF">2022-06-17T17:34:45Z</dcterms:modified>
</cp:coreProperties>
</file>