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4"/>
  </p:notesMasterIdLst>
  <p:sldIdLst>
    <p:sldId id="256" r:id="rId2"/>
    <p:sldId id="257" r:id="rId3"/>
    <p:sldId id="258" r:id="rId4"/>
    <p:sldId id="259" r:id="rId5"/>
    <p:sldId id="260" r:id="rId6"/>
    <p:sldId id="261" r:id="rId7"/>
    <p:sldId id="268" r:id="rId8"/>
    <p:sldId id="269" r:id="rId9"/>
    <p:sldId id="270" r:id="rId10"/>
    <p:sldId id="271" r:id="rId11"/>
    <p:sldId id="266" r:id="rId12"/>
    <p:sldId id="267" r:id="rId13"/>
  </p:sldIdLst>
  <p:sldSz cx="12192000" cy="6858000"/>
  <p:notesSz cx="6858000" cy="9144000"/>
  <p:embeddedFontLst>
    <p:embeddedFont>
      <p:font typeface="Calibri" panose="020F0502020204030204" pitchFamily="34" charset="0"/>
      <p:regular r:id="rId15"/>
      <p:bold r:id="rId16"/>
      <p:italic r:id="rId17"/>
      <p:boldItalic r:id="rId18"/>
    </p:embeddedFont>
    <p:embeddedFont>
      <p:font typeface="Century Gothic" panose="020B0502020202020204" pitchFamily="34" charset="0"/>
      <p:regular r:id="rId19"/>
      <p:bold r:id="rId20"/>
      <p:italic r:id="rId21"/>
      <p:boldItalic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garet Ziviski"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1E6CA"/>
    <a:srgbClr val="F5EEE1"/>
    <a:srgbClr val="D4E5E6"/>
    <a:srgbClr val="E2F5FF"/>
    <a:srgbClr val="52727C"/>
    <a:srgbClr val="355058"/>
    <a:srgbClr val="0E1D22"/>
    <a:srgbClr val="1C2B31"/>
    <a:srgbClr val="EAEEF3"/>
    <a:srgbClr val="F9F7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BED7F83-F615-4B03-9354-33BF617DE39A}">
  <a:tblStyle styleId="{7BED7F83-F615-4B03-9354-33BF617DE39A}"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87"/>
    <p:restoredTop sz="94830"/>
  </p:normalViewPr>
  <p:slideViewPr>
    <p:cSldViewPr snapToGrid="0" snapToObjects="1">
      <p:cViewPr varScale="1">
        <p:scale>
          <a:sx n="121" d="100"/>
          <a:sy n="121" d="100"/>
        </p:scale>
        <p:origin x="98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ca91929f25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gca91929f2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13442808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8" name="Google Shape;448;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9" name="Google Shape;449;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7" name="Google Shape;487;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8" name="Google Shape;488;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 name="Google Shape;12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 name="Google Shape;13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8" name="Google Shape;178;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7" name="Google Shape;25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33861430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18956705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50930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Пустой слайд" type="blank">
  <p:cSld name="BLANK">
    <p:spTree>
      <p:nvGrpSpPr>
        <p:cNvPr id="1" name="Shape 15"/>
        <p:cNvGrpSpPr/>
        <p:nvPr/>
      </p:nvGrpSpPr>
      <p:grpSpPr>
        <a:xfrm>
          <a:off x="0" y="0"/>
          <a:ext cx="0" cy="0"/>
          <a:chOff x="0" y="0"/>
          <a:chExt cx="0" cy="0"/>
        </a:xfrm>
      </p:grpSpPr>
      <p:sp>
        <p:nvSpPr>
          <p:cNvPr id="16" name="Google Shape;16;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Заголовок и вертикальный текст"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Вертикальный заголовок и текст"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Титульный слайд" type="title">
  <p:cSld name="TITLE">
    <p:spTree>
      <p:nvGrpSpPr>
        <p:cNvPr id="1" name="Shape 19"/>
        <p:cNvGrpSpPr/>
        <p:nvPr/>
      </p:nvGrpSpPr>
      <p:grpSpPr>
        <a:xfrm>
          <a:off x="0" y="0"/>
          <a:ext cx="0" cy="0"/>
          <a:chOff x="0" y="0"/>
          <a:chExt cx="0" cy="0"/>
        </a:xfrm>
      </p:grpSpPr>
      <p:sp>
        <p:nvSpPr>
          <p:cNvPr id="20" name="Google Shape;20;p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 name="Google Shape;22;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Заголовок и объект" type="obj">
  <p:cSld name="OBJECT">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Заголовок раздела" type="secHead">
  <p:cSld name="SECTION_HEADER">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Два объекта" type="twoObj">
  <p:cSld name="TWO_OBJECTS">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Сравнение" type="twoTxTwoObj">
  <p:cSld name="TWO_OBJECTS_WITH_TEXT">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Только заголовок" type="titleOnly">
  <p:cSld name="TITLE_ONLY">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Объект с подписью"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Рисунок с подписью"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https://www.smartsheet.com/try-it?trp=11460&amp;utm_source=integrated+content&amp;utm_campaign=/content/organizational-maturity&amp;utm_medium=Organizational+Maturity+Model+Discussion+powerpoint+11460&amp;lpa=Organizational+Maturity+Model+Discussion+powerpoint+11460&amp;lx=PFpZZjisDNTS-Ddigi3MyABAgeTPLDIL8TQRu558b7w"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www.petefowler.com/blog/2019/5/1/maturity-model"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nist.gov/services-resources/software/mesa-manufacturing-operation-management-maturity-assessment-tool"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hyperlink" Target="https://www.nist.gov/baldrige/self-assessing"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hyperlink" Target="https://store.hbr.org/product/read-a-plant-fast/R0205H"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40" name="Picture 39">
            <a:extLst>
              <a:ext uri="{FF2B5EF4-FFF2-40B4-BE49-F238E27FC236}">
                <a16:creationId xmlns:a16="http://schemas.microsoft.com/office/drawing/2014/main" id="{91071066-ECB4-CE35-B745-A8BA40ABBADD}"/>
              </a:ext>
            </a:extLst>
          </p:cNvPr>
          <p:cNvPicPr>
            <a:picLocks noChangeAspect="1"/>
          </p:cNvPicPr>
          <p:nvPr/>
        </p:nvPicPr>
        <p:blipFill>
          <a:blip r:embed="rId3"/>
          <a:stretch>
            <a:fillRect/>
          </a:stretch>
        </p:blipFill>
        <p:spPr>
          <a:xfrm>
            <a:off x="0" y="0"/>
            <a:ext cx="12192000" cy="6865951"/>
          </a:xfrm>
          <a:prstGeom prst="rect">
            <a:avLst/>
          </a:prstGeom>
        </p:spPr>
      </p:pic>
      <p:sp>
        <p:nvSpPr>
          <p:cNvPr id="117" name="Google Shape;117;p13"/>
          <p:cNvSpPr txBox="1"/>
          <p:nvPr/>
        </p:nvSpPr>
        <p:spPr>
          <a:xfrm>
            <a:off x="394128" y="388017"/>
            <a:ext cx="4824056" cy="230828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Font typeface="Arial"/>
              <a:buNone/>
            </a:pPr>
            <a:r>
              <a:rPr lang="en-US" sz="3600" b="1" dirty="0">
                <a:solidFill>
                  <a:schemeClr val="bg1"/>
                </a:solidFill>
                <a:latin typeface="Century Gothic"/>
                <a:ea typeface="Century Gothic"/>
                <a:cs typeface="Century Gothic"/>
                <a:sym typeface="Century Gothic"/>
              </a:rPr>
              <a:t>ORGANIZATIONAL MATURITY MODEL DISCUSSION TEMPLATE</a:t>
            </a:r>
            <a:endParaRPr sz="3600" dirty="0">
              <a:solidFill>
                <a:schemeClr val="bg1"/>
              </a:solidFill>
            </a:endParaRPr>
          </a:p>
        </p:txBody>
      </p:sp>
      <p:sp>
        <p:nvSpPr>
          <p:cNvPr id="118" name="Google Shape;118;p13"/>
          <p:cNvSpPr/>
          <p:nvPr/>
        </p:nvSpPr>
        <p:spPr>
          <a:xfrm>
            <a:off x="0" y="6479366"/>
            <a:ext cx="12192000" cy="384190"/>
          </a:xfrm>
          <a:custGeom>
            <a:avLst/>
            <a:gdLst/>
            <a:ahLst/>
            <a:cxnLst/>
            <a:rect l="l" t="t" r="r" b="b"/>
            <a:pathLst>
              <a:path w="12192000" h="520936" extrusionOk="0">
                <a:moveTo>
                  <a:pt x="0" y="0"/>
                </a:moveTo>
                <a:lnTo>
                  <a:pt x="12192000" y="0"/>
                </a:lnTo>
                <a:lnTo>
                  <a:pt x="12192000" y="520936"/>
                </a:lnTo>
                <a:lnTo>
                  <a:pt x="0" y="520936"/>
                </a:lnTo>
                <a:lnTo>
                  <a:pt x="0" y="0"/>
                </a:lnTo>
                <a:close/>
              </a:path>
            </a:pathLst>
          </a:custGeom>
          <a:gradFill>
            <a:gsLst>
              <a:gs pos="0">
                <a:srgbClr val="494949"/>
              </a:gs>
              <a:gs pos="50000">
                <a:srgbClr val="6A6A6A"/>
              </a:gs>
              <a:gs pos="100000">
                <a:srgbClr val="7F7F7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19" name="Google Shape;119;p13"/>
          <p:cNvSpPr/>
          <p:nvPr/>
        </p:nvSpPr>
        <p:spPr>
          <a:xfrm>
            <a:off x="11793977" y="6479366"/>
            <a:ext cx="397200" cy="384000"/>
          </a:xfrm>
          <a:prstGeom prst="parallelogram">
            <a:avLst>
              <a:gd name="adj" fmla="val 65219"/>
            </a:avLst>
          </a:prstGeom>
          <a:solidFill>
            <a:srgbClr val="00867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0" name="Google Shape;120;p13"/>
          <p:cNvSpPr txBox="1"/>
          <p:nvPr/>
        </p:nvSpPr>
        <p:spPr>
          <a:xfrm>
            <a:off x="4800046" y="6477000"/>
            <a:ext cx="6947100" cy="369300"/>
          </a:xfrm>
          <a:prstGeom prst="rect">
            <a:avLst/>
          </a:prstGeom>
          <a:noFill/>
          <a:ln>
            <a:noFill/>
          </a:ln>
        </p:spPr>
        <p:txBody>
          <a:bodyPr spcFirstLastPara="1" wrap="square" lIns="91425" tIns="45700" rIns="91425" bIns="45700" anchor="t" anchorCtr="0">
            <a:spAutoFit/>
          </a:bodyPr>
          <a:lstStyle/>
          <a:p>
            <a:pPr lvl="0" algn="r"/>
            <a:r>
              <a:rPr lang="en-US" sz="1800" dirty="0">
                <a:solidFill>
                  <a:schemeClr val="lt1"/>
                </a:solidFill>
                <a:latin typeface="Century Gothic"/>
                <a:ea typeface="Century Gothic"/>
                <a:cs typeface="Century Gothic"/>
                <a:sym typeface="Century Gothic"/>
              </a:rPr>
              <a:t>ORGANIZATIONAL MATURITY MODEL DISCUSSION TEMPLATE</a:t>
            </a:r>
            <a:endParaRPr sz="1800" dirty="0">
              <a:solidFill>
                <a:schemeClr val="lt1"/>
              </a:solidFill>
              <a:latin typeface="Century Gothic"/>
              <a:ea typeface="Century Gothic"/>
              <a:cs typeface="Century Gothic"/>
              <a:sym typeface="Century Gothic"/>
            </a:endParaRPr>
          </a:p>
        </p:txBody>
      </p:sp>
      <p:sp>
        <p:nvSpPr>
          <p:cNvPr id="122" name="Google Shape;122;p13"/>
          <p:cNvSpPr txBox="1"/>
          <p:nvPr/>
        </p:nvSpPr>
        <p:spPr>
          <a:xfrm>
            <a:off x="394128" y="3424391"/>
            <a:ext cx="4713900" cy="2031295"/>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US" sz="2000" dirty="0">
                <a:solidFill>
                  <a:schemeClr val="bg1"/>
                </a:solidFill>
                <a:latin typeface="Century Gothic" panose="020B0502020202020204" pitchFamily="34" charset="0"/>
                <a:ea typeface="Calibri"/>
                <a:cs typeface="Calibri"/>
                <a:sym typeface="Calibri"/>
              </a:rPr>
              <a:t>Use the provided text as a basis for your discussion. Adapt it as necessary and add your own comments and notes. </a:t>
            </a:r>
            <a:endParaRPr sz="2000" dirty="0">
              <a:solidFill>
                <a:schemeClr val="bg1"/>
              </a:solidFill>
              <a:latin typeface="Century Gothic" panose="020B0502020202020204" pitchFamily="34" charset="0"/>
              <a:ea typeface="Calibri"/>
              <a:cs typeface="Calibri"/>
              <a:sym typeface="Calibri"/>
            </a:endParaRPr>
          </a:p>
        </p:txBody>
      </p:sp>
      <p:pic>
        <p:nvPicPr>
          <p:cNvPr id="116" name="Google Shape;116;p13">
            <a:hlinkClick r:id="rId4"/>
          </p:cNvPr>
          <p:cNvPicPr preferRelativeResize="0"/>
          <p:nvPr/>
        </p:nvPicPr>
        <p:blipFill rotWithShape="1">
          <a:blip r:embed="rId5">
            <a:alphaModFix/>
          </a:blip>
          <a:srcRect/>
          <a:stretch/>
        </p:blipFill>
        <p:spPr>
          <a:xfrm>
            <a:off x="7105178" y="281013"/>
            <a:ext cx="4860875" cy="6745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EAEEF3"/>
            </a:gs>
            <a:gs pos="100000">
              <a:schemeClr val="bg2">
                <a:lumMod val="40000"/>
                <a:lumOff val="60000"/>
              </a:schemeClr>
            </a:gs>
          </a:gsLst>
          <a:lin ang="2700000" scaled="0"/>
        </a:gradFill>
        <a:effectLst/>
      </p:bgPr>
    </p:bg>
    <p:spTree>
      <p:nvGrpSpPr>
        <p:cNvPr id="1" name="Shape 218"/>
        <p:cNvGrpSpPr/>
        <p:nvPr/>
      </p:nvGrpSpPr>
      <p:grpSpPr>
        <a:xfrm>
          <a:off x="0" y="0"/>
          <a:ext cx="0" cy="0"/>
          <a:chOff x="0" y="0"/>
          <a:chExt cx="0" cy="0"/>
        </a:xfrm>
      </p:grpSpPr>
      <p:sp>
        <p:nvSpPr>
          <p:cNvPr id="40" name="Google Shape;213;p16">
            <a:extLst>
              <a:ext uri="{FF2B5EF4-FFF2-40B4-BE49-F238E27FC236}">
                <a16:creationId xmlns:a16="http://schemas.microsoft.com/office/drawing/2014/main" id="{63153C26-530B-DB5B-D25B-6D4D93ECF275}"/>
              </a:ext>
            </a:extLst>
          </p:cNvPr>
          <p:cNvSpPr txBox="1"/>
          <p:nvPr/>
        </p:nvSpPr>
        <p:spPr>
          <a:xfrm>
            <a:off x="471922" y="358091"/>
            <a:ext cx="10940716" cy="584735"/>
          </a:xfrm>
          <a:prstGeom prst="rect">
            <a:avLst/>
          </a:prstGeom>
          <a:noFill/>
          <a:ln>
            <a:noFill/>
          </a:ln>
        </p:spPr>
        <p:txBody>
          <a:bodyPr spcFirstLastPara="1" wrap="square" lIns="91425" tIns="45700" rIns="91425" bIns="45700" anchor="t" anchorCtr="0">
            <a:spAutoFit/>
          </a:bodyPr>
          <a:lstStyle/>
          <a:p>
            <a:pPr lvl="0">
              <a:buClr>
                <a:schemeClr val="dk1"/>
              </a:buClr>
            </a:pPr>
            <a:r>
              <a:rPr lang="en-US" sz="3200" dirty="0">
                <a:solidFill>
                  <a:schemeClr val="tx1">
                    <a:lumMod val="65000"/>
                    <a:lumOff val="35000"/>
                  </a:schemeClr>
                </a:solidFill>
                <a:latin typeface="Century Gothic"/>
                <a:ea typeface="Century Gothic"/>
                <a:cs typeface="Century Gothic"/>
                <a:sym typeface="Century Gothic"/>
              </a:rPr>
              <a:t>Organizational Maturity Grid and Matrix Assessments</a:t>
            </a:r>
            <a:endParaRPr sz="2400" dirty="0">
              <a:solidFill>
                <a:schemeClr val="tx1">
                  <a:lumMod val="65000"/>
                  <a:lumOff val="35000"/>
                </a:schemeClr>
              </a:solidFill>
            </a:endParaRPr>
          </a:p>
        </p:txBody>
      </p:sp>
      <p:sp>
        <p:nvSpPr>
          <p:cNvPr id="248" name="Google Shape;248;p17"/>
          <p:cNvSpPr txBox="1"/>
          <p:nvPr/>
        </p:nvSpPr>
        <p:spPr>
          <a:xfrm>
            <a:off x="3781586" y="6477000"/>
            <a:ext cx="8283455"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b="1">
                <a:solidFill>
                  <a:schemeClr val="lt1"/>
                </a:solidFill>
                <a:latin typeface="Century Gothic"/>
                <a:ea typeface="Century Gothic"/>
                <a:cs typeface="Century Gothic"/>
                <a:sym typeface="Century Gothic"/>
              </a:rPr>
              <a:t>PROJECT REPORT</a:t>
            </a:r>
            <a:endParaRPr/>
          </a:p>
        </p:txBody>
      </p:sp>
      <p:sp>
        <p:nvSpPr>
          <p:cNvPr id="250" name="Google Shape;250;p17"/>
          <p:cNvSpPr/>
          <p:nvPr/>
        </p:nvSpPr>
        <p:spPr>
          <a:xfrm>
            <a:off x="0" y="6479366"/>
            <a:ext cx="12192000" cy="384048"/>
          </a:xfrm>
          <a:custGeom>
            <a:avLst/>
            <a:gdLst/>
            <a:ahLst/>
            <a:cxnLst/>
            <a:rect l="l" t="t" r="r" b="b"/>
            <a:pathLst>
              <a:path w="12192000" h="520936" extrusionOk="0">
                <a:moveTo>
                  <a:pt x="0" y="0"/>
                </a:moveTo>
                <a:lnTo>
                  <a:pt x="12192000" y="0"/>
                </a:lnTo>
                <a:lnTo>
                  <a:pt x="12192000" y="520936"/>
                </a:lnTo>
                <a:lnTo>
                  <a:pt x="0" y="520936"/>
                </a:lnTo>
                <a:lnTo>
                  <a:pt x="0" y="0"/>
                </a:lnTo>
                <a:close/>
              </a:path>
            </a:pathLst>
          </a:custGeom>
          <a:gradFill>
            <a:gsLst>
              <a:gs pos="0">
                <a:srgbClr val="494949"/>
              </a:gs>
              <a:gs pos="50000">
                <a:srgbClr val="6A6A6A"/>
              </a:gs>
              <a:gs pos="100000">
                <a:srgbClr val="7F7F7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51" name="Google Shape;251;p17"/>
          <p:cNvSpPr/>
          <p:nvPr/>
        </p:nvSpPr>
        <p:spPr>
          <a:xfrm>
            <a:off x="11793977" y="6479366"/>
            <a:ext cx="397211" cy="384048"/>
          </a:xfrm>
          <a:prstGeom prst="parallelogram">
            <a:avLst>
              <a:gd name="adj" fmla="val 65219"/>
            </a:avLst>
          </a:prstGeom>
          <a:solidFill>
            <a:schemeClr val="bg2">
              <a:lumMod val="40000"/>
              <a:lumOff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2" name="Google Shape;252;p17"/>
          <p:cNvSpPr txBox="1"/>
          <p:nvPr/>
        </p:nvSpPr>
        <p:spPr>
          <a:xfrm>
            <a:off x="4800140" y="6486750"/>
            <a:ext cx="6947100" cy="369300"/>
          </a:xfrm>
          <a:prstGeom prst="rect">
            <a:avLst/>
          </a:prstGeom>
          <a:noFill/>
          <a:ln>
            <a:noFill/>
          </a:ln>
        </p:spPr>
        <p:txBody>
          <a:bodyPr spcFirstLastPara="1" wrap="square" lIns="91425" tIns="45700" rIns="91425" bIns="45700" anchor="t" anchorCtr="0">
            <a:spAutoFit/>
          </a:bodyPr>
          <a:lstStyle/>
          <a:p>
            <a:pPr lvl="0" algn="r"/>
            <a:r>
              <a:rPr lang="en-US" sz="1800" dirty="0">
                <a:solidFill>
                  <a:schemeClr val="lt1"/>
                </a:solidFill>
                <a:latin typeface="Century Gothic"/>
                <a:ea typeface="Century Gothic"/>
                <a:cs typeface="Century Gothic"/>
                <a:sym typeface="Century Gothic"/>
              </a:rPr>
              <a:t>Organizational Maturity Grid and Matrix Assessments</a:t>
            </a:r>
            <a:endParaRPr sz="1800" dirty="0">
              <a:solidFill>
                <a:schemeClr val="lt1"/>
              </a:solidFill>
              <a:latin typeface="Century Gothic"/>
              <a:ea typeface="Century Gothic"/>
              <a:cs typeface="Century Gothic"/>
              <a:sym typeface="Century Gothic"/>
            </a:endParaRPr>
          </a:p>
        </p:txBody>
      </p:sp>
      <p:sp>
        <p:nvSpPr>
          <p:cNvPr id="41" name="TextBox 40">
            <a:extLst>
              <a:ext uri="{FF2B5EF4-FFF2-40B4-BE49-F238E27FC236}">
                <a16:creationId xmlns:a16="http://schemas.microsoft.com/office/drawing/2014/main" id="{8F6C9D1B-6C72-070E-9A92-CFA5308A6118}"/>
              </a:ext>
            </a:extLst>
          </p:cNvPr>
          <p:cNvSpPr txBox="1"/>
          <p:nvPr/>
        </p:nvSpPr>
        <p:spPr>
          <a:xfrm>
            <a:off x="398024" y="1257467"/>
            <a:ext cx="4289724" cy="4666662"/>
          </a:xfrm>
          <a:prstGeom prst="rect">
            <a:avLst/>
          </a:prstGeom>
          <a:noFill/>
        </p:spPr>
        <p:txBody>
          <a:bodyPr wrap="square" rtlCol="0">
            <a:spAutoFit/>
          </a:bodyPr>
          <a:lstStyle/>
          <a:p>
            <a:pPr marL="457200" lvl="0" indent="-355600">
              <a:lnSpc>
                <a:spcPct val="115000"/>
              </a:lnSpc>
              <a:spcAft>
                <a:spcPts val="1200"/>
              </a:spcAft>
              <a:buSzPts val="2000"/>
              <a:buChar char="●"/>
            </a:pPr>
            <a:r>
              <a:rPr lang="en-US" sz="1800" dirty="0">
                <a:latin typeface="Century Gothic" panose="020B0502020202020204" pitchFamily="34" charset="0"/>
              </a:rPr>
              <a:t>Maturity grids and matrices Include details of the characteristics that typify each maturity level.</a:t>
            </a:r>
          </a:p>
          <a:p>
            <a:pPr marL="457200" lvl="0" indent="-355600">
              <a:lnSpc>
                <a:spcPct val="115000"/>
              </a:lnSpc>
              <a:spcAft>
                <a:spcPts val="1200"/>
              </a:spcAft>
              <a:buSzPts val="2000"/>
              <a:buChar char="●"/>
            </a:pPr>
            <a:r>
              <a:rPr lang="en-US" sz="1800" dirty="0">
                <a:latin typeface="Century Gothic" panose="020B0502020202020204" pitchFamily="34" charset="0"/>
              </a:rPr>
              <a:t>Users select the boxes </a:t>
            </a:r>
            <a:br>
              <a:rPr lang="en-US" sz="1800" dirty="0">
                <a:latin typeface="Century Gothic" panose="020B0502020202020204" pitchFamily="34" charset="0"/>
              </a:rPr>
            </a:br>
            <a:r>
              <a:rPr lang="en-US" sz="1800" dirty="0">
                <a:latin typeface="Century Gothic" panose="020B0502020202020204" pitchFamily="34" charset="0"/>
              </a:rPr>
              <a:t>they believe apply to </a:t>
            </a:r>
            <a:br>
              <a:rPr lang="en-US" sz="1800" dirty="0">
                <a:latin typeface="Century Gothic" panose="020B0502020202020204" pitchFamily="34" charset="0"/>
              </a:rPr>
            </a:br>
            <a:r>
              <a:rPr lang="en-US" sz="1800" dirty="0">
                <a:latin typeface="Century Gothic" panose="020B0502020202020204" pitchFamily="34" charset="0"/>
              </a:rPr>
              <a:t>their organization.</a:t>
            </a:r>
          </a:p>
          <a:p>
            <a:pPr marL="457200" lvl="0" indent="-355600">
              <a:lnSpc>
                <a:spcPct val="115000"/>
              </a:lnSpc>
              <a:spcAft>
                <a:spcPts val="1200"/>
              </a:spcAft>
              <a:buSzPts val="2000"/>
              <a:buChar char="●"/>
            </a:pPr>
            <a:r>
              <a:rPr lang="en-US" sz="1800" dirty="0">
                <a:latin typeface="Century Gothic" panose="020B0502020202020204" pitchFamily="34" charset="0"/>
              </a:rPr>
              <a:t>These assessment tools provide a quick analysis, with visual results.</a:t>
            </a:r>
          </a:p>
          <a:p>
            <a:pPr marL="457200" lvl="0" indent="-355600">
              <a:lnSpc>
                <a:spcPct val="115000"/>
              </a:lnSpc>
              <a:spcAft>
                <a:spcPts val="1200"/>
              </a:spcAft>
              <a:buSzPts val="2000"/>
              <a:buChar char="●"/>
            </a:pPr>
            <a:r>
              <a:rPr lang="en-US" sz="1800" dirty="0">
                <a:latin typeface="Century Gothic" panose="020B0502020202020204" pitchFamily="34" charset="0"/>
              </a:rPr>
              <a:t>Many maturity grids are freely available on the Internet (</a:t>
            </a:r>
            <a:r>
              <a:rPr lang="en-US" sz="1800" u="sng" dirty="0">
                <a:solidFill>
                  <a:schemeClr val="hlink"/>
                </a:solidFill>
                <a:latin typeface="Century Gothic" panose="020B0502020202020204" pitchFamily="34" charset="0"/>
                <a:hlinkClick r:id="rId3"/>
              </a:rPr>
              <a:t>https://www.petefowler.com/blog/2019/5/1/maturity-model</a:t>
            </a:r>
            <a:r>
              <a:rPr lang="en-US" sz="1800" dirty="0">
                <a:latin typeface="Century Gothic" panose="020B0502020202020204" pitchFamily="34" charset="0"/>
              </a:rPr>
              <a:t>).</a:t>
            </a:r>
          </a:p>
        </p:txBody>
      </p:sp>
      <p:pic>
        <p:nvPicPr>
          <p:cNvPr id="11" name="Picture 10">
            <a:hlinkClick r:id="rId3"/>
            <a:extLst>
              <a:ext uri="{FF2B5EF4-FFF2-40B4-BE49-F238E27FC236}">
                <a16:creationId xmlns:a16="http://schemas.microsoft.com/office/drawing/2014/main" id="{A205ED0D-A660-A8EA-B4DC-9DE3AA6D366A}"/>
              </a:ext>
            </a:extLst>
          </p:cNvPr>
          <p:cNvPicPr>
            <a:picLocks noChangeAspect="1"/>
          </p:cNvPicPr>
          <p:nvPr/>
        </p:nvPicPr>
        <p:blipFill>
          <a:blip r:embed="rId4"/>
          <a:srcRect/>
          <a:stretch/>
        </p:blipFill>
        <p:spPr>
          <a:xfrm>
            <a:off x="4687748" y="1143500"/>
            <a:ext cx="2967088" cy="3667371"/>
          </a:xfrm>
          <a:prstGeom prst="rect">
            <a:avLst/>
          </a:prstGeom>
        </p:spPr>
      </p:pic>
      <p:pic>
        <p:nvPicPr>
          <p:cNvPr id="7" name="Picture 6" descr="A picture containing table&#10;&#10;Description automatically generated">
            <a:hlinkClick r:id="rId3"/>
            <a:extLst>
              <a:ext uri="{FF2B5EF4-FFF2-40B4-BE49-F238E27FC236}">
                <a16:creationId xmlns:a16="http://schemas.microsoft.com/office/drawing/2014/main" id="{A3326469-F51B-A587-10F4-B47BF5062C0B}"/>
              </a:ext>
            </a:extLst>
          </p:cNvPr>
          <p:cNvPicPr>
            <a:picLocks noChangeAspect="1"/>
          </p:cNvPicPr>
          <p:nvPr/>
        </p:nvPicPr>
        <p:blipFill>
          <a:blip r:embed="rId5"/>
          <a:stretch>
            <a:fillRect/>
          </a:stretch>
        </p:blipFill>
        <p:spPr>
          <a:xfrm>
            <a:off x="6173139" y="2164466"/>
            <a:ext cx="5819443" cy="4111860"/>
          </a:xfrm>
          <a:prstGeom prst="rect">
            <a:avLst/>
          </a:prstGeom>
        </p:spPr>
      </p:pic>
    </p:spTree>
    <p:extLst>
      <p:ext uri="{BB962C8B-B14F-4D97-AF65-F5344CB8AC3E}">
        <p14:creationId xmlns:p14="http://schemas.microsoft.com/office/powerpoint/2010/main" val="7539070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F5EEE1"/>
            </a:gs>
            <a:gs pos="100000">
              <a:srgbClr val="F1E6CA"/>
            </a:gs>
          </a:gsLst>
          <a:lin ang="2700000" scaled="0"/>
        </a:gradFill>
        <a:effectLst/>
      </p:bgPr>
    </p:bg>
    <p:spTree>
      <p:nvGrpSpPr>
        <p:cNvPr id="1" name="Shape 450"/>
        <p:cNvGrpSpPr/>
        <p:nvPr/>
      </p:nvGrpSpPr>
      <p:grpSpPr>
        <a:xfrm>
          <a:off x="0" y="0"/>
          <a:ext cx="0" cy="0"/>
          <a:chOff x="0" y="0"/>
          <a:chExt cx="0" cy="0"/>
        </a:xfrm>
      </p:grpSpPr>
      <p:pic>
        <p:nvPicPr>
          <p:cNvPr id="8" name="Picture 7" descr="Stepping stone bridge">
            <a:extLst>
              <a:ext uri="{FF2B5EF4-FFF2-40B4-BE49-F238E27FC236}">
                <a16:creationId xmlns:a16="http://schemas.microsoft.com/office/drawing/2014/main" id="{A6B6E856-3696-47C3-2994-250CAED23206}"/>
              </a:ext>
            </a:extLst>
          </p:cNvPr>
          <p:cNvPicPr>
            <a:picLocks noChangeAspect="1"/>
          </p:cNvPicPr>
          <p:nvPr/>
        </p:nvPicPr>
        <p:blipFill>
          <a:blip r:embed="rId3"/>
          <a:stretch>
            <a:fillRect/>
          </a:stretch>
        </p:blipFill>
        <p:spPr>
          <a:xfrm>
            <a:off x="7856157" y="0"/>
            <a:ext cx="4335843" cy="6477000"/>
          </a:xfrm>
          <a:prstGeom prst="rect">
            <a:avLst/>
          </a:prstGeom>
        </p:spPr>
      </p:pic>
      <p:sp>
        <p:nvSpPr>
          <p:cNvPr id="480" name="Google Shape;480;p23"/>
          <p:cNvSpPr txBox="1"/>
          <p:nvPr/>
        </p:nvSpPr>
        <p:spPr>
          <a:xfrm>
            <a:off x="3781586" y="6477000"/>
            <a:ext cx="8283455"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b="1">
                <a:solidFill>
                  <a:schemeClr val="lt1"/>
                </a:solidFill>
                <a:latin typeface="Century Gothic"/>
                <a:ea typeface="Century Gothic"/>
                <a:cs typeface="Century Gothic"/>
                <a:sym typeface="Century Gothic"/>
              </a:rPr>
              <a:t>PROJECT REPORT</a:t>
            </a:r>
            <a:endParaRPr/>
          </a:p>
        </p:txBody>
      </p:sp>
      <p:sp>
        <p:nvSpPr>
          <p:cNvPr id="481" name="Google Shape;481;p23"/>
          <p:cNvSpPr/>
          <p:nvPr/>
        </p:nvSpPr>
        <p:spPr>
          <a:xfrm>
            <a:off x="0" y="6479366"/>
            <a:ext cx="12192000" cy="384048"/>
          </a:xfrm>
          <a:custGeom>
            <a:avLst/>
            <a:gdLst/>
            <a:ahLst/>
            <a:cxnLst/>
            <a:rect l="l" t="t" r="r" b="b"/>
            <a:pathLst>
              <a:path w="12192000" h="520936" extrusionOk="0">
                <a:moveTo>
                  <a:pt x="0" y="0"/>
                </a:moveTo>
                <a:lnTo>
                  <a:pt x="12192000" y="0"/>
                </a:lnTo>
                <a:lnTo>
                  <a:pt x="12192000" y="520936"/>
                </a:lnTo>
                <a:lnTo>
                  <a:pt x="0" y="520936"/>
                </a:lnTo>
                <a:lnTo>
                  <a:pt x="0" y="0"/>
                </a:lnTo>
                <a:close/>
              </a:path>
            </a:pathLst>
          </a:custGeom>
          <a:gradFill>
            <a:gsLst>
              <a:gs pos="0">
                <a:srgbClr val="494949"/>
              </a:gs>
              <a:gs pos="50000">
                <a:srgbClr val="6A6A6A"/>
              </a:gs>
              <a:gs pos="100000">
                <a:srgbClr val="7F7F7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82" name="Google Shape;482;p23"/>
          <p:cNvSpPr/>
          <p:nvPr/>
        </p:nvSpPr>
        <p:spPr>
          <a:xfrm>
            <a:off x="11793977" y="6479366"/>
            <a:ext cx="397211" cy="384048"/>
          </a:xfrm>
          <a:prstGeom prst="parallelogram">
            <a:avLst>
              <a:gd name="adj" fmla="val 65219"/>
            </a:avLst>
          </a:prstGeom>
          <a:solidFill>
            <a:srgbClr val="F1E6C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3" name="Google Shape;483;p23"/>
          <p:cNvSpPr txBox="1"/>
          <p:nvPr/>
        </p:nvSpPr>
        <p:spPr>
          <a:xfrm>
            <a:off x="4800046" y="6477000"/>
            <a:ext cx="6947194" cy="369332"/>
          </a:xfrm>
          <a:prstGeom prst="rect">
            <a:avLst/>
          </a:prstGeom>
          <a:noFill/>
          <a:ln>
            <a:noFill/>
          </a:ln>
        </p:spPr>
        <p:txBody>
          <a:bodyPr spcFirstLastPara="1" wrap="square" lIns="91425" tIns="45700" rIns="91425" bIns="45700" anchor="t" anchorCtr="0">
            <a:spAutoFit/>
          </a:bodyPr>
          <a:lstStyle/>
          <a:p>
            <a:pPr lvl="0" algn="r"/>
            <a:r>
              <a:rPr lang="en-US" sz="1800" dirty="0">
                <a:solidFill>
                  <a:schemeClr val="lt1"/>
                </a:solidFill>
                <a:latin typeface="Century Gothic"/>
                <a:ea typeface="Century Gothic"/>
                <a:cs typeface="Century Gothic"/>
                <a:sym typeface="Century Gothic"/>
              </a:rPr>
              <a:t>Your Notes and Discussion</a:t>
            </a:r>
            <a:endParaRPr sz="1800" dirty="0">
              <a:solidFill>
                <a:schemeClr val="lt1"/>
              </a:solidFill>
              <a:latin typeface="Century Gothic"/>
              <a:ea typeface="Century Gothic"/>
              <a:cs typeface="Century Gothic"/>
              <a:sym typeface="Century Gothic"/>
            </a:endParaRPr>
          </a:p>
        </p:txBody>
      </p:sp>
      <p:sp>
        <p:nvSpPr>
          <p:cNvPr id="36" name="Google Shape;213;p16">
            <a:extLst>
              <a:ext uri="{FF2B5EF4-FFF2-40B4-BE49-F238E27FC236}">
                <a16:creationId xmlns:a16="http://schemas.microsoft.com/office/drawing/2014/main" id="{609ABA45-C5DE-D9E5-932E-EDC728702C8E}"/>
              </a:ext>
            </a:extLst>
          </p:cNvPr>
          <p:cNvSpPr txBox="1"/>
          <p:nvPr/>
        </p:nvSpPr>
        <p:spPr>
          <a:xfrm>
            <a:off x="471922" y="358091"/>
            <a:ext cx="10940716" cy="584735"/>
          </a:xfrm>
          <a:prstGeom prst="rect">
            <a:avLst/>
          </a:prstGeom>
          <a:noFill/>
          <a:ln>
            <a:noFill/>
          </a:ln>
        </p:spPr>
        <p:txBody>
          <a:bodyPr spcFirstLastPara="1" wrap="square" lIns="91425" tIns="45700" rIns="91425" bIns="45700" anchor="t" anchorCtr="0">
            <a:spAutoFit/>
          </a:bodyPr>
          <a:lstStyle/>
          <a:p>
            <a:pPr lvl="0">
              <a:buClr>
                <a:schemeClr val="dk1"/>
              </a:buClr>
            </a:pPr>
            <a:r>
              <a:rPr lang="en-US" sz="3200" dirty="0">
                <a:solidFill>
                  <a:schemeClr val="tx1">
                    <a:lumMod val="65000"/>
                    <a:lumOff val="35000"/>
                  </a:schemeClr>
                </a:solidFill>
                <a:latin typeface="Century Gothic"/>
                <a:ea typeface="Century Gothic"/>
                <a:cs typeface="Century Gothic"/>
                <a:sym typeface="Century Gothic"/>
              </a:rPr>
              <a:t>Your Notes and Discussion</a:t>
            </a:r>
            <a:endParaRPr sz="2400" dirty="0">
              <a:solidFill>
                <a:schemeClr val="tx1">
                  <a:lumMod val="65000"/>
                  <a:lumOff val="35000"/>
                </a:schemeClr>
              </a:solidFill>
            </a:endParaRPr>
          </a:p>
        </p:txBody>
      </p:sp>
      <p:sp>
        <p:nvSpPr>
          <p:cNvPr id="37" name="TextBox 36">
            <a:extLst>
              <a:ext uri="{FF2B5EF4-FFF2-40B4-BE49-F238E27FC236}">
                <a16:creationId xmlns:a16="http://schemas.microsoft.com/office/drawing/2014/main" id="{7BED7BF9-C834-BFAE-B298-2F39ACFB20E6}"/>
              </a:ext>
            </a:extLst>
          </p:cNvPr>
          <p:cNvSpPr txBox="1"/>
          <p:nvPr/>
        </p:nvSpPr>
        <p:spPr>
          <a:xfrm>
            <a:off x="398024" y="1257467"/>
            <a:ext cx="4289724" cy="1327286"/>
          </a:xfrm>
          <a:prstGeom prst="rect">
            <a:avLst/>
          </a:prstGeom>
          <a:noFill/>
        </p:spPr>
        <p:txBody>
          <a:bodyPr wrap="square" rtlCol="0">
            <a:spAutoFit/>
          </a:bodyPr>
          <a:lstStyle/>
          <a:p>
            <a:pPr marL="457200" lvl="0" indent="-355600">
              <a:lnSpc>
                <a:spcPct val="115000"/>
              </a:lnSpc>
              <a:spcAft>
                <a:spcPts val="1200"/>
              </a:spcAft>
              <a:buClr>
                <a:schemeClr val="tx1">
                  <a:lumMod val="65000"/>
                  <a:lumOff val="35000"/>
                </a:schemeClr>
              </a:buClr>
              <a:buSzPts val="2000"/>
              <a:buChar char="●"/>
            </a:pPr>
            <a:r>
              <a:rPr lang="en-US" sz="1800" dirty="0">
                <a:solidFill>
                  <a:schemeClr val="tx1"/>
                </a:solidFill>
                <a:latin typeface="Century Gothic" panose="020B0502020202020204" pitchFamily="34" charset="0"/>
              </a:rPr>
              <a:t>Notes</a:t>
            </a:r>
          </a:p>
          <a:p>
            <a:pPr marL="457200" lvl="0" indent="-355600">
              <a:lnSpc>
                <a:spcPct val="115000"/>
              </a:lnSpc>
              <a:spcAft>
                <a:spcPts val="1200"/>
              </a:spcAft>
              <a:buClr>
                <a:schemeClr val="tx1">
                  <a:lumMod val="65000"/>
                  <a:lumOff val="35000"/>
                </a:schemeClr>
              </a:buClr>
              <a:buSzPts val="2000"/>
              <a:buChar char="●"/>
            </a:pPr>
            <a:r>
              <a:rPr lang="en-US" sz="1800" dirty="0">
                <a:solidFill>
                  <a:schemeClr val="tx1"/>
                </a:solidFill>
                <a:latin typeface="Century Gothic" panose="020B0502020202020204" pitchFamily="34" charset="0"/>
              </a:rPr>
              <a:t>Discussion</a:t>
            </a:r>
          </a:p>
          <a:p>
            <a:pPr marL="457200" lvl="0" indent="-355600">
              <a:lnSpc>
                <a:spcPct val="115000"/>
              </a:lnSpc>
              <a:spcAft>
                <a:spcPts val="1200"/>
              </a:spcAft>
              <a:buClr>
                <a:schemeClr val="tx1">
                  <a:lumMod val="65000"/>
                  <a:lumOff val="35000"/>
                </a:schemeClr>
              </a:buClr>
              <a:buSzPts val="2000"/>
              <a:buChar char="●"/>
            </a:pPr>
            <a:endParaRPr lang="en-US" sz="1800" dirty="0">
              <a:solidFill>
                <a:schemeClr val="tx1"/>
              </a:solidFill>
              <a:latin typeface="Century Gothic" panose="020B0502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graphicFrame>
        <p:nvGraphicFramePr>
          <p:cNvPr id="490" name="Google Shape;490;p24"/>
          <p:cNvGraphicFramePr/>
          <p:nvPr>
            <p:extLst>
              <p:ext uri="{D42A27DB-BD31-4B8C-83A1-F6EECF244321}">
                <p14:modId xmlns:p14="http://schemas.microsoft.com/office/powerpoint/2010/main" val="1399609141"/>
              </p:ext>
            </p:extLst>
          </p:nvPr>
        </p:nvGraphicFramePr>
        <p:xfrm>
          <a:off x="787790" y="1050352"/>
          <a:ext cx="10227225" cy="2468350"/>
        </p:xfrm>
        <a:graphic>
          <a:graphicData uri="http://schemas.openxmlformats.org/drawingml/2006/table">
            <a:tbl>
              <a:tblPr firstRow="1" firstCol="1" bandRow="1">
                <a:noFill/>
                <a:tableStyleId>{7BED7F83-F615-4B03-9354-33BF617DE39A}</a:tableStyleId>
              </a:tblPr>
              <a:tblGrid>
                <a:gridCol w="10227225">
                  <a:extLst>
                    <a:ext uri="{9D8B030D-6E8A-4147-A177-3AD203B41FA5}">
                      <a16:colId xmlns:a16="http://schemas.microsoft.com/office/drawing/2014/main" val="20000"/>
                    </a:ext>
                  </a:extLst>
                </a:gridCol>
              </a:tblGrid>
              <a:tr h="2468350">
                <a:tc>
                  <a:txBody>
                    <a:bodyPr/>
                    <a:lstStyle/>
                    <a:p>
                      <a:pPr marL="0" marR="0" lvl="0" indent="0" algn="ctr" rtl="0">
                        <a:spcBef>
                          <a:spcPts val="0"/>
                        </a:spcBef>
                        <a:spcAft>
                          <a:spcPts val="0"/>
                        </a:spcAft>
                        <a:buNone/>
                      </a:pPr>
                      <a:r>
                        <a:rPr lang="en-US" sz="1600" b="1" u="none" strike="noStrike" cap="none" dirty="0">
                          <a:solidFill>
                            <a:schemeClr val="dk1"/>
                          </a:solidFill>
                          <a:latin typeface="Century Gothic"/>
                          <a:ea typeface="Century Gothic"/>
                          <a:cs typeface="Century Gothic"/>
                          <a:sym typeface="Century Gothic"/>
                        </a:rPr>
                        <a:t>DISCLAIMER</a:t>
                      </a:r>
                      <a:endParaRPr sz="1200" b="1" u="none" strike="noStrike" cap="none"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1200" b="0" u="none" strike="noStrike" cap="none" dirty="0">
                          <a:solidFill>
                            <a:schemeClr val="dk1"/>
                          </a:solidFill>
                          <a:latin typeface="Century Gothic"/>
                          <a:ea typeface="Century Gothic"/>
                          <a:cs typeface="Century Gothic"/>
                          <a:sym typeface="Century Gothic"/>
                        </a:rPr>
                        <a:t> </a:t>
                      </a:r>
                      <a:endParaRPr dirty="0"/>
                    </a:p>
                    <a:p>
                      <a:pPr marL="0" marR="0" lvl="0" indent="0" algn="l" rtl="0">
                        <a:spcBef>
                          <a:spcPts val="0"/>
                        </a:spcBef>
                        <a:spcAft>
                          <a:spcPts val="0"/>
                        </a:spcAft>
                        <a:buNone/>
                      </a:pPr>
                      <a:r>
                        <a:rPr lang="en-US" sz="1400" b="0" u="none" strike="noStrike" cap="none" dirty="0">
                          <a:solidFill>
                            <a:schemeClr val="dk1"/>
                          </a:solidFill>
                          <a:latin typeface="Century Gothic"/>
                          <a:ea typeface="Century Gothic"/>
                          <a:cs typeface="Century Gothic"/>
                          <a:sym typeface="Century Gothic"/>
                        </a:rPr>
                        <a:t>Any articles, templates, or information provided by Smartsheet on the website are for reference only. While we strive to keep the information up to date and correct, we make no representations or warranties of any kind, express or implied, about the completeness, accuracy, reliability, suitability, or availability with respect to the website or the information, articles, templates, or related graphics contained on the website. Any reliance you place on such information is therefore strictly at your own risk.</a:t>
                      </a:r>
                      <a:endParaRPr sz="1400" b="0" u="none" strike="noStrike" cap="none" dirty="0">
                        <a:solidFill>
                          <a:schemeClr val="dk1"/>
                        </a:solidFill>
                        <a:latin typeface="Century Gothic"/>
                        <a:ea typeface="Century Gothic"/>
                        <a:cs typeface="Century Gothic"/>
                        <a:sym typeface="Century Gothic"/>
                      </a:endParaRPr>
                    </a:p>
                  </a:txBody>
                  <a:tcPr marL="228600" marR="73025" marT="0" marB="0" anchor="ctr">
                    <a:lnL w="76200" cap="flat" cmpd="sng">
                      <a:solidFill>
                        <a:srgbClr val="7F7F7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6" name="Picture 5">
            <a:extLst>
              <a:ext uri="{FF2B5EF4-FFF2-40B4-BE49-F238E27FC236}">
                <a16:creationId xmlns:a16="http://schemas.microsoft.com/office/drawing/2014/main" id="{2754FD07-E1FA-9BDA-95D0-B6BF910A0CA6}"/>
              </a:ext>
            </a:extLst>
          </p:cNvPr>
          <p:cNvPicPr>
            <a:picLocks noChangeAspect="1"/>
          </p:cNvPicPr>
          <p:nvPr/>
        </p:nvPicPr>
        <p:blipFill>
          <a:blip r:embed="rId3"/>
          <a:stretch>
            <a:fillRect/>
          </a:stretch>
        </p:blipFill>
        <p:spPr>
          <a:xfrm>
            <a:off x="0" y="0"/>
            <a:ext cx="12192000" cy="6858689"/>
          </a:xfrm>
          <a:prstGeom prst="rect">
            <a:avLst/>
          </a:prstGeom>
        </p:spPr>
      </p:pic>
      <p:sp>
        <p:nvSpPr>
          <p:cNvPr id="128" name="Google Shape;128;p14"/>
          <p:cNvSpPr/>
          <p:nvPr/>
        </p:nvSpPr>
        <p:spPr>
          <a:xfrm>
            <a:off x="0" y="6479366"/>
            <a:ext cx="12192000" cy="384048"/>
          </a:xfrm>
          <a:custGeom>
            <a:avLst/>
            <a:gdLst/>
            <a:ahLst/>
            <a:cxnLst/>
            <a:rect l="l" t="t" r="r" b="b"/>
            <a:pathLst>
              <a:path w="12192000" h="520936" extrusionOk="0">
                <a:moveTo>
                  <a:pt x="0" y="0"/>
                </a:moveTo>
                <a:lnTo>
                  <a:pt x="12192000" y="0"/>
                </a:lnTo>
                <a:lnTo>
                  <a:pt x="12192000" y="520936"/>
                </a:lnTo>
                <a:lnTo>
                  <a:pt x="0" y="520936"/>
                </a:lnTo>
                <a:lnTo>
                  <a:pt x="0" y="0"/>
                </a:lnTo>
                <a:close/>
              </a:path>
            </a:pathLst>
          </a:custGeom>
          <a:gradFill>
            <a:gsLst>
              <a:gs pos="0">
                <a:srgbClr val="494949"/>
              </a:gs>
              <a:gs pos="50000">
                <a:srgbClr val="6A6A6A"/>
              </a:gs>
              <a:gs pos="100000">
                <a:srgbClr val="7F7F7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29" name="Google Shape;129;p14"/>
          <p:cNvSpPr/>
          <p:nvPr/>
        </p:nvSpPr>
        <p:spPr>
          <a:xfrm>
            <a:off x="11793977" y="6479366"/>
            <a:ext cx="397211" cy="384048"/>
          </a:xfrm>
          <a:prstGeom prst="parallelogram">
            <a:avLst>
              <a:gd name="adj" fmla="val 65219"/>
            </a:avLst>
          </a:prstGeom>
          <a:solidFill>
            <a:srgbClr val="00A0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1" name="Google Shape;131;p14"/>
          <p:cNvSpPr txBox="1"/>
          <p:nvPr/>
        </p:nvSpPr>
        <p:spPr>
          <a:xfrm>
            <a:off x="553000" y="878630"/>
            <a:ext cx="5687162" cy="184661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800" dirty="0">
                <a:solidFill>
                  <a:schemeClr val="bg1"/>
                </a:solidFill>
                <a:latin typeface="Century Gothic"/>
                <a:ea typeface="Century Gothic"/>
                <a:cs typeface="Century Gothic"/>
                <a:sym typeface="Century Gothic"/>
              </a:rPr>
              <a:t>Introduction to Organizational Maturity Models &amp; Assessments</a:t>
            </a:r>
            <a:endParaRPr sz="3800" dirty="0">
              <a:solidFill>
                <a:schemeClr val="bg1"/>
              </a:solidFill>
              <a:latin typeface="Century Gothic"/>
              <a:ea typeface="Century Gothic"/>
              <a:cs typeface="Century Gothic"/>
              <a:sym typeface="Century Gothic"/>
            </a:endParaRPr>
          </a:p>
        </p:txBody>
      </p:sp>
      <p:sp>
        <p:nvSpPr>
          <p:cNvPr id="132" name="Google Shape;132;p14"/>
          <p:cNvSpPr txBox="1"/>
          <p:nvPr/>
        </p:nvSpPr>
        <p:spPr>
          <a:xfrm>
            <a:off x="552992" y="3611052"/>
            <a:ext cx="8138100"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dirty="0">
                <a:solidFill>
                  <a:schemeClr val="bg1">
                    <a:alpha val="80000"/>
                  </a:schemeClr>
                </a:solidFill>
                <a:latin typeface="Century Gothic"/>
                <a:ea typeface="Century Gothic"/>
                <a:cs typeface="Century Gothic"/>
                <a:sym typeface="Century Gothic"/>
              </a:rPr>
              <a:t>Discussion Subtitle</a:t>
            </a:r>
            <a:r>
              <a:rPr lang="en-US" sz="1400" dirty="0">
                <a:solidFill>
                  <a:schemeClr val="bg1">
                    <a:alpha val="80000"/>
                  </a:schemeClr>
                </a:solidFill>
                <a:latin typeface="Century Gothic"/>
                <a:ea typeface="Century Gothic"/>
                <a:cs typeface="Century Gothic"/>
                <a:sym typeface="Century Gothic"/>
              </a:rPr>
              <a:t> </a:t>
            </a:r>
            <a:endParaRPr dirty="0">
              <a:solidFill>
                <a:schemeClr val="bg1">
                  <a:alpha val="80000"/>
                </a:schemeClr>
              </a:solidFill>
            </a:endParaRPr>
          </a:p>
        </p:txBody>
      </p:sp>
      <p:sp>
        <p:nvSpPr>
          <p:cNvPr id="130" name="Google Shape;130;p14"/>
          <p:cNvSpPr txBox="1"/>
          <p:nvPr/>
        </p:nvSpPr>
        <p:spPr>
          <a:xfrm>
            <a:off x="4800046" y="6477000"/>
            <a:ext cx="6947194" cy="369332"/>
          </a:xfrm>
          <a:prstGeom prst="rect">
            <a:avLst/>
          </a:prstGeom>
          <a:noFill/>
          <a:ln>
            <a:noFill/>
          </a:ln>
        </p:spPr>
        <p:txBody>
          <a:bodyPr spcFirstLastPara="1" wrap="square" lIns="91425" tIns="45700" rIns="91425" bIns="45700" anchor="t" anchorCtr="0">
            <a:spAutoFit/>
          </a:bodyPr>
          <a:lstStyle/>
          <a:p>
            <a:pPr lvl="0" algn="r"/>
            <a:r>
              <a:rPr lang="en-US" sz="1800" dirty="0">
                <a:solidFill>
                  <a:schemeClr val="lt1"/>
                </a:solidFill>
                <a:latin typeface="Century Gothic"/>
                <a:ea typeface="Century Gothic"/>
                <a:cs typeface="Century Gothic"/>
                <a:sym typeface="Century Gothic"/>
              </a:rPr>
              <a:t>ORGANIZATIONAL MATURITY MODEL DISCUSSION</a:t>
            </a:r>
            <a:endParaRPr sz="1800" dirty="0">
              <a:solidFill>
                <a:schemeClr val="lt1"/>
              </a:solidFill>
              <a:latin typeface="Century Gothic"/>
              <a:ea typeface="Century Gothic"/>
              <a:cs typeface="Century Gothic"/>
              <a:sym typeface="Century Gothic"/>
            </a:endParaRPr>
          </a:p>
        </p:txBody>
      </p:sp>
      <p:sp>
        <p:nvSpPr>
          <p:cNvPr id="10" name="Google Shape;132;p14">
            <a:extLst>
              <a:ext uri="{FF2B5EF4-FFF2-40B4-BE49-F238E27FC236}">
                <a16:creationId xmlns:a16="http://schemas.microsoft.com/office/drawing/2014/main" id="{301D6D72-3AB0-D877-8EE6-00D43BC0F62D}"/>
              </a:ext>
            </a:extLst>
          </p:cNvPr>
          <p:cNvSpPr txBox="1"/>
          <p:nvPr/>
        </p:nvSpPr>
        <p:spPr>
          <a:xfrm>
            <a:off x="552991" y="5456190"/>
            <a:ext cx="1844219"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bg1">
                    <a:alpha val="60000"/>
                  </a:schemeClr>
                </a:solidFill>
                <a:latin typeface="Century Gothic"/>
                <a:ea typeface="Century Gothic"/>
                <a:cs typeface="Century Gothic"/>
                <a:sym typeface="Century Gothic"/>
              </a:rPr>
              <a:t>00/00/0000</a:t>
            </a:r>
            <a:endParaRPr sz="1800" dirty="0">
              <a:solidFill>
                <a:schemeClr val="bg1">
                  <a:alpha val="60000"/>
                </a:schemeClr>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3" name="Picture 2">
            <a:extLst>
              <a:ext uri="{FF2B5EF4-FFF2-40B4-BE49-F238E27FC236}">
                <a16:creationId xmlns:a16="http://schemas.microsoft.com/office/drawing/2014/main" id="{846BE5DE-82D0-44A4-B508-790EEA1536B8}"/>
              </a:ext>
            </a:extLst>
          </p:cNvPr>
          <p:cNvPicPr>
            <a:picLocks noChangeAspect="1"/>
          </p:cNvPicPr>
          <p:nvPr/>
        </p:nvPicPr>
        <p:blipFill>
          <a:blip r:embed="rId3"/>
          <a:stretch>
            <a:fillRect/>
          </a:stretch>
        </p:blipFill>
        <p:spPr>
          <a:xfrm>
            <a:off x="5431484" y="1101634"/>
            <a:ext cx="6731000" cy="5232400"/>
          </a:xfrm>
          <a:prstGeom prst="rect">
            <a:avLst/>
          </a:prstGeom>
        </p:spPr>
      </p:pic>
      <p:sp>
        <p:nvSpPr>
          <p:cNvPr id="168" name="Google Shape;168;p15"/>
          <p:cNvSpPr txBox="1"/>
          <p:nvPr/>
        </p:nvSpPr>
        <p:spPr>
          <a:xfrm>
            <a:off x="3781586" y="6477000"/>
            <a:ext cx="8283455"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b="1">
                <a:solidFill>
                  <a:schemeClr val="lt1"/>
                </a:solidFill>
                <a:latin typeface="Century Gothic"/>
                <a:ea typeface="Century Gothic"/>
                <a:cs typeface="Century Gothic"/>
                <a:sym typeface="Century Gothic"/>
              </a:rPr>
              <a:t>PROJECT REPORT</a:t>
            </a:r>
            <a:endParaRPr/>
          </a:p>
        </p:txBody>
      </p:sp>
      <p:sp>
        <p:nvSpPr>
          <p:cNvPr id="169" name="Google Shape;169;p15"/>
          <p:cNvSpPr/>
          <p:nvPr/>
        </p:nvSpPr>
        <p:spPr>
          <a:xfrm>
            <a:off x="0" y="6479366"/>
            <a:ext cx="12192000" cy="384048"/>
          </a:xfrm>
          <a:custGeom>
            <a:avLst/>
            <a:gdLst/>
            <a:ahLst/>
            <a:cxnLst/>
            <a:rect l="l" t="t" r="r" b="b"/>
            <a:pathLst>
              <a:path w="12192000" h="520936" extrusionOk="0">
                <a:moveTo>
                  <a:pt x="0" y="0"/>
                </a:moveTo>
                <a:lnTo>
                  <a:pt x="12192000" y="0"/>
                </a:lnTo>
                <a:lnTo>
                  <a:pt x="12192000" y="520936"/>
                </a:lnTo>
                <a:lnTo>
                  <a:pt x="0" y="520936"/>
                </a:lnTo>
                <a:lnTo>
                  <a:pt x="0" y="0"/>
                </a:lnTo>
                <a:close/>
              </a:path>
            </a:pathLst>
          </a:custGeom>
          <a:gradFill>
            <a:gsLst>
              <a:gs pos="0">
                <a:srgbClr val="494949"/>
              </a:gs>
              <a:gs pos="50000">
                <a:srgbClr val="6A6A6A"/>
              </a:gs>
              <a:gs pos="100000">
                <a:srgbClr val="7F7F7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70" name="Google Shape;170;p15"/>
          <p:cNvSpPr/>
          <p:nvPr/>
        </p:nvSpPr>
        <p:spPr>
          <a:xfrm>
            <a:off x="11793977" y="6479366"/>
            <a:ext cx="397211" cy="384048"/>
          </a:xfrm>
          <a:prstGeom prst="parallelogram">
            <a:avLst>
              <a:gd name="adj" fmla="val 65219"/>
            </a:avLst>
          </a:prstGeom>
          <a:solidFill>
            <a:srgbClr val="F0A62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1" name="Google Shape;171;p15"/>
          <p:cNvSpPr txBox="1"/>
          <p:nvPr/>
        </p:nvSpPr>
        <p:spPr>
          <a:xfrm>
            <a:off x="4800046" y="6477000"/>
            <a:ext cx="6947194"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dirty="0">
                <a:solidFill>
                  <a:schemeClr val="lt1"/>
                </a:solidFill>
                <a:latin typeface="Century Gothic"/>
                <a:ea typeface="Century Gothic"/>
                <a:cs typeface="Century Gothic"/>
                <a:sym typeface="Century Gothic"/>
              </a:rPr>
              <a:t>Table of Contents</a:t>
            </a:r>
            <a:endParaRPr sz="1800" dirty="0">
              <a:solidFill>
                <a:schemeClr val="lt1"/>
              </a:solidFill>
              <a:latin typeface="Century Gothic"/>
              <a:ea typeface="Century Gothic"/>
              <a:cs typeface="Century Gothic"/>
              <a:sym typeface="Century Gothic"/>
            </a:endParaRPr>
          </a:p>
        </p:txBody>
      </p:sp>
      <p:sp>
        <p:nvSpPr>
          <p:cNvPr id="172" name="Google Shape;172;p15"/>
          <p:cNvSpPr txBox="1"/>
          <p:nvPr/>
        </p:nvSpPr>
        <p:spPr>
          <a:xfrm>
            <a:off x="471922" y="367859"/>
            <a:ext cx="4161717"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a:solidFill>
                  <a:srgbClr val="595959"/>
                </a:solidFill>
                <a:latin typeface="Century Gothic"/>
                <a:ea typeface="Century Gothic"/>
                <a:cs typeface="Century Gothic"/>
                <a:sym typeface="Century Gothic"/>
              </a:rPr>
              <a:t>Table of Contents</a:t>
            </a:r>
            <a:endParaRPr lang="en-US" dirty="0"/>
          </a:p>
        </p:txBody>
      </p:sp>
      <p:sp>
        <p:nvSpPr>
          <p:cNvPr id="174" name="Google Shape;174;p15"/>
          <p:cNvSpPr/>
          <p:nvPr/>
        </p:nvSpPr>
        <p:spPr>
          <a:xfrm rot="10800000">
            <a:off x="737713" y="1261176"/>
            <a:ext cx="45720" cy="4846320"/>
          </a:xfrm>
          <a:prstGeom prst="rect">
            <a:avLst/>
          </a:prstGeom>
          <a:gradFill>
            <a:gsLst>
              <a:gs pos="0">
                <a:schemeClr val="accent4"/>
              </a:gs>
              <a:gs pos="86000">
                <a:schemeClr val="accent4"/>
              </a:gs>
              <a:gs pos="100000">
                <a:schemeClr val="accent4"/>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3" name="Google Shape;173;p15"/>
          <p:cNvSpPr txBox="1"/>
          <p:nvPr/>
        </p:nvSpPr>
        <p:spPr>
          <a:xfrm>
            <a:off x="917233" y="1182430"/>
            <a:ext cx="8283455" cy="5016718"/>
          </a:xfrm>
          <a:prstGeom prst="rect">
            <a:avLst/>
          </a:prstGeom>
          <a:noFill/>
          <a:ln>
            <a:noFill/>
          </a:ln>
        </p:spPr>
        <p:txBody>
          <a:bodyPr spcFirstLastPara="1" wrap="square" lIns="91425" tIns="45700" rIns="91425" bIns="45700" anchor="t" anchorCtr="0">
            <a:spAutoFit/>
          </a:bodyPr>
          <a:lstStyle/>
          <a:p>
            <a:pPr marL="0" marR="0" lvl="0" indent="0" algn="l" rtl="0">
              <a:lnSpc>
                <a:spcPct val="200000"/>
              </a:lnSpc>
              <a:spcBef>
                <a:spcPts val="0"/>
              </a:spcBef>
              <a:spcAft>
                <a:spcPts val="0"/>
              </a:spcAft>
              <a:buNone/>
            </a:pPr>
            <a:r>
              <a:rPr lang="en-US" sz="2000" dirty="0">
                <a:solidFill>
                  <a:schemeClr val="dk1"/>
                </a:solidFill>
                <a:latin typeface="Century Gothic" panose="020B0502020202020204" pitchFamily="34" charset="0"/>
                <a:ea typeface="Century Gothic"/>
                <a:cs typeface="Century Gothic"/>
                <a:sym typeface="Century Gothic"/>
              </a:rPr>
              <a:t>What Is Organizational Maturity?</a:t>
            </a:r>
            <a:endParaRPr sz="2000" dirty="0">
              <a:latin typeface="Century Gothic" panose="020B0502020202020204" pitchFamily="34" charset="0"/>
            </a:endParaRPr>
          </a:p>
          <a:p>
            <a:pPr marL="0" marR="0" lvl="0" indent="0" algn="l" rtl="0">
              <a:lnSpc>
                <a:spcPct val="200000"/>
              </a:lnSpc>
              <a:spcBef>
                <a:spcPts val="0"/>
              </a:spcBef>
              <a:spcAft>
                <a:spcPts val="0"/>
              </a:spcAft>
              <a:buNone/>
            </a:pPr>
            <a:r>
              <a:rPr lang="en-US" sz="2000" dirty="0">
                <a:solidFill>
                  <a:schemeClr val="dk1"/>
                </a:solidFill>
                <a:latin typeface="Century Gothic" panose="020B0502020202020204" pitchFamily="34" charset="0"/>
                <a:ea typeface="Century Gothic"/>
                <a:cs typeface="Century Gothic"/>
                <a:sym typeface="Century Gothic"/>
              </a:rPr>
              <a:t>What Is an Organizational Maturity Model?</a:t>
            </a:r>
            <a:endParaRPr sz="2000" dirty="0">
              <a:solidFill>
                <a:schemeClr val="dk1"/>
              </a:solidFill>
              <a:latin typeface="Century Gothic" panose="020B0502020202020204" pitchFamily="34" charset="0"/>
              <a:ea typeface="Century Gothic"/>
              <a:cs typeface="Century Gothic"/>
              <a:sym typeface="Century Gothic"/>
            </a:endParaRPr>
          </a:p>
          <a:p>
            <a:pPr marL="0" marR="0" lvl="0" indent="0" algn="l" rtl="0">
              <a:lnSpc>
                <a:spcPct val="200000"/>
              </a:lnSpc>
              <a:spcBef>
                <a:spcPts val="0"/>
              </a:spcBef>
              <a:spcAft>
                <a:spcPts val="0"/>
              </a:spcAft>
              <a:buNone/>
            </a:pPr>
            <a:r>
              <a:rPr lang="en-US" sz="2000" dirty="0">
                <a:solidFill>
                  <a:schemeClr val="dk1"/>
                </a:solidFill>
                <a:latin typeface="Century Gothic" panose="020B0502020202020204" pitchFamily="34" charset="0"/>
                <a:ea typeface="Century Gothic"/>
                <a:cs typeface="Century Gothic"/>
                <a:sym typeface="Century Gothic"/>
              </a:rPr>
              <a:t>What Is an Organizational Maturity Assessment?</a:t>
            </a:r>
            <a:endParaRPr sz="2000" dirty="0">
              <a:solidFill>
                <a:schemeClr val="dk1"/>
              </a:solidFill>
              <a:latin typeface="Century Gothic" panose="020B0502020202020204" pitchFamily="34" charset="0"/>
              <a:ea typeface="Century Gothic"/>
              <a:cs typeface="Century Gothic"/>
              <a:sym typeface="Century Gothic"/>
            </a:endParaRPr>
          </a:p>
          <a:p>
            <a:pPr marL="0" marR="0" lvl="0" indent="0" algn="l" rtl="0">
              <a:lnSpc>
                <a:spcPct val="200000"/>
              </a:lnSpc>
              <a:spcBef>
                <a:spcPts val="0"/>
              </a:spcBef>
              <a:spcAft>
                <a:spcPts val="0"/>
              </a:spcAft>
              <a:buNone/>
            </a:pPr>
            <a:r>
              <a:rPr lang="en-US" sz="2000" dirty="0">
                <a:solidFill>
                  <a:schemeClr val="dk1"/>
                </a:solidFill>
                <a:latin typeface="Century Gothic" panose="020B0502020202020204" pitchFamily="34" charset="0"/>
                <a:ea typeface="Century Gothic"/>
                <a:cs typeface="Century Gothic"/>
                <a:sym typeface="Century Gothic"/>
              </a:rPr>
              <a:t>MESA</a:t>
            </a:r>
            <a:r>
              <a:rPr lang="en-US" sz="2000" dirty="0">
                <a:latin typeface="Century Gothic" panose="020B0502020202020204" pitchFamily="34" charset="0"/>
                <a:ea typeface="Century Gothic"/>
                <a:cs typeface="Century Gothic"/>
                <a:sym typeface="Century Gothic"/>
              </a:rPr>
              <a:t> Manufacturing Operations Management Assessment Tool</a:t>
            </a:r>
            <a:endParaRPr sz="2000" dirty="0">
              <a:latin typeface="Century Gothic" panose="020B0502020202020204" pitchFamily="34" charset="0"/>
              <a:ea typeface="Century Gothic"/>
              <a:cs typeface="Century Gothic"/>
              <a:sym typeface="Century Gothic"/>
            </a:endParaRPr>
          </a:p>
          <a:p>
            <a:pPr marL="0" marR="0" lvl="0" indent="0" algn="l" rtl="0">
              <a:lnSpc>
                <a:spcPct val="200000"/>
              </a:lnSpc>
              <a:spcBef>
                <a:spcPts val="0"/>
              </a:spcBef>
              <a:spcAft>
                <a:spcPts val="0"/>
              </a:spcAft>
              <a:buNone/>
            </a:pPr>
            <a:r>
              <a:rPr lang="en-US" sz="2000" dirty="0">
                <a:latin typeface="Century Gothic" panose="020B0502020202020204" pitchFamily="34" charset="0"/>
                <a:ea typeface="Century Gothic"/>
                <a:cs typeface="Century Gothic"/>
                <a:sym typeface="Century Gothic"/>
              </a:rPr>
              <a:t>Baldrige Excellence Framework</a:t>
            </a:r>
            <a:endParaRPr sz="2000" dirty="0">
              <a:latin typeface="Century Gothic" panose="020B0502020202020204" pitchFamily="34" charset="0"/>
              <a:ea typeface="Century Gothic"/>
              <a:cs typeface="Century Gothic"/>
              <a:sym typeface="Century Gothic"/>
            </a:endParaRPr>
          </a:p>
          <a:p>
            <a:pPr marL="0" marR="0" lvl="0" indent="0" algn="l" rtl="0">
              <a:lnSpc>
                <a:spcPct val="200000"/>
              </a:lnSpc>
              <a:spcBef>
                <a:spcPts val="0"/>
              </a:spcBef>
              <a:spcAft>
                <a:spcPts val="0"/>
              </a:spcAft>
              <a:buNone/>
            </a:pPr>
            <a:r>
              <a:rPr lang="en-US" sz="2000" dirty="0">
                <a:latin typeface="Century Gothic" panose="020B0502020202020204" pitchFamily="34" charset="0"/>
                <a:ea typeface="Century Gothic"/>
                <a:cs typeface="Century Gothic"/>
                <a:sym typeface="Century Gothic"/>
              </a:rPr>
              <a:t>Rapid Plant Assessment (RPA)</a:t>
            </a:r>
            <a:endParaRPr sz="2000" dirty="0">
              <a:latin typeface="Century Gothic" panose="020B0502020202020204" pitchFamily="34" charset="0"/>
              <a:ea typeface="Century Gothic"/>
              <a:cs typeface="Century Gothic"/>
              <a:sym typeface="Century Gothic"/>
            </a:endParaRPr>
          </a:p>
          <a:p>
            <a:pPr marL="0" marR="0" lvl="0" indent="0" algn="l" rtl="0">
              <a:lnSpc>
                <a:spcPct val="200000"/>
              </a:lnSpc>
              <a:spcBef>
                <a:spcPts val="0"/>
              </a:spcBef>
              <a:spcAft>
                <a:spcPts val="0"/>
              </a:spcAft>
              <a:buNone/>
            </a:pPr>
            <a:r>
              <a:rPr lang="en-US" sz="2000" dirty="0">
                <a:latin typeface="Century Gothic" panose="020B0502020202020204" pitchFamily="34" charset="0"/>
                <a:ea typeface="Century Gothic"/>
                <a:cs typeface="Century Gothic"/>
                <a:sym typeface="Century Gothic"/>
              </a:rPr>
              <a:t>Maturity Grid or Matrix Assessments</a:t>
            </a:r>
          </a:p>
          <a:p>
            <a:pPr marL="0" marR="0" lvl="0" indent="0" algn="l" rtl="0">
              <a:lnSpc>
                <a:spcPct val="200000"/>
              </a:lnSpc>
              <a:spcBef>
                <a:spcPts val="0"/>
              </a:spcBef>
              <a:spcAft>
                <a:spcPts val="0"/>
              </a:spcAft>
              <a:buNone/>
            </a:pPr>
            <a:r>
              <a:rPr lang="en-US" sz="2000" dirty="0">
                <a:solidFill>
                  <a:schemeClr val="dk1"/>
                </a:solidFill>
                <a:latin typeface="Century Gothic" panose="020B0502020202020204" pitchFamily="34" charset="0"/>
                <a:ea typeface="Century Gothic"/>
                <a:cs typeface="Century Gothic"/>
                <a:sym typeface="Century Gothic"/>
              </a:rPr>
              <a:t>Your Notes and Discussion</a:t>
            </a:r>
            <a:endParaRPr sz="2000" dirty="0">
              <a:solidFill>
                <a:schemeClr val="dk1"/>
              </a:solidFill>
              <a:latin typeface="Century Gothic"/>
              <a:ea typeface="Century Gothic"/>
              <a:cs typeface="Century Gothic"/>
              <a:sym typeface="Century Gothic"/>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5" name="Picture 4">
            <a:extLst>
              <a:ext uri="{FF2B5EF4-FFF2-40B4-BE49-F238E27FC236}">
                <a16:creationId xmlns:a16="http://schemas.microsoft.com/office/drawing/2014/main" id="{9402E26D-B58B-9E7C-2FFE-EF2E0B85A1C5}"/>
              </a:ext>
            </a:extLst>
          </p:cNvPr>
          <p:cNvPicPr>
            <a:picLocks noChangeAspect="1"/>
          </p:cNvPicPr>
          <p:nvPr/>
        </p:nvPicPr>
        <p:blipFill>
          <a:blip r:embed="rId3"/>
          <a:stretch>
            <a:fillRect/>
          </a:stretch>
        </p:blipFill>
        <p:spPr>
          <a:xfrm>
            <a:off x="0" y="-18097"/>
            <a:ext cx="12192000" cy="6858000"/>
          </a:xfrm>
          <a:prstGeom prst="rect">
            <a:avLst/>
          </a:prstGeom>
        </p:spPr>
      </p:pic>
      <p:sp>
        <p:nvSpPr>
          <p:cNvPr id="213" name="Google Shape;213;p16"/>
          <p:cNvSpPr txBox="1"/>
          <p:nvPr/>
        </p:nvSpPr>
        <p:spPr>
          <a:xfrm>
            <a:off x="471922" y="376440"/>
            <a:ext cx="7301693" cy="584735"/>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n-US" sz="3200" dirty="0">
                <a:solidFill>
                  <a:schemeClr val="tx1">
                    <a:lumMod val="65000"/>
                    <a:lumOff val="35000"/>
                  </a:schemeClr>
                </a:solidFill>
                <a:latin typeface="Century Gothic"/>
                <a:ea typeface="Century Gothic"/>
                <a:cs typeface="Century Gothic"/>
                <a:sym typeface="Century Gothic"/>
              </a:rPr>
              <a:t>What Is Organizational Maturity?</a:t>
            </a:r>
            <a:endParaRPr sz="2400" dirty="0">
              <a:solidFill>
                <a:schemeClr val="tx1">
                  <a:lumMod val="65000"/>
                  <a:lumOff val="35000"/>
                </a:schemeClr>
              </a:solidFill>
            </a:endParaRPr>
          </a:p>
        </p:txBody>
      </p:sp>
      <p:sp>
        <p:nvSpPr>
          <p:cNvPr id="209" name="Google Shape;209;p16"/>
          <p:cNvSpPr txBox="1"/>
          <p:nvPr/>
        </p:nvSpPr>
        <p:spPr>
          <a:xfrm>
            <a:off x="3781586" y="6477000"/>
            <a:ext cx="8283455"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b="1">
                <a:solidFill>
                  <a:schemeClr val="lt1"/>
                </a:solidFill>
                <a:latin typeface="Century Gothic"/>
                <a:ea typeface="Century Gothic"/>
                <a:cs typeface="Century Gothic"/>
                <a:sym typeface="Century Gothic"/>
              </a:rPr>
              <a:t>PROJECT REPORT</a:t>
            </a:r>
            <a:endParaRPr/>
          </a:p>
        </p:txBody>
      </p:sp>
      <p:sp>
        <p:nvSpPr>
          <p:cNvPr id="210" name="Google Shape;210;p16"/>
          <p:cNvSpPr/>
          <p:nvPr/>
        </p:nvSpPr>
        <p:spPr>
          <a:xfrm>
            <a:off x="0" y="6479366"/>
            <a:ext cx="12192000" cy="384048"/>
          </a:xfrm>
          <a:custGeom>
            <a:avLst/>
            <a:gdLst/>
            <a:ahLst/>
            <a:cxnLst/>
            <a:rect l="l" t="t" r="r" b="b"/>
            <a:pathLst>
              <a:path w="12192000" h="520936" extrusionOk="0">
                <a:moveTo>
                  <a:pt x="0" y="0"/>
                </a:moveTo>
                <a:lnTo>
                  <a:pt x="12192000" y="0"/>
                </a:lnTo>
                <a:lnTo>
                  <a:pt x="12192000" y="520936"/>
                </a:lnTo>
                <a:lnTo>
                  <a:pt x="0" y="520936"/>
                </a:lnTo>
                <a:lnTo>
                  <a:pt x="0" y="0"/>
                </a:lnTo>
                <a:close/>
              </a:path>
            </a:pathLst>
          </a:custGeom>
          <a:gradFill>
            <a:gsLst>
              <a:gs pos="0">
                <a:srgbClr val="494949"/>
              </a:gs>
              <a:gs pos="50000">
                <a:srgbClr val="6A6A6A"/>
              </a:gs>
              <a:gs pos="100000">
                <a:srgbClr val="7F7F7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11" name="Google Shape;211;p16"/>
          <p:cNvSpPr/>
          <p:nvPr/>
        </p:nvSpPr>
        <p:spPr>
          <a:xfrm>
            <a:off x="11793977" y="6479366"/>
            <a:ext cx="397211" cy="384048"/>
          </a:xfrm>
          <a:prstGeom prst="parallelogram">
            <a:avLst>
              <a:gd name="adj" fmla="val 65219"/>
            </a:avLst>
          </a:prstGeom>
          <a:solidFill>
            <a:srgbClr val="B7E4D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2" name="Google Shape;212;p16"/>
          <p:cNvSpPr txBox="1"/>
          <p:nvPr/>
        </p:nvSpPr>
        <p:spPr>
          <a:xfrm>
            <a:off x="4800046" y="6477000"/>
            <a:ext cx="6947194" cy="369332"/>
          </a:xfrm>
          <a:prstGeom prst="rect">
            <a:avLst/>
          </a:prstGeom>
          <a:noFill/>
          <a:ln>
            <a:noFill/>
          </a:ln>
        </p:spPr>
        <p:txBody>
          <a:bodyPr spcFirstLastPara="1" wrap="square" lIns="91425" tIns="45700" rIns="91425" bIns="45700" anchor="t" anchorCtr="0">
            <a:spAutoFit/>
          </a:bodyPr>
          <a:lstStyle/>
          <a:p>
            <a:pPr lvl="0" algn="r"/>
            <a:r>
              <a:rPr lang="en-US" sz="1800" dirty="0">
                <a:solidFill>
                  <a:schemeClr val="lt1"/>
                </a:solidFill>
                <a:latin typeface="Century Gothic"/>
                <a:ea typeface="Century Gothic"/>
                <a:cs typeface="Century Gothic"/>
                <a:sym typeface="Century Gothic"/>
              </a:rPr>
              <a:t>What Is Organizational Maturity?</a:t>
            </a:r>
            <a:endParaRPr sz="1800" dirty="0">
              <a:solidFill>
                <a:schemeClr val="lt1"/>
              </a:solidFill>
              <a:latin typeface="Century Gothic"/>
              <a:ea typeface="Century Gothic"/>
              <a:cs typeface="Century Gothic"/>
              <a:sym typeface="Century Gothic"/>
            </a:endParaRPr>
          </a:p>
        </p:txBody>
      </p:sp>
      <p:sp>
        <p:nvSpPr>
          <p:cNvPr id="2" name="TextBox 1">
            <a:extLst>
              <a:ext uri="{FF2B5EF4-FFF2-40B4-BE49-F238E27FC236}">
                <a16:creationId xmlns:a16="http://schemas.microsoft.com/office/drawing/2014/main" id="{B9140BDC-6EE6-618F-B2BA-D8541C9F676F}"/>
              </a:ext>
            </a:extLst>
          </p:cNvPr>
          <p:cNvSpPr txBox="1"/>
          <p:nvPr/>
        </p:nvSpPr>
        <p:spPr>
          <a:xfrm>
            <a:off x="367750" y="1345853"/>
            <a:ext cx="6222124" cy="3392532"/>
          </a:xfrm>
          <a:prstGeom prst="rect">
            <a:avLst/>
          </a:prstGeom>
          <a:noFill/>
        </p:spPr>
        <p:txBody>
          <a:bodyPr wrap="square" rtlCol="0">
            <a:spAutoFit/>
          </a:bodyPr>
          <a:lstStyle/>
          <a:p>
            <a:pPr marL="127000" lvl="0">
              <a:lnSpc>
                <a:spcPct val="115000"/>
              </a:lnSpc>
              <a:spcAft>
                <a:spcPts val="1200"/>
              </a:spcAft>
              <a:buSzPts val="1600"/>
            </a:pPr>
            <a:r>
              <a:rPr lang="en-US" sz="1800" dirty="0">
                <a:latin typeface="Century Gothic" panose="020B0502020202020204" pitchFamily="34" charset="0"/>
              </a:rPr>
              <a:t>Organizational maturity predicts how well a company can reach its goals. Maturity is a gradual process that emphasizes self-improvement. Companies with a high maturity level can reliably turn challenges and roadblocks into opportunities.</a:t>
            </a:r>
          </a:p>
          <a:p>
            <a:pPr marL="914400" lvl="1" indent="-330200">
              <a:lnSpc>
                <a:spcPct val="115000"/>
              </a:lnSpc>
              <a:spcAft>
                <a:spcPts val="1200"/>
              </a:spcAft>
              <a:buClr>
                <a:srgbClr val="F0A622"/>
              </a:buClr>
              <a:buSzPct val="110000"/>
              <a:buFont typeface="Arial" panose="020B0604020202020204" pitchFamily="34" charset="0"/>
              <a:buChar char="•"/>
            </a:pPr>
            <a:r>
              <a:rPr lang="en-US" sz="1800" dirty="0">
                <a:latin typeface="Century Gothic" panose="020B0502020202020204" pitchFamily="34" charset="0"/>
              </a:rPr>
              <a:t>Process repeatability, transparency, accountability, and quality</a:t>
            </a:r>
          </a:p>
          <a:p>
            <a:pPr marL="914400" lvl="1" indent="-330200">
              <a:lnSpc>
                <a:spcPct val="115000"/>
              </a:lnSpc>
              <a:spcAft>
                <a:spcPts val="1200"/>
              </a:spcAft>
              <a:buClr>
                <a:srgbClr val="F0A622"/>
              </a:buClr>
              <a:buSzPct val="110000"/>
              <a:buFont typeface="Arial" panose="020B0604020202020204" pitchFamily="34" charset="0"/>
              <a:buChar char="•"/>
            </a:pPr>
            <a:r>
              <a:rPr lang="en-US" sz="1800" dirty="0">
                <a:latin typeface="Century Gothic" panose="020B0502020202020204" pitchFamily="34" charset="0"/>
              </a:rPr>
              <a:t>Incremental improvements</a:t>
            </a:r>
          </a:p>
          <a:p>
            <a:pPr marL="584200" lvl="1">
              <a:lnSpc>
                <a:spcPct val="115000"/>
              </a:lnSpc>
              <a:spcAft>
                <a:spcPts val="1200"/>
              </a:spcAft>
              <a:buClr>
                <a:srgbClr val="F0A622"/>
              </a:buClr>
              <a:buSzPct val="110000"/>
            </a:pPr>
            <a:endParaRPr lang="en-US" sz="1800" dirty="0">
              <a:latin typeface="Century Gothic" panose="020B0502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40000"/>
                <a:lumOff val="60000"/>
              </a:schemeClr>
            </a:gs>
            <a:gs pos="100000">
              <a:srgbClr val="F0A622"/>
            </a:gs>
          </a:gsLst>
          <a:lin ang="2700000" scaled="0"/>
        </a:gradFill>
        <a:effectLst/>
      </p:bgPr>
    </p:bg>
    <p:spTree>
      <p:nvGrpSpPr>
        <p:cNvPr id="1" name="Shape 218"/>
        <p:cNvGrpSpPr/>
        <p:nvPr/>
      </p:nvGrpSpPr>
      <p:grpSpPr>
        <a:xfrm>
          <a:off x="0" y="0"/>
          <a:ext cx="0" cy="0"/>
          <a:chOff x="0" y="0"/>
          <a:chExt cx="0" cy="0"/>
        </a:xfrm>
      </p:grpSpPr>
      <p:sp>
        <p:nvSpPr>
          <p:cNvPr id="40" name="Google Shape;213;p16">
            <a:extLst>
              <a:ext uri="{FF2B5EF4-FFF2-40B4-BE49-F238E27FC236}">
                <a16:creationId xmlns:a16="http://schemas.microsoft.com/office/drawing/2014/main" id="{63153C26-530B-DB5B-D25B-6D4D93ECF275}"/>
              </a:ext>
            </a:extLst>
          </p:cNvPr>
          <p:cNvSpPr txBox="1"/>
          <p:nvPr/>
        </p:nvSpPr>
        <p:spPr>
          <a:xfrm>
            <a:off x="471922" y="248400"/>
            <a:ext cx="9482306" cy="830956"/>
          </a:xfrm>
          <a:prstGeom prst="rect">
            <a:avLst/>
          </a:prstGeom>
          <a:noFill/>
          <a:ln>
            <a:noFill/>
          </a:ln>
        </p:spPr>
        <p:txBody>
          <a:bodyPr spcFirstLastPara="1" wrap="square" lIns="91425" tIns="45700" rIns="91425" bIns="45700" anchor="t" anchorCtr="0">
            <a:spAutoFit/>
          </a:bodyPr>
          <a:lstStyle/>
          <a:p>
            <a:pPr lvl="0">
              <a:lnSpc>
                <a:spcPct val="150000"/>
              </a:lnSpc>
              <a:buClr>
                <a:schemeClr val="dk1"/>
              </a:buClr>
            </a:pPr>
            <a:r>
              <a:rPr lang="en-US" sz="3200" dirty="0">
                <a:solidFill>
                  <a:schemeClr val="tx1">
                    <a:lumMod val="65000"/>
                    <a:lumOff val="35000"/>
                  </a:schemeClr>
                </a:solidFill>
                <a:latin typeface="Century Gothic"/>
                <a:ea typeface="Century Gothic"/>
                <a:cs typeface="Century Gothic"/>
                <a:sym typeface="Century Gothic"/>
              </a:rPr>
              <a:t>What Is an Organizational Maturity Model?</a:t>
            </a:r>
            <a:endParaRPr sz="2400" dirty="0">
              <a:solidFill>
                <a:schemeClr val="tx1">
                  <a:lumMod val="65000"/>
                  <a:lumOff val="35000"/>
                </a:schemeClr>
              </a:solidFill>
            </a:endParaRPr>
          </a:p>
        </p:txBody>
      </p:sp>
      <p:sp>
        <p:nvSpPr>
          <p:cNvPr id="248" name="Google Shape;248;p17"/>
          <p:cNvSpPr txBox="1"/>
          <p:nvPr/>
        </p:nvSpPr>
        <p:spPr>
          <a:xfrm>
            <a:off x="3781586" y="6477000"/>
            <a:ext cx="8283455"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b="1">
                <a:solidFill>
                  <a:schemeClr val="lt1"/>
                </a:solidFill>
                <a:latin typeface="Century Gothic"/>
                <a:ea typeface="Century Gothic"/>
                <a:cs typeface="Century Gothic"/>
                <a:sym typeface="Century Gothic"/>
              </a:rPr>
              <a:t>PROJECT REPORT</a:t>
            </a:r>
            <a:endParaRPr/>
          </a:p>
        </p:txBody>
      </p:sp>
      <p:sp>
        <p:nvSpPr>
          <p:cNvPr id="250" name="Google Shape;250;p17"/>
          <p:cNvSpPr/>
          <p:nvPr/>
        </p:nvSpPr>
        <p:spPr>
          <a:xfrm>
            <a:off x="0" y="6479366"/>
            <a:ext cx="12192000" cy="384048"/>
          </a:xfrm>
          <a:custGeom>
            <a:avLst/>
            <a:gdLst/>
            <a:ahLst/>
            <a:cxnLst/>
            <a:rect l="l" t="t" r="r" b="b"/>
            <a:pathLst>
              <a:path w="12192000" h="520936" extrusionOk="0">
                <a:moveTo>
                  <a:pt x="0" y="0"/>
                </a:moveTo>
                <a:lnTo>
                  <a:pt x="12192000" y="0"/>
                </a:lnTo>
                <a:lnTo>
                  <a:pt x="12192000" y="520936"/>
                </a:lnTo>
                <a:lnTo>
                  <a:pt x="0" y="520936"/>
                </a:lnTo>
                <a:lnTo>
                  <a:pt x="0" y="0"/>
                </a:lnTo>
                <a:close/>
              </a:path>
            </a:pathLst>
          </a:custGeom>
          <a:gradFill>
            <a:gsLst>
              <a:gs pos="0">
                <a:srgbClr val="494949"/>
              </a:gs>
              <a:gs pos="50000">
                <a:srgbClr val="6A6A6A"/>
              </a:gs>
              <a:gs pos="100000">
                <a:srgbClr val="7F7F7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51" name="Google Shape;251;p17"/>
          <p:cNvSpPr/>
          <p:nvPr/>
        </p:nvSpPr>
        <p:spPr>
          <a:xfrm>
            <a:off x="11793977" y="6479366"/>
            <a:ext cx="397211" cy="384048"/>
          </a:xfrm>
          <a:prstGeom prst="parallelogram">
            <a:avLst>
              <a:gd name="adj" fmla="val 65219"/>
            </a:avLst>
          </a:prstGeom>
          <a:solidFill>
            <a:srgbClr val="F0A62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2" name="Google Shape;252;p17"/>
          <p:cNvSpPr txBox="1"/>
          <p:nvPr/>
        </p:nvSpPr>
        <p:spPr>
          <a:xfrm>
            <a:off x="4800140" y="6486750"/>
            <a:ext cx="6947100" cy="369300"/>
          </a:xfrm>
          <a:prstGeom prst="rect">
            <a:avLst/>
          </a:prstGeom>
          <a:noFill/>
          <a:ln>
            <a:noFill/>
          </a:ln>
        </p:spPr>
        <p:txBody>
          <a:bodyPr spcFirstLastPara="1" wrap="square" lIns="91425" tIns="45700" rIns="91425" bIns="45700" anchor="t" anchorCtr="0">
            <a:spAutoFit/>
          </a:bodyPr>
          <a:lstStyle/>
          <a:p>
            <a:pPr lvl="0" algn="r"/>
            <a:r>
              <a:rPr lang="en-US" sz="1800" dirty="0">
                <a:solidFill>
                  <a:schemeClr val="lt1"/>
                </a:solidFill>
                <a:latin typeface="Century Gothic"/>
                <a:ea typeface="Century Gothic"/>
                <a:cs typeface="Century Gothic"/>
                <a:sym typeface="Century Gothic"/>
              </a:rPr>
              <a:t>What Is an Organizational Maturity Model?</a:t>
            </a:r>
            <a:endParaRPr sz="1800" dirty="0">
              <a:solidFill>
                <a:schemeClr val="lt1"/>
              </a:solidFill>
              <a:latin typeface="Century Gothic"/>
              <a:ea typeface="Century Gothic"/>
              <a:cs typeface="Century Gothic"/>
              <a:sym typeface="Century Gothic"/>
            </a:endParaRPr>
          </a:p>
        </p:txBody>
      </p:sp>
      <p:pic>
        <p:nvPicPr>
          <p:cNvPr id="3" name="Picture 2" descr="Chart, funnel chart&#10;&#10;Description automatically generated">
            <a:extLst>
              <a:ext uri="{FF2B5EF4-FFF2-40B4-BE49-F238E27FC236}">
                <a16:creationId xmlns:a16="http://schemas.microsoft.com/office/drawing/2014/main" id="{A13479F8-5235-D941-B4AD-EC01AAA4477A}"/>
              </a:ext>
            </a:extLst>
          </p:cNvPr>
          <p:cNvPicPr>
            <a:picLocks noChangeAspect="1"/>
          </p:cNvPicPr>
          <p:nvPr/>
        </p:nvPicPr>
        <p:blipFill>
          <a:blip r:embed="rId3"/>
          <a:stretch>
            <a:fillRect/>
          </a:stretch>
        </p:blipFill>
        <p:spPr>
          <a:xfrm>
            <a:off x="5794886" y="2138759"/>
            <a:ext cx="6114838" cy="3430767"/>
          </a:xfrm>
          <a:prstGeom prst="rect">
            <a:avLst/>
          </a:prstGeom>
        </p:spPr>
      </p:pic>
      <p:sp>
        <p:nvSpPr>
          <p:cNvPr id="41" name="TextBox 40">
            <a:extLst>
              <a:ext uri="{FF2B5EF4-FFF2-40B4-BE49-F238E27FC236}">
                <a16:creationId xmlns:a16="http://schemas.microsoft.com/office/drawing/2014/main" id="{8F6C9D1B-6C72-070E-9A92-CFA5308A6118}"/>
              </a:ext>
            </a:extLst>
          </p:cNvPr>
          <p:cNvSpPr txBox="1"/>
          <p:nvPr/>
        </p:nvSpPr>
        <p:spPr>
          <a:xfrm>
            <a:off x="398023" y="1383179"/>
            <a:ext cx="5504013" cy="4739759"/>
          </a:xfrm>
          <a:prstGeom prst="rect">
            <a:avLst/>
          </a:prstGeom>
          <a:noFill/>
        </p:spPr>
        <p:txBody>
          <a:bodyPr wrap="square" rtlCol="0">
            <a:spAutoFit/>
          </a:bodyPr>
          <a:lstStyle/>
          <a:p>
            <a:pPr marL="457200" lvl="0" indent="-330200">
              <a:spcAft>
                <a:spcPts val="1200"/>
              </a:spcAft>
              <a:buSzPts val="1600"/>
              <a:buFont typeface="Century Gothic"/>
              <a:buChar char="●"/>
            </a:pPr>
            <a:r>
              <a:rPr lang="en-US" sz="1800" dirty="0">
                <a:latin typeface="Century Gothic" panose="020B0502020202020204" pitchFamily="34" charset="0"/>
              </a:rPr>
              <a:t>Organizational maturity models provide a framework for assessing capabilities.</a:t>
            </a:r>
          </a:p>
          <a:p>
            <a:pPr marL="457200" lvl="0" indent="-336550">
              <a:spcAft>
                <a:spcPts val="1200"/>
              </a:spcAft>
              <a:buSzPts val="1700"/>
              <a:buChar char="●"/>
            </a:pPr>
            <a:r>
              <a:rPr lang="en-US" sz="1800" dirty="0">
                <a:latin typeface="Century Gothic" panose="020B0502020202020204" pitchFamily="34" charset="0"/>
              </a:rPr>
              <a:t>They include four or five maturity levels.</a:t>
            </a:r>
          </a:p>
          <a:p>
            <a:pPr marL="914400" lvl="1" indent="-355600">
              <a:spcAft>
                <a:spcPts val="1200"/>
              </a:spcAft>
              <a:buSzPts val="2000"/>
              <a:buChar char="○"/>
            </a:pPr>
            <a:r>
              <a:rPr lang="en-US" sz="1800" dirty="0">
                <a:latin typeface="Century Gothic" panose="020B0502020202020204" pitchFamily="34" charset="0"/>
              </a:rPr>
              <a:t>Low maturity levels indicate lack of repeatable processes. Teams operate in functional silos.</a:t>
            </a:r>
          </a:p>
          <a:p>
            <a:pPr marL="914400" lvl="1" indent="-355600">
              <a:spcAft>
                <a:spcPts val="1200"/>
              </a:spcAft>
              <a:buSzPts val="2000"/>
              <a:buChar char="○"/>
            </a:pPr>
            <a:r>
              <a:rPr lang="en-US" sz="1800" dirty="0">
                <a:latin typeface="Century Gothic" panose="020B0502020202020204" pitchFamily="34" charset="0"/>
              </a:rPr>
              <a:t>High maturity levels indicate streamlined processes. Strong cooperation exists among teams.</a:t>
            </a:r>
          </a:p>
          <a:p>
            <a:pPr marL="457200" lvl="0" indent="-323850">
              <a:spcAft>
                <a:spcPts val="1200"/>
              </a:spcAft>
              <a:buSzPts val="1500"/>
              <a:buChar char="●"/>
            </a:pPr>
            <a:r>
              <a:rPr lang="en-US" sz="1800" dirty="0">
                <a:latin typeface="Century Gothic" panose="020B0502020202020204" pitchFamily="34" charset="0"/>
              </a:rPr>
              <a:t>Many models also describe the actions needed to advance to the next maturity level.</a:t>
            </a:r>
          </a:p>
          <a:p>
            <a:pPr marL="457200" lvl="0" indent="-323850">
              <a:spcAft>
                <a:spcPts val="1200"/>
              </a:spcAft>
              <a:buSzPts val="1500"/>
              <a:buChar char="●"/>
            </a:pPr>
            <a:r>
              <a:rPr lang="en-US" sz="1800" dirty="0">
                <a:latin typeface="Century Gothic" panose="020B0502020202020204" pitchFamily="34" charset="0"/>
              </a:rPr>
              <a:t>Most models use questionnaires and other assessment tools to determine maturity.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9" name="Picture 8">
            <a:extLst>
              <a:ext uri="{FF2B5EF4-FFF2-40B4-BE49-F238E27FC236}">
                <a16:creationId xmlns:a16="http://schemas.microsoft.com/office/drawing/2014/main" id="{53F1A489-00A0-8BDA-A6F1-FAD53E7C1AAC}"/>
              </a:ext>
            </a:extLst>
          </p:cNvPr>
          <p:cNvPicPr>
            <a:picLocks noChangeAspect="1"/>
          </p:cNvPicPr>
          <p:nvPr/>
        </p:nvPicPr>
        <p:blipFill>
          <a:blip r:embed="rId3"/>
          <a:stretch>
            <a:fillRect/>
          </a:stretch>
        </p:blipFill>
        <p:spPr>
          <a:xfrm>
            <a:off x="0" y="-19562"/>
            <a:ext cx="12195530" cy="6628705"/>
          </a:xfrm>
          <a:prstGeom prst="rect">
            <a:avLst/>
          </a:prstGeom>
        </p:spPr>
      </p:pic>
      <p:sp>
        <p:nvSpPr>
          <p:cNvPr id="36" name="Google Shape;213;p16">
            <a:extLst>
              <a:ext uri="{FF2B5EF4-FFF2-40B4-BE49-F238E27FC236}">
                <a16:creationId xmlns:a16="http://schemas.microsoft.com/office/drawing/2014/main" id="{ED43E182-54CC-2542-249D-472F48783486}"/>
              </a:ext>
            </a:extLst>
          </p:cNvPr>
          <p:cNvSpPr txBox="1"/>
          <p:nvPr/>
        </p:nvSpPr>
        <p:spPr>
          <a:xfrm>
            <a:off x="471922" y="378634"/>
            <a:ext cx="6021475" cy="1077178"/>
          </a:xfrm>
          <a:prstGeom prst="rect">
            <a:avLst/>
          </a:prstGeom>
          <a:noFill/>
          <a:ln>
            <a:noFill/>
          </a:ln>
        </p:spPr>
        <p:txBody>
          <a:bodyPr spcFirstLastPara="1" wrap="square" lIns="91425" tIns="45700" rIns="91425" bIns="45700" anchor="t" anchorCtr="0">
            <a:spAutoFit/>
          </a:bodyPr>
          <a:lstStyle/>
          <a:p>
            <a:pPr lvl="0">
              <a:buClr>
                <a:schemeClr val="dk1"/>
              </a:buClr>
            </a:pPr>
            <a:r>
              <a:rPr lang="en-US" sz="3200" dirty="0">
                <a:solidFill>
                  <a:schemeClr val="tx1">
                    <a:lumMod val="65000"/>
                    <a:lumOff val="35000"/>
                  </a:schemeClr>
                </a:solidFill>
                <a:latin typeface="Century Gothic"/>
                <a:ea typeface="Century Gothic"/>
                <a:cs typeface="Century Gothic"/>
                <a:sym typeface="Century Gothic"/>
              </a:rPr>
              <a:t>What Is an Organizational Maturity Assessment?</a:t>
            </a:r>
            <a:endParaRPr sz="2400" dirty="0">
              <a:solidFill>
                <a:schemeClr val="tx1">
                  <a:lumMod val="65000"/>
                  <a:lumOff val="35000"/>
                </a:schemeClr>
              </a:solidFill>
            </a:endParaRPr>
          </a:p>
        </p:txBody>
      </p:sp>
      <p:sp>
        <p:nvSpPr>
          <p:cNvPr id="288" name="Google Shape;288;p18"/>
          <p:cNvSpPr txBox="1"/>
          <p:nvPr/>
        </p:nvSpPr>
        <p:spPr>
          <a:xfrm>
            <a:off x="3781586" y="6477000"/>
            <a:ext cx="8283455"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b="1">
                <a:solidFill>
                  <a:schemeClr val="lt1"/>
                </a:solidFill>
                <a:latin typeface="Century Gothic"/>
                <a:ea typeface="Century Gothic"/>
                <a:cs typeface="Century Gothic"/>
                <a:sym typeface="Century Gothic"/>
              </a:rPr>
              <a:t>PROJECT REPORT</a:t>
            </a:r>
            <a:endParaRPr/>
          </a:p>
        </p:txBody>
      </p:sp>
      <p:sp>
        <p:nvSpPr>
          <p:cNvPr id="289" name="Google Shape;289;p18"/>
          <p:cNvSpPr/>
          <p:nvPr/>
        </p:nvSpPr>
        <p:spPr>
          <a:xfrm>
            <a:off x="0" y="6479366"/>
            <a:ext cx="12192000" cy="384048"/>
          </a:xfrm>
          <a:custGeom>
            <a:avLst/>
            <a:gdLst/>
            <a:ahLst/>
            <a:cxnLst/>
            <a:rect l="l" t="t" r="r" b="b"/>
            <a:pathLst>
              <a:path w="12192000" h="520936" extrusionOk="0">
                <a:moveTo>
                  <a:pt x="0" y="0"/>
                </a:moveTo>
                <a:lnTo>
                  <a:pt x="12192000" y="0"/>
                </a:lnTo>
                <a:lnTo>
                  <a:pt x="12192000" y="520936"/>
                </a:lnTo>
                <a:lnTo>
                  <a:pt x="0" y="520936"/>
                </a:lnTo>
                <a:lnTo>
                  <a:pt x="0" y="0"/>
                </a:lnTo>
                <a:close/>
              </a:path>
            </a:pathLst>
          </a:custGeom>
          <a:gradFill>
            <a:gsLst>
              <a:gs pos="0">
                <a:srgbClr val="494949"/>
              </a:gs>
              <a:gs pos="50000">
                <a:srgbClr val="6A6A6A"/>
              </a:gs>
              <a:gs pos="100000">
                <a:srgbClr val="7F7F7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90" name="Google Shape;290;p18"/>
          <p:cNvSpPr/>
          <p:nvPr/>
        </p:nvSpPr>
        <p:spPr>
          <a:xfrm>
            <a:off x="11793977" y="6479366"/>
            <a:ext cx="397211" cy="384048"/>
          </a:xfrm>
          <a:prstGeom prst="parallelogram">
            <a:avLst>
              <a:gd name="adj" fmla="val 65219"/>
            </a:avLst>
          </a:prstGeom>
          <a:solidFill>
            <a:srgbClr val="F9DFC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1" name="Google Shape;291;p18"/>
          <p:cNvSpPr txBox="1"/>
          <p:nvPr/>
        </p:nvSpPr>
        <p:spPr>
          <a:xfrm>
            <a:off x="4800046" y="6477000"/>
            <a:ext cx="6947194" cy="369332"/>
          </a:xfrm>
          <a:prstGeom prst="rect">
            <a:avLst/>
          </a:prstGeom>
          <a:noFill/>
          <a:ln>
            <a:noFill/>
          </a:ln>
        </p:spPr>
        <p:txBody>
          <a:bodyPr spcFirstLastPara="1" wrap="square" lIns="91425" tIns="45700" rIns="91425" bIns="45700" anchor="t" anchorCtr="0">
            <a:spAutoFit/>
          </a:bodyPr>
          <a:lstStyle/>
          <a:p>
            <a:pPr lvl="0" algn="r"/>
            <a:r>
              <a:rPr lang="en-US" sz="1800" dirty="0">
                <a:solidFill>
                  <a:schemeClr val="lt1"/>
                </a:solidFill>
                <a:latin typeface="Century Gothic"/>
                <a:ea typeface="Century Gothic"/>
                <a:cs typeface="Century Gothic"/>
                <a:sym typeface="Century Gothic"/>
              </a:rPr>
              <a:t>What Is an Organizational Maturity Assessment?</a:t>
            </a:r>
            <a:endParaRPr sz="1800" dirty="0">
              <a:solidFill>
                <a:schemeClr val="lt1"/>
              </a:solidFill>
              <a:latin typeface="Century Gothic"/>
              <a:ea typeface="Century Gothic"/>
              <a:cs typeface="Century Gothic"/>
              <a:sym typeface="Century Gothic"/>
            </a:endParaRPr>
          </a:p>
        </p:txBody>
      </p:sp>
      <p:sp>
        <p:nvSpPr>
          <p:cNvPr id="37" name="TextBox 36">
            <a:extLst>
              <a:ext uri="{FF2B5EF4-FFF2-40B4-BE49-F238E27FC236}">
                <a16:creationId xmlns:a16="http://schemas.microsoft.com/office/drawing/2014/main" id="{7515E758-0A00-EEE2-A559-860D1E7344DE}"/>
              </a:ext>
            </a:extLst>
          </p:cNvPr>
          <p:cNvSpPr txBox="1"/>
          <p:nvPr/>
        </p:nvSpPr>
        <p:spPr>
          <a:xfrm>
            <a:off x="398022" y="1876691"/>
            <a:ext cx="4402023" cy="3170099"/>
          </a:xfrm>
          <a:prstGeom prst="rect">
            <a:avLst/>
          </a:prstGeom>
          <a:noFill/>
        </p:spPr>
        <p:txBody>
          <a:bodyPr wrap="square" rtlCol="0">
            <a:spAutoFit/>
          </a:bodyPr>
          <a:lstStyle/>
          <a:p>
            <a:pPr marL="457200" lvl="0" indent="-330200">
              <a:spcAft>
                <a:spcPts val="1200"/>
              </a:spcAft>
              <a:buSzPts val="1600"/>
              <a:buFont typeface="Century Gothic"/>
              <a:buChar char="●"/>
            </a:pPr>
            <a:r>
              <a:rPr lang="en-US" sz="1800" dirty="0">
                <a:solidFill>
                  <a:schemeClr val="tx1"/>
                </a:solidFill>
                <a:latin typeface="Century Gothic" panose="020B0502020202020204" pitchFamily="34" charset="0"/>
              </a:rPr>
              <a:t>An organizational maturity assessment is a tool for gauging a company’s maturity.</a:t>
            </a:r>
          </a:p>
          <a:p>
            <a:pPr marL="457200" lvl="0" indent="-330200">
              <a:spcAft>
                <a:spcPts val="1200"/>
              </a:spcAft>
              <a:buSzPts val="1600"/>
              <a:buFont typeface="Century Gothic"/>
              <a:buChar char="●"/>
            </a:pPr>
            <a:r>
              <a:rPr lang="en-US" sz="1800" dirty="0">
                <a:solidFill>
                  <a:schemeClr val="tx1"/>
                </a:solidFill>
                <a:latin typeface="Century Gothic" panose="020B0502020202020204" pitchFamily="34" charset="0"/>
              </a:rPr>
              <a:t>Some assessments are multiple choice or yes-no questionnaires, while others come in a grid or matrix format.</a:t>
            </a:r>
          </a:p>
          <a:p>
            <a:pPr marL="457200" lvl="0" indent="-330200">
              <a:spcAft>
                <a:spcPts val="1200"/>
              </a:spcAft>
              <a:buSzPts val="1600"/>
              <a:buFont typeface="Century Gothic"/>
              <a:buChar char="●"/>
            </a:pPr>
            <a:r>
              <a:rPr lang="en-US" sz="1800" dirty="0">
                <a:solidFill>
                  <a:schemeClr val="tx1"/>
                </a:solidFill>
                <a:latin typeface="Century Gothic" panose="020B0502020202020204" pitchFamily="34" charset="0"/>
              </a:rPr>
              <a:t>An outside consultant can administer the assessment. It can also be self-administered.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D2EAEC"/>
            </a:gs>
            <a:gs pos="100000">
              <a:srgbClr val="18B1C0"/>
            </a:gs>
          </a:gsLst>
          <a:lin ang="2700000" scaled="0"/>
        </a:gradFill>
        <a:effectLst/>
      </p:bgPr>
    </p:bg>
    <p:spTree>
      <p:nvGrpSpPr>
        <p:cNvPr id="1" name="Shape 218"/>
        <p:cNvGrpSpPr/>
        <p:nvPr/>
      </p:nvGrpSpPr>
      <p:grpSpPr>
        <a:xfrm>
          <a:off x="0" y="0"/>
          <a:ext cx="0" cy="0"/>
          <a:chOff x="0" y="0"/>
          <a:chExt cx="0" cy="0"/>
        </a:xfrm>
      </p:grpSpPr>
      <p:sp>
        <p:nvSpPr>
          <p:cNvPr id="40" name="Google Shape;213;p16">
            <a:extLst>
              <a:ext uri="{FF2B5EF4-FFF2-40B4-BE49-F238E27FC236}">
                <a16:creationId xmlns:a16="http://schemas.microsoft.com/office/drawing/2014/main" id="{63153C26-530B-DB5B-D25B-6D4D93ECF275}"/>
              </a:ext>
            </a:extLst>
          </p:cNvPr>
          <p:cNvSpPr txBox="1"/>
          <p:nvPr/>
        </p:nvSpPr>
        <p:spPr>
          <a:xfrm>
            <a:off x="471922" y="358091"/>
            <a:ext cx="9482306" cy="1077178"/>
          </a:xfrm>
          <a:prstGeom prst="rect">
            <a:avLst/>
          </a:prstGeom>
          <a:noFill/>
          <a:ln>
            <a:noFill/>
          </a:ln>
        </p:spPr>
        <p:txBody>
          <a:bodyPr spcFirstLastPara="1" wrap="square" lIns="91425" tIns="45700" rIns="91425" bIns="45700" anchor="t" anchorCtr="0">
            <a:spAutoFit/>
          </a:bodyPr>
          <a:lstStyle/>
          <a:p>
            <a:pPr lvl="0">
              <a:buClr>
                <a:schemeClr val="dk1"/>
              </a:buClr>
            </a:pPr>
            <a:r>
              <a:rPr lang="en-US" sz="3200" dirty="0">
                <a:solidFill>
                  <a:schemeClr val="tx1">
                    <a:lumMod val="65000"/>
                    <a:lumOff val="35000"/>
                  </a:schemeClr>
                </a:solidFill>
                <a:latin typeface="Century Gothic"/>
                <a:ea typeface="Century Gothic"/>
                <a:cs typeface="Century Gothic"/>
                <a:sym typeface="Century Gothic"/>
              </a:rPr>
              <a:t>MESA Manufacturing Operations Management Assessment Tool</a:t>
            </a:r>
            <a:endParaRPr sz="2400" dirty="0">
              <a:solidFill>
                <a:schemeClr val="tx1">
                  <a:lumMod val="65000"/>
                  <a:lumOff val="35000"/>
                </a:schemeClr>
              </a:solidFill>
            </a:endParaRPr>
          </a:p>
        </p:txBody>
      </p:sp>
      <p:sp>
        <p:nvSpPr>
          <p:cNvPr id="248" name="Google Shape;248;p17"/>
          <p:cNvSpPr txBox="1"/>
          <p:nvPr/>
        </p:nvSpPr>
        <p:spPr>
          <a:xfrm>
            <a:off x="3781586" y="6477000"/>
            <a:ext cx="8283455"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b="1">
                <a:solidFill>
                  <a:schemeClr val="lt1"/>
                </a:solidFill>
                <a:latin typeface="Century Gothic"/>
                <a:ea typeface="Century Gothic"/>
                <a:cs typeface="Century Gothic"/>
                <a:sym typeface="Century Gothic"/>
              </a:rPr>
              <a:t>PROJECT REPORT</a:t>
            </a:r>
            <a:endParaRPr/>
          </a:p>
        </p:txBody>
      </p:sp>
      <p:sp>
        <p:nvSpPr>
          <p:cNvPr id="250" name="Google Shape;250;p17"/>
          <p:cNvSpPr/>
          <p:nvPr/>
        </p:nvSpPr>
        <p:spPr>
          <a:xfrm>
            <a:off x="0" y="6479366"/>
            <a:ext cx="12192000" cy="384048"/>
          </a:xfrm>
          <a:custGeom>
            <a:avLst/>
            <a:gdLst/>
            <a:ahLst/>
            <a:cxnLst/>
            <a:rect l="l" t="t" r="r" b="b"/>
            <a:pathLst>
              <a:path w="12192000" h="520936" extrusionOk="0">
                <a:moveTo>
                  <a:pt x="0" y="0"/>
                </a:moveTo>
                <a:lnTo>
                  <a:pt x="12192000" y="0"/>
                </a:lnTo>
                <a:lnTo>
                  <a:pt x="12192000" y="520936"/>
                </a:lnTo>
                <a:lnTo>
                  <a:pt x="0" y="520936"/>
                </a:lnTo>
                <a:lnTo>
                  <a:pt x="0" y="0"/>
                </a:lnTo>
                <a:close/>
              </a:path>
            </a:pathLst>
          </a:custGeom>
          <a:gradFill>
            <a:gsLst>
              <a:gs pos="0">
                <a:srgbClr val="494949"/>
              </a:gs>
              <a:gs pos="50000">
                <a:srgbClr val="6A6A6A"/>
              </a:gs>
              <a:gs pos="100000">
                <a:srgbClr val="7F7F7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51" name="Google Shape;251;p17"/>
          <p:cNvSpPr/>
          <p:nvPr/>
        </p:nvSpPr>
        <p:spPr>
          <a:xfrm>
            <a:off x="11793977" y="6479366"/>
            <a:ext cx="397211" cy="384048"/>
          </a:xfrm>
          <a:prstGeom prst="parallelogram">
            <a:avLst>
              <a:gd name="adj" fmla="val 65219"/>
            </a:avLst>
          </a:prstGeom>
          <a:solidFill>
            <a:srgbClr val="18B1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2" name="Google Shape;252;p17"/>
          <p:cNvSpPr txBox="1"/>
          <p:nvPr/>
        </p:nvSpPr>
        <p:spPr>
          <a:xfrm>
            <a:off x="3895106" y="6486750"/>
            <a:ext cx="7852134" cy="369291"/>
          </a:xfrm>
          <a:prstGeom prst="rect">
            <a:avLst/>
          </a:prstGeom>
          <a:noFill/>
          <a:ln>
            <a:noFill/>
          </a:ln>
        </p:spPr>
        <p:txBody>
          <a:bodyPr spcFirstLastPara="1" wrap="square" lIns="91425" tIns="45700" rIns="91425" bIns="45700" anchor="t" anchorCtr="0">
            <a:spAutoFit/>
          </a:bodyPr>
          <a:lstStyle/>
          <a:p>
            <a:pPr lvl="0" algn="r"/>
            <a:r>
              <a:rPr lang="en-US" sz="1800" dirty="0">
                <a:solidFill>
                  <a:schemeClr val="lt1"/>
                </a:solidFill>
                <a:latin typeface="Century Gothic"/>
                <a:ea typeface="Century Gothic"/>
                <a:cs typeface="Century Gothic"/>
                <a:sym typeface="Century Gothic"/>
              </a:rPr>
              <a:t>MESA Manufacturing Operations Management Assessment Tool</a:t>
            </a:r>
            <a:endParaRPr sz="1800" dirty="0">
              <a:solidFill>
                <a:schemeClr val="lt1"/>
              </a:solidFill>
              <a:latin typeface="Century Gothic"/>
              <a:ea typeface="Century Gothic"/>
              <a:cs typeface="Century Gothic"/>
              <a:sym typeface="Century Gothic"/>
            </a:endParaRPr>
          </a:p>
        </p:txBody>
      </p:sp>
      <p:sp>
        <p:nvSpPr>
          <p:cNvPr id="41" name="TextBox 40">
            <a:extLst>
              <a:ext uri="{FF2B5EF4-FFF2-40B4-BE49-F238E27FC236}">
                <a16:creationId xmlns:a16="http://schemas.microsoft.com/office/drawing/2014/main" id="{8F6C9D1B-6C72-070E-9A92-CFA5308A6118}"/>
              </a:ext>
            </a:extLst>
          </p:cNvPr>
          <p:cNvSpPr txBox="1"/>
          <p:nvPr/>
        </p:nvSpPr>
        <p:spPr>
          <a:xfrm>
            <a:off x="398023" y="1788293"/>
            <a:ext cx="5505066" cy="3600986"/>
          </a:xfrm>
          <a:prstGeom prst="rect">
            <a:avLst/>
          </a:prstGeom>
          <a:noFill/>
        </p:spPr>
        <p:txBody>
          <a:bodyPr wrap="square" rtlCol="0">
            <a:spAutoFit/>
          </a:bodyPr>
          <a:lstStyle/>
          <a:p>
            <a:pPr marL="457200" lvl="0" indent="-330200">
              <a:spcAft>
                <a:spcPts val="1200"/>
              </a:spcAft>
              <a:buSzPts val="1600"/>
              <a:buFont typeface="Century Gothic"/>
              <a:buChar char="●"/>
            </a:pPr>
            <a:r>
              <a:rPr lang="en-US" sz="1800" dirty="0">
                <a:latin typeface="Century Gothic" panose="020B0502020202020204" pitchFamily="34" charset="0"/>
              </a:rPr>
              <a:t>This maturity model is an Excel-based questionnaire, with a user guide included.</a:t>
            </a:r>
          </a:p>
          <a:p>
            <a:pPr marL="457200" lvl="0" indent="-330200">
              <a:spcAft>
                <a:spcPts val="1200"/>
              </a:spcAft>
              <a:buSzPts val="1600"/>
              <a:buFont typeface="Century Gothic"/>
              <a:buChar char="●"/>
            </a:pPr>
            <a:r>
              <a:rPr lang="en-US" sz="1800" dirty="0">
                <a:latin typeface="Century Gothic" panose="020B0502020202020204" pitchFamily="34" charset="0"/>
              </a:rPr>
              <a:t>Download either the comprehensive or the quick-mode format.</a:t>
            </a:r>
          </a:p>
          <a:p>
            <a:pPr marL="457200" lvl="0" indent="-330200">
              <a:spcAft>
                <a:spcPts val="1200"/>
              </a:spcAft>
              <a:buSzPts val="1600"/>
              <a:buFont typeface="Century Gothic"/>
              <a:buChar char="●"/>
            </a:pPr>
            <a:r>
              <a:rPr lang="en-US" sz="1800" dirty="0">
                <a:latin typeface="Century Gothic" panose="020B0502020202020204" pitchFamily="34" charset="0"/>
              </a:rPr>
              <a:t>Use this tool to assess maturity in operations management, quality control, inventory, and maintenance.</a:t>
            </a:r>
          </a:p>
          <a:p>
            <a:pPr marL="457200" lvl="0" indent="-330200">
              <a:spcAft>
                <a:spcPts val="1200"/>
              </a:spcAft>
              <a:buSzPts val="1600"/>
              <a:buFont typeface="Century Gothic"/>
              <a:buChar char="●"/>
            </a:pPr>
            <a:r>
              <a:rPr lang="en-US" sz="1800" dirty="0">
                <a:latin typeface="Century Gothic" panose="020B0502020202020204" pitchFamily="34" charset="0"/>
                <a:hlinkClick r:id="rId3"/>
              </a:rPr>
              <a:t>https://</a:t>
            </a:r>
            <a:r>
              <a:rPr lang="en-US" sz="1800" dirty="0" err="1">
                <a:latin typeface="Century Gothic" panose="020B0502020202020204" pitchFamily="34" charset="0"/>
                <a:hlinkClick r:id="rId3"/>
              </a:rPr>
              <a:t>www.nist.gov</a:t>
            </a:r>
            <a:r>
              <a:rPr lang="en-US" sz="1800" dirty="0">
                <a:latin typeface="Century Gothic" panose="020B0502020202020204" pitchFamily="34" charset="0"/>
                <a:hlinkClick r:id="rId3"/>
              </a:rPr>
              <a:t>/services-resources/software/mesa-manufacturing-operation-management-maturity-assessment-tool</a:t>
            </a:r>
            <a:endParaRPr lang="en-US" sz="1800" dirty="0">
              <a:latin typeface="Century Gothic" panose="020B0502020202020204" pitchFamily="34" charset="0"/>
            </a:endParaRPr>
          </a:p>
        </p:txBody>
      </p:sp>
      <p:pic>
        <p:nvPicPr>
          <p:cNvPr id="4" name="Picture 3" descr="Graphical user interface, text, application&#10;&#10;Description automatically generated">
            <a:hlinkClick r:id="rId3"/>
            <a:extLst>
              <a:ext uri="{FF2B5EF4-FFF2-40B4-BE49-F238E27FC236}">
                <a16:creationId xmlns:a16="http://schemas.microsoft.com/office/drawing/2014/main" id="{A0744B1F-42B2-2582-BF62-2A0020AA3075}"/>
              </a:ext>
            </a:extLst>
          </p:cNvPr>
          <p:cNvPicPr>
            <a:picLocks noChangeAspect="1"/>
          </p:cNvPicPr>
          <p:nvPr/>
        </p:nvPicPr>
        <p:blipFill>
          <a:blip r:embed="rId4"/>
          <a:stretch>
            <a:fillRect/>
          </a:stretch>
        </p:blipFill>
        <p:spPr>
          <a:xfrm>
            <a:off x="6288913" y="1406360"/>
            <a:ext cx="4731152" cy="3250128"/>
          </a:xfrm>
          <a:prstGeom prst="rect">
            <a:avLst/>
          </a:prstGeom>
        </p:spPr>
      </p:pic>
      <p:pic>
        <p:nvPicPr>
          <p:cNvPr id="6" name="Picture 5" descr="Graphical user interface, application&#10;&#10;Description automatically generated">
            <a:hlinkClick r:id="rId3"/>
            <a:extLst>
              <a:ext uri="{FF2B5EF4-FFF2-40B4-BE49-F238E27FC236}">
                <a16:creationId xmlns:a16="http://schemas.microsoft.com/office/drawing/2014/main" id="{313A2E72-67A1-C25F-5073-B1AA4C2334CF}"/>
              </a:ext>
            </a:extLst>
          </p:cNvPr>
          <p:cNvPicPr>
            <a:picLocks noChangeAspect="1"/>
          </p:cNvPicPr>
          <p:nvPr/>
        </p:nvPicPr>
        <p:blipFill>
          <a:blip r:embed="rId5"/>
          <a:stretch>
            <a:fillRect/>
          </a:stretch>
        </p:blipFill>
        <p:spPr>
          <a:xfrm>
            <a:off x="7176921" y="3048506"/>
            <a:ext cx="4731152" cy="3136448"/>
          </a:xfrm>
          <a:prstGeom prst="rect">
            <a:avLst/>
          </a:prstGeom>
        </p:spPr>
      </p:pic>
    </p:spTree>
    <p:extLst>
      <p:ext uri="{BB962C8B-B14F-4D97-AF65-F5344CB8AC3E}">
        <p14:creationId xmlns:p14="http://schemas.microsoft.com/office/powerpoint/2010/main" val="33508035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E3F5FD"/>
            </a:gs>
            <a:gs pos="100000">
              <a:srgbClr val="9DE5F9"/>
            </a:gs>
          </a:gsLst>
          <a:lin ang="2700000" scaled="0"/>
        </a:gradFill>
        <a:effectLst/>
      </p:bgPr>
    </p:bg>
    <p:spTree>
      <p:nvGrpSpPr>
        <p:cNvPr id="1" name="Shape 218"/>
        <p:cNvGrpSpPr/>
        <p:nvPr/>
      </p:nvGrpSpPr>
      <p:grpSpPr>
        <a:xfrm>
          <a:off x="0" y="0"/>
          <a:ext cx="0" cy="0"/>
          <a:chOff x="0" y="0"/>
          <a:chExt cx="0" cy="0"/>
        </a:xfrm>
      </p:grpSpPr>
      <p:sp>
        <p:nvSpPr>
          <p:cNvPr id="40" name="Google Shape;213;p16">
            <a:extLst>
              <a:ext uri="{FF2B5EF4-FFF2-40B4-BE49-F238E27FC236}">
                <a16:creationId xmlns:a16="http://schemas.microsoft.com/office/drawing/2014/main" id="{63153C26-530B-DB5B-D25B-6D4D93ECF275}"/>
              </a:ext>
            </a:extLst>
          </p:cNvPr>
          <p:cNvSpPr txBox="1"/>
          <p:nvPr/>
        </p:nvSpPr>
        <p:spPr>
          <a:xfrm>
            <a:off x="471922" y="358091"/>
            <a:ext cx="8591055" cy="584735"/>
          </a:xfrm>
          <a:prstGeom prst="rect">
            <a:avLst/>
          </a:prstGeom>
          <a:noFill/>
          <a:ln>
            <a:noFill/>
          </a:ln>
        </p:spPr>
        <p:txBody>
          <a:bodyPr spcFirstLastPara="1" wrap="square" lIns="91425" tIns="45700" rIns="91425" bIns="45700" anchor="t" anchorCtr="0">
            <a:spAutoFit/>
          </a:bodyPr>
          <a:lstStyle/>
          <a:p>
            <a:pPr lvl="0">
              <a:buClr>
                <a:schemeClr val="dk1"/>
              </a:buClr>
            </a:pPr>
            <a:r>
              <a:rPr lang="en-US" sz="3200" dirty="0">
                <a:solidFill>
                  <a:schemeClr val="tx1">
                    <a:lumMod val="65000"/>
                    <a:lumOff val="35000"/>
                  </a:schemeClr>
                </a:solidFill>
                <a:latin typeface="Century Gothic"/>
                <a:ea typeface="Century Gothic"/>
                <a:cs typeface="Century Gothic"/>
                <a:sym typeface="Century Gothic"/>
              </a:rPr>
              <a:t>Baldridge Excellence Framework</a:t>
            </a:r>
            <a:endParaRPr lang="en-US" sz="2400" dirty="0">
              <a:solidFill>
                <a:schemeClr val="tx1">
                  <a:lumMod val="65000"/>
                  <a:lumOff val="35000"/>
                </a:schemeClr>
              </a:solidFill>
            </a:endParaRPr>
          </a:p>
        </p:txBody>
      </p:sp>
      <p:sp>
        <p:nvSpPr>
          <p:cNvPr id="248" name="Google Shape;248;p17"/>
          <p:cNvSpPr txBox="1"/>
          <p:nvPr/>
        </p:nvSpPr>
        <p:spPr>
          <a:xfrm>
            <a:off x="3781586" y="6477000"/>
            <a:ext cx="8283455"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b="1">
                <a:solidFill>
                  <a:schemeClr val="lt1"/>
                </a:solidFill>
                <a:latin typeface="Century Gothic"/>
                <a:ea typeface="Century Gothic"/>
                <a:cs typeface="Century Gothic"/>
                <a:sym typeface="Century Gothic"/>
              </a:rPr>
              <a:t>PROJECT REPORT</a:t>
            </a:r>
            <a:endParaRPr/>
          </a:p>
        </p:txBody>
      </p:sp>
      <p:sp>
        <p:nvSpPr>
          <p:cNvPr id="250" name="Google Shape;250;p17"/>
          <p:cNvSpPr/>
          <p:nvPr/>
        </p:nvSpPr>
        <p:spPr>
          <a:xfrm>
            <a:off x="0" y="6479366"/>
            <a:ext cx="12192000" cy="384048"/>
          </a:xfrm>
          <a:custGeom>
            <a:avLst/>
            <a:gdLst/>
            <a:ahLst/>
            <a:cxnLst/>
            <a:rect l="l" t="t" r="r" b="b"/>
            <a:pathLst>
              <a:path w="12192000" h="520936" extrusionOk="0">
                <a:moveTo>
                  <a:pt x="0" y="0"/>
                </a:moveTo>
                <a:lnTo>
                  <a:pt x="12192000" y="0"/>
                </a:lnTo>
                <a:lnTo>
                  <a:pt x="12192000" y="520936"/>
                </a:lnTo>
                <a:lnTo>
                  <a:pt x="0" y="520936"/>
                </a:lnTo>
                <a:lnTo>
                  <a:pt x="0" y="0"/>
                </a:lnTo>
                <a:close/>
              </a:path>
            </a:pathLst>
          </a:custGeom>
          <a:gradFill>
            <a:gsLst>
              <a:gs pos="0">
                <a:srgbClr val="494949"/>
              </a:gs>
              <a:gs pos="50000">
                <a:srgbClr val="6A6A6A"/>
              </a:gs>
              <a:gs pos="100000">
                <a:srgbClr val="7F7F7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51" name="Google Shape;251;p17"/>
          <p:cNvSpPr/>
          <p:nvPr/>
        </p:nvSpPr>
        <p:spPr>
          <a:xfrm>
            <a:off x="11793977" y="6479366"/>
            <a:ext cx="397211" cy="384048"/>
          </a:xfrm>
          <a:prstGeom prst="parallelogram">
            <a:avLst>
              <a:gd name="adj" fmla="val 65219"/>
            </a:avLst>
          </a:prstGeom>
          <a:solidFill>
            <a:srgbClr val="9DE5F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2" name="Google Shape;252;p17"/>
          <p:cNvSpPr txBox="1"/>
          <p:nvPr/>
        </p:nvSpPr>
        <p:spPr>
          <a:xfrm>
            <a:off x="4800140" y="6486750"/>
            <a:ext cx="6947100" cy="369300"/>
          </a:xfrm>
          <a:prstGeom prst="rect">
            <a:avLst/>
          </a:prstGeom>
          <a:noFill/>
          <a:ln>
            <a:noFill/>
          </a:ln>
        </p:spPr>
        <p:txBody>
          <a:bodyPr spcFirstLastPara="1" wrap="square" lIns="91425" tIns="45700" rIns="91425" bIns="45700" anchor="t" anchorCtr="0">
            <a:spAutoFit/>
          </a:bodyPr>
          <a:lstStyle/>
          <a:p>
            <a:pPr lvl="0" algn="r"/>
            <a:r>
              <a:rPr lang="en-US" sz="1800" dirty="0">
                <a:solidFill>
                  <a:schemeClr val="lt1"/>
                </a:solidFill>
                <a:latin typeface="Century Gothic"/>
                <a:ea typeface="Century Gothic"/>
                <a:cs typeface="Century Gothic"/>
                <a:sym typeface="Century Gothic"/>
              </a:rPr>
              <a:t>Baldridge Excellence Framework</a:t>
            </a:r>
            <a:endParaRPr sz="1800" dirty="0">
              <a:solidFill>
                <a:schemeClr val="lt1"/>
              </a:solidFill>
              <a:latin typeface="Century Gothic"/>
              <a:ea typeface="Century Gothic"/>
              <a:cs typeface="Century Gothic"/>
              <a:sym typeface="Century Gothic"/>
            </a:endParaRPr>
          </a:p>
        </p:txBody>
      </p:sp>
      <p:sp>
        <p:nvSpPr>
          <p:cNvPr id="41" name="TextBox 40">
            <a:extLst>
              <a:ext uri="{FF2B5EF4-FFF2-40B4-BE49-F238E27FC236}">
                <a16:creationId xmlns:a16="http://schemas.microsoft.com/office/drawing/2014/main" id="{8F6C9D1B-6C72-070E-9A92-CFA5308A6118}"/>
              </a:ext>
            </a:extLst>
          </p:cNvPr>
          <p:cNvSpPr txBox="1"/>
          <p:nvPr/>
        </p:nvSpPr>
        <p:spPr>
          <a:xfrm>
            <a:off x="398023" y="1788293"/>
            <a:ext cx="5505066" cy="4585871"/>
          </a:xfrm>
          <a:prstGeom prst="rect">
            <a:avLst/>
          </a:prstGeom>
          <a:noFill/>
        </p:spPr>
        <p:txBody>
          <a:bodyPr wrap="square" rtlCol="0">
            <a:spAutoFit/>
          </a:bodyPr>
          <a:lstStyle/>
          <a:p>
            <a:pPr marL="457200" lvl="0" indent="-330200">
              <a:spcAft>
                <a:spcPts val="1200"/>
              </a:spcAft>
              <a:buSzPts val="1600"/>
              <a:buFont typeface="Century Gothic"/>
              <a:buChar char="●"/>
            </a:pPr>
            <a:r>
              <a:rPr lang="en-US" sz="1800" dirty="0">
                <a:latin typeface="Century Gothic" panose="020B0502020202020204" pitchFamily="34" charset="0"/>
              </a:rPr>
              <a:t>This maturity model assesses how well you execute your company mission and vision.</a:t>
            </a:r>
          </a:p>
          <a:p>
            <a:pPr marL="457200" lvl="0" indent="-330200">
              <a:spcAft>
                <a:spcPts val="1200"/>
              </a:spcAft>
              <a:buSzPts val="1600"/>
              <a:buFont typeface="Century Gothic"/>
              <a:buChar char="●"/>
            </a:pPr>
            <a:r>
              <a:rPr lang="en-US" sz="1800" dirty="0">
                <a:latin typeface="Century Gothic" panose="020B0502020202020204" pitchFamily="34" charset="0"/>
              </a:rPr>
              <a:t>Assess maturity for the seven Baldrige categories for performance excellence: leadership, strategy, customers, measurement, analysis and knowledge, management, and workforce, operations, and results.</a:t>
            </a:r>
          </a:p>
          <a:p>
            <a:pPr marL="457200" lvl="0" indent="-330200">
              <a:spcAft>
                <a:spcPts val="1200"/>
              </a:spcAft>
              <a:buSzPts val="1600"/>
              <a:buFont typeface="Century Gothic"/>
              <a:buChar char="●"/>
            </a:pPr>
            <a:r>
              <a:rPr lang="en-US" sz="1800" dirty="0">
                <a:latin typeface="Century Gothic" panose="020B0502020202020204" pitchFamily="34" charset="0"/>
              </a:rPr>
              <a:t>Determine the maturity level for each category: reactive, early, mature, or role model.</a:t>
            </a:r>
          </a:p>
          <a:p>
            <a:pPr marL="457200" lvl="0" indent="-330200">
              <a:spcAft>
                <a:spcPts val="1200"/>
              </a:spcAft>
              <a:buSzPts val="1600"/>
              <a:buFont typeface="Century Gothic"/>
              <a:buChar char="●"/>
            </a:pPr>
            <a:r>
              <a:rPr lang="en-US" sz="1800" dirty="0">
                <a:latin typeface="Century Gothic" panose="020B0502020202020204" pitchFamily="34" charset="0"/>
              </a:rPr>
              <a:t>Start with a free quick-start version, or purchase the advanced version.</a:t>
            </a:r>
          </a:p>
          <a:p>
            <a:pPr marL="457200" lvl="0" indent="-330200">
              <a:spcAft>
                <a:spcPts val="1200"/>
              </a:spcAft>
              <a:buSzPts val="1600"/>
              <a:buFont typeface="Century Gothic"/>
              <a:buChar char="●"/>
            </a:pPr>
            <a:r>
              <a:rPr lang="en-US" sz="1800" dirty="0">
                <a:latin typeface="Century Gothic" panose="020B0502020202020204" pitchFamily="34" charset="0"/>
                <a:hlinkClick r:id="rId3"/>
              </a:rPr>
              <a:t>https://</a:t>
            </a:r>
            <a:r>
              <a:rPr lang="en-US" sz="1800" dirty="0" err="1">
                <a:latin typeface="Century Gothic" panose="020B0502020202020204" pitchFamily="34" charset="0"/>
                <a:hlinkClick r:id="rId3"/>
              </a:rPr>
              <a:t>www.nist.gov</a:t>
            </a:r>
            <a:r>
              <a:rPr lang="en-US" sz="1800" dirty="0">
                <a:latin typeface="Century Gothic" panose="020B0502020202020204" pitchFamily="34" charset="0"/>
                <a:hlinkClick r:id="rId3"/>
              </a:rPr>
              <a:t>/</a:t>
            </a:r>
            <a:r>
              <a:rPr lang="en-US" sz="1800" dirty="0" err="1">
                <a:latin typeface="Century Gothic" panose="020B0502020202020204" pitchFamily="34" charset="0"/>
                <a:hlinkClick r:id="rId3"/>
              </a:rPr>
              <a:t>baldrige</a:t>
            </a:r>
            <a:r>
              <a:rPr lang="en-US" sz="1800" dirty="0">
                <a:latin typeface="Century Gothic" panose="020B0502020202020204" pitchFamily="34" charset="0"/>
                <a:hlinkClick r:id="rId3"/>
              </a:rPr>
              <a:t>/self-assessing</a:t>
            </a:r>
            <a:endParaRPr lang="en-US" sz="1800" dirty="0">
              <a:latin typeface="Century Gothic" panose="020B0502020202020204" pitchFamily="34" charset="0"/>
            </a:endParaRPr>
          </a:p>
        </p:txBody>
      </p:sp>
      <p:pic>
        <p:nvPicPr>
          <p:cNvPr id="4" name="Picture 3">
            <a:hlinkClick r:id="rId3"/>
            <a:extLst>
              <a:ext uri="{FF2B5EF4-FFF2-40B4-BE49-F238E27FC236}">
                <a16:creationId xmlns:a16="http://schemas.microsoft.com/office/drawing/2014/main" id="{A0744B1F-42B2-2582-BF62-2A0020AA3075}"/>
              </a:ext>
            </a:extLst>
          </p:cNvPr>
          <p:cNvPicPr>
            <a:picLocks noChangeAspect="1"/>
          </p:cNvPicPr>
          <p:nvPr/>
        </p:nvPicPr>
        <p:blipFill>
          <a:blip r:embed="rId4"/>
          <a:srcRect/>
          <a:stretch/>
        </p:blipFill>
        <p:spPr>
          <a:xfrm>
            <a:off x="6288913" y="1407989"/>
            <a:ext cx="4731152" cy="3246869"/>
          </a:xfrm>
          <a:prstGeom prst="rect">
            <a:avLst/>
          </a:prstGeom>
        </p:spPr>
      </p:pic>
      <p:pic>
        <p:nvPicPr>
          <p:cNvPr id="6" name="Picture 5">
            <a:hlinkClick r:id="rId3"/>
            <a:extLst>
              <a:ext uri="{FF2B5EF4-FFF2-40B4-BE49-F238E27FC236}">
                <a16:creationId xmlns:a16="http://schemas.microsoft.com/office/drawing/2014/main" id="{313A2E72-67A1-C25F-5073-B1AA4C2334CF}"/>
              </a:ext>
            </a:extLst>
          </p:cNvPr>
          <p:cNvPicPr>
            <a:picLocks noChangeAspect="1"/>
          </p:cNvPicPr>
          <p:nvPr/>
        </p:nvPicPr>
        <p:blipFill>
          <a:blip r:embed="rId5"/>
          <a:srcRect/>
          <a:stretch/>
        </p:blipFill>
        <p:spPr>
          <a:xfrm>
            <a:off x="8025417" y="3048506"/>
            <a:ext cx="3694663" cy="3136448"/>
          </a:xfrm>
          <a:prstGeom prst="rect">
            <a:avLst/>
          </a:prstGeom>
        </p:spPr>
      </p:pic>
    </p:spTree>
    <p:extLst>
      <p:ext uri="{BB962C8B-B14F-4D97-AF65-F5344CB8AC3E}">
        <p14:creationId xmlns:p14="http://schemas.microsoft.com/office/powerpoint/2010/main" val="42772776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D5E3E6"/>
            </a:gs>
            <a:gs pos="100000">
              <a:srgbClr val="95B1BA"/>
            </a:gs>
          </a:gsLst>
          <a:lin ang="2700000" scaled="0"/>
        </a:gradFill>
        <a:effectLst/>
      </p:bgPr>
    </p:bg>
    <p:spTree>
      <p:nvGrpSpPr>
        <p:cNvPr id="1" name="Shape 218"/>
        <p:cNvGrpSpPr/>
        <p:nvPr/>
      </p:nvGrpSpPr>
      <p:grpSpPr>
        <a:xfrm>
          <a:off x="0" y="0"/>
          <a:ext cx="0" cy="0"/>
          <a:chOff x="0" y="0"/>
          <a:chExt cx="0" cy="0"/>
        </a:xfrm>
      </p:grpSpPr>
      <p:sp>
        <p:nvSpPr>
          <p:cNvPr id="40" name="Google Shape;213;p16">
            <a:extLst>
              <a:ext uri="{FF2B5EF4-FFF2-40B4-BE49-F238E27FC236}">
                <a16:creationId xmlns:a16="http://schemas.microsoft.com/office/drawing/2014/main" id="{63153C26-530B-DB5B-D25B-6D4D93ECF275}"/>
              </a:ext>
            </a:extLst>
          </p:cNvPr>
          <p:cNvSpPr txBox="1"/>
          <p:nvPr/>
        </p:nvSpPr>
        <p:spPr>
          <a:xfrm>
            <a:off x="471922" y="358091"/>
            <a:ext cx="8591055" cy="584735"/>
          </a:xfrm>
          <a:prstGeom prst="rect">
            <a:avLst/>
          </a:prstGeom>
          <a:noFill/>
          <a:ln>
            <a:noFill/>
          </a:ln>
        </p:spPr>
        <p:txBody>
          <a:bodyPr spcFirstLastPara="1" wrap="square" lIns="91425" tIns="45700" rIns="91425" bIns="45700" anchor="t" anchorCtr="0">
            <a:spAutoFit/>
          </a:bodyPr>
          <a:lstStyle/>
          <a:p>
            <a:pPr lvl="0">
              <a:buClr>
                <a:schemeClr val="dk1"/>
              </a:buClr>
            </a:pPr>
            <a:r>
              <a:rPr lang="en-US" sz="3200" dirty="0">
                <a:solidFill>
                  <a:schemeClr val="tx1">
                    <a:lumMod val="65000"/>
                    <a:lumOff val="35000"/>
                  </a:schemeClr>
                </a:solidFill>
                <a:latin typeface="Century Gothic"/>
                <a:ea typeface="Century Gothic"/>
                <a:cs typeface="Century Gothic"/>
                <a:sym typeface="Century Gothic"/>
              </a:rPr>
              <a:t>Rapid Plant Assessment (RPA)</a:t>
            </a:r>
            <a:endParaRPr sz="2400" dirty="0">
              <a:solidFill>
                <a:schemeClr val="tx1">
                  <a:lumMod val="65000"/>
                  <a:lumOff val="35000"/>
                </a:schemeClr>
              </a:solidFill>
            </a:endParaRPr>
          </a:p>
        </p:txBody>
      </p:sp>
      <p:sp>
        <p:nvSpPr>
          <p:cNvPr id="248" name="Google Shape;248;p17"/>
          <p:cNvSpPr txBox="1"/>
          <p:nvPr/>
        </p:nvSpPr>
        <p:spPr>
          <a:xfrm>
            <a:off x="3781586" y="6477000"/>
            <a:ext cx="8283455"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b="1">
                <a:solidFill>
                  <a:schemeClr val="lt1"/>
                </a:solidFill>
                <a:latin typeface="Century Gothic"/>
                <a:ea typeface="Century Gothic"/>
                <a:cs typeface="Century Gothic"/>
                <a:sym typeface="Century Gothic"/>
              </a:rPr>
              <a:t>PROJECT REPORT</a:t>
            </a:r>
            <a:endParaRPr/>
          </a:p>
        </p:txBody>
      </p:sp>
      <p:sp>
        <p:nvSpPr>
          <p:cNvPr id="250" name="Google Shape;250;p17"/>
          <p:cNvSpPr/>
          <p:nvPr/>
        </p:nvSpPr>
        <p:spPr>
          <a:xfrm>
            <a:off x="0" y="6479366"/>
            <a:ext cx="12192000" cy="384048"/>
          </a:xfrm>
          <a:custGeom>
            <a:avLst/>
            <a:gdLst/>
            <a:ahLst/>
            <a:cxnLst/>
            <a:rect l="l" t="t" r="r" b="b"/>
            <a:pathLst>
              <a:path w="12192000" h="520936" extrusionOk="0">
                <a:moveTo>
                  <a:pt x="0" y="0"/>
                </a:moveTo>
                <a:lnTo>
                  <a:pt x="12192000" y="0"/>
                </a:lnTo>
                <a:lnTo>
                  <a:pt x="12192000" y="520936"/>
                </a:lnTo>
                <a:lnTo>
                  <a:pt x="0" y="520936"/>
                </a:lnTo>
                <a:lnTo>
                  <a:pt x="0" y="0"/>
                </a:lnTo>
                <a:close/>
              </a:path>
            </a:pathLst>
          </a:custGeom>
          <a:gradFill>
            <a:gsLst>
              <a:gs pos="0">
                <a:srgbClr val="494949"/>
              </a:gs>
              <a:gs pos="50000">
                <a:srgbClr val="6A6A6A"/>
              </a:gs>
              <a:gs pos="100000">
                <a:srgbClr val="7F7F7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51" name="Google Shape;251;p17"/>
          <p:cNvSpPr/>
          <p:nvPr/>
        </p:nvSpPr>
        <p:spPr>
          <a:xfrm>
            <a:off x="11793977" y="6479366"/>
            <a:ext cx="397211" cy="384048"/>
          </a:xfrm>
          <a:prstGeom prst="parallelogram">
            <a:avLst>
              <a:gd name="adj" fmla="val 65219"/>
            </a:avLst>
          </a:prstGeom>
          <a:solidFill>
            <a:srgbClr val="95B1B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2" name="Google Shape;252;p17"/>
          <p:cNvSpPr txBox="1"/>
          <p:nvPr/>
        </p:nvSpPr>
        <p:spPr>
          <a:xfrm>
            <a:off x="4800140" y="6486750"/>
            <a:ext cx="6947100" cy="369300"/>
          </a:xfrm>
          <a:prstGeom prst="rect">
            <a:avLst/>
          </a:prstGeom>
          <a:noFill/>
          <a:ln>
            <a:noFill/>
          </a:ln>
        </p:spPr>
        <p:txBody>
          <a:bodyPr spcFirstLastPara="1" wrap="square" lIns="91425" tIns="45700" rIns="91425" bIns="45700" anchor="t" anchorCtr="0">
            <a:spAutoFit/>
          </a:bodyPr>
          <a:lstStyle/>
          <a:p>
            <a:pPr lvl="0" algn="r"/>
            <a:r>
              <a:rPr lang="en-US" sz="1800" dirty="0">
                <a:solidFill>
                  <a:schemeClr val="lt1"/>
                </a:solidFill>
                <a:latin typeface="Century Gothic"/>
                <a:ea typeface="Century Gothic"/>
                <a:cs typeface="Century Gothic"/>
                <a:sym typeface="Century Gothic"/>
              </a:rPr>
              <a:t>Rapid Plant Assessment (RPA)</a:t>
            </a:r>
            <a:endParaRPr sz="1800" dirty="0">
              <a:solidFill>
                <a:schemeClr val="lt1"/>
              </a:solidFill>
              <a:latin typeface="Century Gothic"/>
              <a:ea typeface="Century Gothic"/>
              <a:cs typeface="Century Gothic"/>
              <a:sym typeface="Century Gothic"/>
            </a:endParaRPr>
          </a:p>
        </p:txBody>
      </p:sp>
      <p:sp>
        <p:nvSpPr>
          <p:cNvPr id="41" name="TextBox 40">
            <a:extLst>
              <a:ext uri="{FF2B5EF4-FFF2-40B4-BE49-F238E27FC236}">
                <a16:creationId xmlns:a16="http://schemas.microsoft.com/office/drawing/2014/main" id="{8F6C9D1B-6C72-070E-9A92-CFA5308A6118}"/>
              </a:ext>
            </a:extLst>
          </p:cNvPr>
          <p:cNvSpPr txBox="1"/>
          <p:nvPr/>
        </p:nvSpPr>
        <p:spPr>
          <a:xfrm>
            <a:off x="398023" y="1257468"/>
            <a:ext cx="5505066" cy="4585871"/>
          </a:xfrm>
          <a:prstGeom prst="rect">
            <a:avLst/>
          </a:prstGeom>
          <a:noFill/>
        </p:spPr>
        <p:txBody>
          <a:bodyPr wrap="square" rtlCol="0">
            <a:spAutoFit/>
          </a:bodyPr>
          <a:lstStyle/>
          <a:p>
            <a:pPr marL="457200" lvl="0" indent="-330200">
              <a:spcAft>
                <a:spcPts val="1200"/>
              </a:spcAft>
              <a:buSzPts val="1600"/>
              <a:buFont typeface="Century Gothic"/>
              <a:buChar char="●"/>
            </a:pPr>
            <a:r>
              <a:rPr lang="en-US" sz="1800" dirty="0">
                <a:latin typeface="Century Gothic" panose="020B0502020202020204" pitchFamily="34" charset="0"/>
              </a:rPr>
              <a:t>Use simple, observational techniques of the rapid plant assessment to determine maturity levels. </a:t>
            </a:r>
          </a:p>
          <a:p>
            <a:pPr marL="457200" lvl="0" indent="-330200">
              <a:spcAft>
                <a:spcPts val="1200"/>
              </a:spcAft>
              <a:buSzPts val="1600"/>
              <a:buFont typeface="Century Gothic"/>
              <a:buChar char="●"/>
            </a:pPr>
            <a:r>
              <a:rPr lang="en-US" sz="1800" dirty="0">
                <a:latin typeface="Century Gothic" panose="020B0502020202020204" pitchFamily="34" charset="0"/>
              </a:rPr>
              <a:t>In this maturity model, team members choose an observation area and conduct a 30-minute tour of a company or department.</a:t>
            </a:r>
          </a:p>
          <a:p>
            <a:pPr marL="457200" lvl="0" indent="-330200">
              <a:spcAft>
                <a:spcPts val="1200"/>
              </a:spcAft>
              <a:buSzPts val="1600"/>
              <a:buFont typeface="Century Gothic"/>
              <a:buChar char="●"/>
            </a:pPr>
            <a:r>
              <a:rPr lang="en-US" sz="1800" dirty="0">
                <a:latin typeface="Century Gothic" panose="020B0502020202020204" pitchFamily="34" charset="0"/>
              </a:rPr>
              <a:t>The RPA model discourages note-taking. Stay alert and aware during the tour.</a:t>
            </a:r>
          </a:p>
          <a:p>
            <a:pPr marL="457200" lvl="0" indent="-330200">
              <a:spcAft>
                <a:spcPts val="1200"/>
              </a:spcAft>
              <a:buSzPts val="1600"/>
              <a:buFont typeface="Century Gothic"/>
              <a:buChar char="●"/>
            </a:pPr>
            <a:r>
              <a:rPr lang="en-US" sz="1800" dirty="0">
                <a:latin typeface="Century Gothic" panose="020B0502020202020204" pitchFamily="34" charset="0"/>
              </a:rPr>
              <a:t>After the tour, the team reconvenes to complete a questionnaire on either Lean capabilities or adherence to best practices.</a:t>
            </a:r>
          </a:p>
          <a:p>
            <a:pPr marL="457200" lvl="0" indent="-330200">
              <a:spcAft>
                <a:spcPts val="1200"/>
              </a:spcAft>
              <a:buSzPts val="1600"/>
              <a:buFont typeface="Century Gothic"/>
              <a:buChar char="●"/>
            </a:pPr>
            <a:r>
              <a:rPr lang="en-US" sz="1800" dirty="0">
                <a:latin typeface="Century Gothic" panose="020B0502020202020204" pitchFamily="34" charset="0"/>
                <a:hlinkClick r:id="rId3"/>
              </a:rPr>
              <a:t>https://</a:t>
            </a:r>
            <a:r>
              <a:rPr lang="en-US" sz="1800" dirty="0" err="1">
                <a:latin typeface="Century Gothic" panose="020B0502020202020204" pitchFamily="34" charset="0"/>
                <a:hlinkClick r:id="rId3"/>
              </a:rPr>
              <a:t>store.hbr.org</a:t>
            </a:r>
            <a:r>
              <a:rPr lang="en-US" sz="1800" dirty="0">
                <a:latin typeface="Century Gothic" panose="020B0502020202020204" pitchFamily="34" charset="0"/>
                <a:hlinkClick r:id="rId3"/>
              </a:rPr>
              <a:t>/product/read-a-plant-fast/R0205H</a:t>
            </a:r>
            <a:endParaRPr lang="en-US" sz="1800" dirty="0">
              <a:latin typeface="Century Gothic" panose="020B0502020202020204" pitchFamily="34" charset="0"/>
            </a:endParaRPr>
          </a:p>
        </p:txBody>
      </p:sp>
      <p:pic>
        <p:nvPicPr>
          <p:cNvPr id="4" name="Picture 3">
            <a:hlinkClick r:id="rId3"/>
            <a:extLst>
              <a:ext uri="{FF2B5EF4-FFF2-40B4-BE49-F238E27FC236}">
                <a16:creationId xmlns:a16="http://schemas.microsoft.com/office/drawing/2014/main" id="{A0744B1F-42B2-2582-BF62-2A0020AA3075}"/>
              </a:ext>
            </a:extLst>
          </p:cNvPr>
          <p:cNvPicPr>
            <a:picLocks noChangeAspect="1"/>
          </p:cNvPicPr>
          <p:nvPr/>
        </p:nvPicPr>
        <p:blipFill>
          <a:blip r:embed="rId4"/>
          <a:srcRect/>
          <a:stretch/>
        </p:blipFill>
        <p:spPr>
          <a:xfrm>
            <a:off x="6330892" y="1189191"/>
            <a:ext cx="3924278" cy="2741787"/>
          </a:xfrm>
          <a:prstGeom prst="rect">
            <a:avLst/>
          </a:prstGeom>
        </p:spPr>
      </p:pic>
      <p:pic>
        <p:nvPicPr>
          <p:cNvPr id="10" name="Picture 9">
            <a:hlinkClick r:id="rId3"/>
            <a:extLst>
              <a:ext uri="{FF2B5EF4-FFF2-40B4-BE49-F238E27FC236}">
                <a16:creationId xmlns:a16="http://schemas.microsoft.com/office/drawing/2014/main" id="{345A5393-6DAB-4F04-1720-02F82CB8AE89}"/>
              </a:ext>
            </a:extLst>
          </p:cNvPr>
          <p:cNvPicPr>
            <a:picLocks noChangeAspect="1"/>
          </p:cNvPicPr>
          <p:nvPr/>
        </p:nvPicPr>
        <p:blipFill>
          <a:blip r:embed="rId5"/>
          <a:srcRect/>
          <a:stretch/>
        </p:blipFill>
        <p:spPr>
          <a:xfrm>
            <a:off x="7562889" y="2018824"/>
            <a:ext cx="3525637" cy="2449044"/>
          </a:xfrm>
          <a:prstGeom prst="rect">
            <a:avLst/>
          </a:prstGeom>
        </p:spPr>
      </p:pic>
      <p:pic>
        <p:nvPicPr>
          <p:cNvPr id="6" name="Picture 5">
            <a:hlinkClick r:id="rId3"/>
            <a:extLst>
              <a:ext uri="{FF2B5EF4-FFF2-40B4-BE49-F238E27FC236}">
                <a16:creationId xmlns:a16="http://schemas.microsoft.com/office/drawing/2014/main" id="{313A2E72-67A1-C25F-5073-B1AA4C2334CF}"/>
              </a:ext>
            </a:extLst>
          </p:cNvPr>
          <p:cNvPicPr>
            <a:picLocks noChangeAspect="1"/>
          </p:cNvPicPr>
          <p:nvPr/>
        </p:nvPicPr>
        <p:blipFill>
          <a:blip r:embed="rId6"/>
          <a:srcRect/>
          <a:stretch/>
        </p:blipFill>
        <p:spPr>
          <a:xfrm>
            <a:off x="8099314" y="3816168"/>
            <a:ext cx="3694663" cy="2238752"/>
          </a:xfrm>
          <a:prstGeom prst="rect">
            <a:avLst/>
          </a:prstGeom>
        </p:spPr>
      </p:pic>
    </p:spTree>
    <p:extLst>
      <p:ext uri="{BB962C8B-B14F-4D97-AF65-F5344CB8AC3E}">
        <p14:creationId xmlns:p14="http://schemas.microsoft.com/office/powerpoint/2010/main" val="1852354941"/>
      </p:ext>
    </p:extLst>
  </p:cSld>
  <p:clrMapOvr>
    <a:masterClrMapping/>
  </p:clrMapOvr>
</p:sld>
</file>

<file path=ppt/theme/theme1.xml><?xml version="1.0" encoding="utf-8"?>
<a:theme xmlns:a="http://schemas.openxmlformats.org/drawingml/2006/main" name="Тема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217</TotalTime>
  <Words>767</Words>
  <Application>Microsoft Macintosh PowerPoint</Application>
  <PresentationFormat>Widescreen</PresentationFormat>
  <Paragraphs>87</Paragraphs>
  <Slides>12</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Century Gothic</vt:lpstr>
      <vt:lpstr>Calibri</vt:lpstr>
      <vt:lpstr>Тема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Heather Key</cp:lastModifiedBy>
  <cp:revision>24</cp:revision>
  <dcterms:modified xsi:type="dcterms:W3CDTF">2022-06-10T23:01:22Z</dcterms:modified>
</cp:coreProperties>
</file>