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11"/>
  </p:notesMasterIdLst>
  <p:sldIdLst>
    <p:sldId id="342" r:id="rId2"/>
    <p:sldId id="353" r:id="rId3"/>
    <p:sldId id="354" r:id="rId4"/>
    <p:sldId id="379" r:id="rId5"/>
    <p:sldId id="378" r:id="rId6"/>
    <p:sldId id="382" r:id="rId7"/>
    <p:sldId id="383" r:id="rId8"/>
    <p:sldId id="370" r:id="rId9"/>
    <p:sldId id="295"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rica Waite" initials="EW" lastIdx="2" clrIdx="0">
    <p:extLst>
      <p:ext uri="{19B8F6BF-5375-455C-9EA6-DF929625EA0E}">
        <p15:presenceInfo xmlns:p15="http://schemas.microsoft.com/office/powerpoint/2012/main" userId="c568693182780e7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F4BFA"/>
    <a:srgbClr val="FCF1C3"/>
    <a:srgbClr val="E9CF9C"/>
    <a:srgbClr val="F7F9FB"/>
    <a:srgbClr val="F9F9F9"/>
    <a:srgbClr val="FCF8E4"/>
    <a:srgbClr val="EAEEF3"/>
    <a:srgbClr val="E0EA88"/>
    <a:srgbClr val="9CF0F0"/>
    <a:srgbClr val="D3EEA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1160" autoAdjust="0"/>
    <p:restoredTop sz="86447"/>
  </p:normalViewPr>
  <p:slideViewPr>
    <p:cSldViewPr snapToGrid="0" snapToObjects="1">
      <p:cViewPr varScale="1">
        <p:scale>
          <a:sx n="128" d="100"/>
          <a:sy n="128" d="100"/>
        </p:scale>
        <p:origin x="760" y="176"/>
      </p:cViewPr>
      <p:guideLst/>
    </p:cSldViewPr>
  </p:slideViewPr>
  <p:outlineViewPr>
    <p:cViewPr>
      <p:scale>
        <a:sx n="33" d="100"/>
        <a:sy n="33" d="100"/>
      </p:scale>
      <p:origin x="0" y="0"/>
    </p:cViewPr>
    <p:sldLst>
      <p:sld r:id="rId1" collapse="1"/>
      <p:sld r:id="rId2" collapse="1"/>
      <p:sld r:id="rId3" collapse="1"/>
      <p:sld r:id="rId4" collapse="1"/>
      <p:sld r:id="rId5" collapse="1"/>
      <p:sld r:id="rId6" collapse="1"/>
      <p:sld r:id="rId7" collapse="1"/>
      <p:sld r:id="rId8" collapse="1"/>
    </p:sldLst>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_rels/viewProps.xml.rels><?xml version="1.0" encoding="UTF-8" standalone="yes"?>
<Relationships xmlns="http://schemas.openxmlformats.org/package/2006/relationships"><Relationship Id="rId8" Type="http://schemas.openxmlformats.org/officeDocument/2006/relationships/slide" Target="slides/slide9.xml"/><Relationship Id="rId3" Type="http://schemas.openxmlformats.org/officeDocument/2006/relationships/slide" Target="slides/slide4.xml"/><Relationship Id="rId7" Type="http://schemas.openxmlformats.org/officeDocument/2006/relationships/slide" Target="slides/slide8.xml"/><Relationship Id="rId2" Type="http://schemas.openxmlformats.org/officeDocument/2006/relationships/slide" Target="slides/slide3.xml"/><Relationship Id="rId1" Type="http://schemas.openxmlformats.org/officeDocument/2006/relationships/slide" Target="slides/slide2.xml"/><Relationship Id="rId6" Type="http://schemas.openxmlformats.org/officeDocument/2006/relationships/slide" Target="slides/slide7.xml"/><Relationship Id="rId5" Type="http://schemas.openxmlformats.org/officeDocument/2006/relationships/slide" Target="slides/slide6.xml"/><Relationship Id="rId4" Type="http://schemas.openxmlformats.org/officeDocument/2006/relationships/slide" Target="slides/slide5.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6AFEDE-F1BF-6A4A-80D9-CCB6DC4EFE3D}" type="datetimeFigureOut">
              <a:rPr lang="en-US" smtClean="0"/>
              <a:t>6/28/22</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711C10-233D-DA48-A5CB-9365BBABB6B4}" type="slidenum">
              <a:rPr lang="en-US" smtClean="0"/>
              <a:t>‹#›</a:t>
            </a:fld>
            <a:endParaRPr lang="en-US" dirty="0"/>
          </a:p>
        </p:txBody>
      </p:sp>
    </p:spTree>
    <p:extLst>
      <p:ext uri="{BB962C8B-B14F-4D97-AF65-F5344CB8AC3E}">
        <p14:creationId xmlns:p14="http://schemas.microsoft.com/office/powerpoint/2010/main" val="4330768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2</a:t>
            </a:fld>
            <a:endParaRPr lang="en-US" dirty="0"/>
          </a:p>
        </p:txBody>
      </p:sp>
    </p:spTree>
    <p:extLst>
      <p:ext uri="{BB962C8B-B14F-4D97-AF65-F5344CB8AC3E}">
        <p14:creationId xmlns:p14="http://schemas.microsoft.com/office/powerpoint/2010/main" val="246442311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3</a:t>
            </a:fld>
            <a:endParaRPr lang="en-US" dirty="0"/>
          </a:p>
        </p:txBody>
      </p:sp>
    </p:spTree>
    <p:extLst>
      <p:ext uri="{BB962C8B-B14F-4D97-AF65-F5344CB8AC3E}">
        <p14:creationId xmlns:p14="http://schemas.microsoft.com/office/powerpoint/2010/main" val="163290881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4</a:t>
            </a:fld>
            <a:endParaRPr lang="en-US" dirty="0"/>
          </a:p>
        </p:txBody>
      </p:sp>
    </p:spTree>
    <p:extLst>
      <p:ext uri="{BB962C8B-B14F-4D97-AF65-F5344CB8AC3E}">
        <p14:creationId xmlns:p14="http://schemas.microsoft.com/office/powerpoint/2010/main" val="411250605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5</a:t>
            </a:fld>
            <a:endParaRPr lang="en-US" dirty="0"/>
          </a:p>
        </p:txBody>
      </p:sp>
    </p:spTree>
    <p:extLst>
      <p:ext uri="{BB962C8B-B14F-4D97-AF65-F5344CB8AC3E}">
        <p14:creationId xmlns:p14="http://schemas.microsoft.com/office/powerpoint/2010/main" val="189641352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6</a:t>
            </a:fld>
            <a:endParaRPr lang="en-US" dirty="0"/>
          </a:p>
        </p:txBody>
      </p:sp>
    </p:spTree>
    <p:extLst>
      <p:ext uri="{BB962C8B-B14F-4D97-AF65-F5344CB8AC3E}">
        <p14:creationId xmlns:p14="http://schemas.microsoft.com/office/powerpoint/2010/main" val="99247374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7</a:t>
            </a:fld>
            <a:endParaRPr lang="en-US" dirty="0"/>
          </a:p>
        </p:txBody>
      </p:sp>
    </p:spTree>
    <p:extLst>
      <p:ext uri="{BB962C8B-B14F-4D97-AF65-F5344CB8AC3E}">
        <p14:creationId xmlns:p14="http://schemas.microsoft.com/office/powerpoint/2010/main" val="22580607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8</a:t>
            </a:fld>
            <a:endParaRPr lang="en-US" dirty="0"/>
          </a:p>
        </p:txBody>
      </p:sp>
    </p:spTree>
    <p:extLst>
      <p:ext uri="{BB962C8B-B14F-4D97-AF65-F5344CB8AC3E}">
        <p14:creationId xmlns:p14="http://schemas.microsoft.com/office/powerpoint/2010/main" val="254158948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9</a:t>
            </a:fld>
            <a:endParaRPr lang="en-US" dirty="0"/>
          </a:p>
        </p:txBody>
      </p:sp>
    </p:spTree>
    <p:extLst>
      <p:ext uri="{BB962C8B-B14F-4D97-AF65-F5344CB8AC3E}">
        <p14:creationId xmlns:p14="http://schemas.microsoft.com/office/powerpoint/2010/main" val="18222646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7381E756-E947-FD4A-8A23-D2C983A1A8BD}" type="datetimeFigureOut">
              <a:rPr lang="en-US" smtClean="0"/>
              <a:t>6/28/22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07345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6/28/22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8398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6/28/22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356738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6/28/22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9415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381E756-E947-FD4A-8A23-D2C983A1A8BD}" type="datetimeFigureOut">
              <a:rPr lang="en-US" smtClean="0"/>
              <a:t>6/28/22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79773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381E756-E947-FD4A-8A23-D2C983A1A8BD}" type="datetimeFigureOut">
              <a:rPr lang="en-US" smtClean="0"/>
              <a:t>6/28/22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115370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381E756-E947-FD4A-8A23-D2C983A1A8BD}" type="datetimeFigureOut">
              <a:rPr lang="en-US" smtClean="0"/>
              <a:t>6/28/22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641709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381E756-E947-FD4A-8A23-D2C983A1A8BD}" type="datetimeFigureOut">
              <a:rPr lang="en-US" smtClean="0"/>
              <a:t>6/28/22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45901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1E756-E947-FD4A-8A23-D2C983A1A8BD}" type="datetimeFigureOut">
              <a:rPr lang="en-US" smtClean="0"/>
              <a:t>6/28/22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913076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6/28/22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559721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6/28/22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93808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bg1">
                <a:lumMod val="95000"/>
                <a:alpha val="40000"/>
              </a:schemeClr>
            </a:gs>
            <a:gs pos="100000">
              <a:schemeClr val="bg1">
                <a:lumMod val="75000"/>
              </a:schemeClr>
            </a:gs>
          </a:gsLst>
          <a:lin ang="135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81E756-E947-FD4A-8A23-D2C983A1A8BD}" type="datetimeFigureOut">
              <a:rPr lang="en-US" smtClean="0"/>
              <a:t>6/28/22</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30669D-EC37-AA42-8CD3-B0788BD38FC6}" type="slidenum">
              <a:rPr lang="en-US" smtClean="0"/>
              <a:t>‹#›</a:t>
            </a:fld>
            <a:endParaRPr lang="en-US" dirty="0"/>
          </a:p>
        </p:txBody>
      </p:sp>
    </p:spTree>
    <p:extLst>
      <p:ext uri="{BB962C8B-B14F-4D97-AF65-F5344CB8AC3E}">
        <p14:creationId xmlns:p14="http://schemas.microsoft.com/office/powerpoint/2010/main" val="1729608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smartsheet.com/try-it?trp=11482&amp;utm_source=integrated+content&amp;utm_campaign=/content/project-charter&amp;utm_medium=Project+Charter+powerpoint+11482&amp;lpa=Project+Charter+powerpoint+11482&amp;lx=PFpZZjisDNTS-Ddigi3MyABAgeTPLDIL8TQRu558b7w" TargetMode="External"/><Relationship Id="rId2" Type="http://schemas.openxmlformats.org/officeDocument/2006/relationships/image" Target="../media/image1.png"/><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slide" Target="slide5.xml"/><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slide" Target="slide3.xml"/><Relationship Id="rId5" Type="http://schemas.openxmlformats.org/officeDocument/2006/relationships/slide" Target="slide4.xml"/><Relationship Id="rId4" Type="http://schemas.openxmlformats.org/officeDocument/2006/relationships/slide" Target="slide9.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Shape&#10;&#10;Description automatically generated">
            <a:extLst>
              <a:ext uri="{FF2B5EF4-FFF2-40B4-BE49-F238E27FC236}">
                <a16:creationId xmlns:a16="http://schemas.microsoft.com/office/drawing/2014/main" id="{1AE65A14-F267-A448-B5E0-4329D1561F45}"/>
              </a:ext>
            </a:extLst>
          </p:cNvPr>
          <p:cNvPicPr>
            <a:picLocks noChangeAspect="1"/>
          </p:cNvPicPr>
          <p:nvPr/>
        </p:nvPicPr>
        <p:blipFill>
          <a:blip r:embed="rId2">
            <a:alphaModFix amt="50000"/>
          </a:blip>
          <a:stretch>
            <a:fillRect/>
          </a:stretch>
        </p:blipFill>
        <p:spPr>
          <a:xfrm>
            <a:off x="7107105" y="255512"/>
            <a:ext cx="4997547" cy="6042008"/>
          </a:xfrm>
          <a:prstGeom prst="rect">
            <a:avLst/>
          </a:prstGeom>
        </p:spPr>
      </p:pic>
      <p:pic>
        <p:nvPicPr>
          <p:cNvPr id="4" name="Picture 3">
            <a:hlinkClick r:id="rId3"/>
            <a:extLst>
              <a:ext uri="{FF2B5EF4-FFF2-40B4-BE49-F238E27FC236}">
                <a16:creationId xmlns:a16="http://schemas.microsoft.com/office/drawing/2014/main" id="{4AEB8225-3AA8-AF48-AD51-3F5F53316D6B}"/>
              </a:ext>
            </a:extLst>
          </p:cNvPr>
          <p:cNvPicPr>
            <a:picLocks noChangeAspect="1"/>
          </p:cNvPicPr>
          <p:nvPr/>
        </p:nvPicPr>
        <p:blipFill>
          <a:blip r:embed="rId4"/>
          <a:stretch>
            <a:fillRect/>
          </a:stretch>
        </p:blipFill>
        <p:spPr>
          <a:xfrm>
            <a:off x="7657886" y="255512"/>
            <a:ext cx="4136091" cy="573988"/>
          </a:xfrm>
          <a:prstGeom prst="rect">
            <a:avLst/>
          </a:prstGeom>
        </p:spPr>
      </p:pic>
      <p:sp>
        <p:nvSpPr>
          <p:cNvPr id="33" name="TextBox 32">
            <a:extLst>
              <a:ext uri="{FF2B5EF4-FFF2-40B4-BE49-F238E27FC236}">
                <a16:creationId xmlns:a16="http://schemas.microsoft.com/office/drawing/2014/main" id="{143A449B-AAB7-994A-92CE-8F48E2CA7DF6}"/>
              </a:ext>
            </a:extLst>
          </p:cNvPr>
          <p:cNvSpPr txBox="1"/>
          <p:nvPr/>
        </p:nvSpPr>
        <p:spPr>
          <a:xfrm>
            <a:off x="300447" y="253847"/>
            <a:ext cx="6950745" cy="430887"/>
          </a:xfrm>
          <a:prstGeom prst="rect">
            <a:avLst/>
          </a:prstGeom>
          <a:noFill/>
        </p:spPr>
        <p:txBody>
          <a:bodyPr wrap="square" rtlCol="0">
            <a:spAutoFit/>
          </a:bodyPr>
          <a:lstStyle/>
          <a:p>
            <a:r>
              <a:rPr lang="en-US" sz="2200" b="1" dirty="0">
                <a:solidFill>
                  <a:schemeClr val="tx1">
                    <a:lumMod val="75000"/>
                    <a:lumOff val="25000"/>
                  </a:schemeClr>
                </a:solidFill>
                <a:latin typeface="Century Gothic" panose="020B0502020202020204" pitchFamily="34" charset="0"/>
              </a:rPr>
              <a:t>PROJECT CHARTER TEMPLATE</a:t>
            </a:r>
          </a:p>
        </p:txBody>
      </p:sp>
      <p:sp>
        <p:nvSpPr>
          <p:cNvPr id="34" name="Rectangle 7">
            <a:extLst>
              <a:ext uri="{FF2B5EF4-FFF2-40B4-BE49-F238E27FC236}">
                <a16:creationId xmlns:a16="http://schemas.microsoft.com/office/drawing/2014/main" id="{0671204C-72BF-9849-8945-77D03A477E75}"/>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35" name="Parallelogram 34">
            <a:extLst>
              <a:ext uri="{FF2B5EF4-FFF2-40B4-BE49-F238E27FC236}">
                <a16:creationId xmlns:a16="http://schemas.microsoft.com/office/drawing/2014/main" id="{E65CF26C-52F9-344A-ACC9-09D07DE0977D}"/>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 name="TextBox 35">
            <a:extLst>
              <a:ext uri="{FF2B5EF4-FFF2-40B4-BE49-F238E27FC236}">
                <a16:creationId xmlns:a16="http://schemas.microsoft.com/office/drawing/2014/main" id="{C7DC0BFC-32CE-0544-BDE7-E4E8CD4C8E4D}"/>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PROJECT CHARTER TEMPLATE</a:t>
            </a:r>
            <a:endParaRPr lang="en-US" dirty="0">
              <a:solidFill>
                <a:schemeClr val="bg1"/>
              </a:solidFill>
              <a:latin typeface="Century Gothic" panose="020B0502020202020204" pitchFamily="34" charset="0"/>
              <a:ea typeface="Arial" charset="0"/>
              <a:cs typeface="Arial" charset="0"/>
            </a:endParaRPr>
          </a:p>
        </p:txBody>
      </p:sp>
      <p:graphicFrame>
        <p:nvGraphicFramePr>
          <p:cNvPr id="5" name="Table 4">
            <a:extLst>
              <a:ext uri="{FF2B5EF4-FFF2-40B4-BE49-F238E27FC236}">
                <a16:creationId xmlns:a16="http://schemas.microsoft.com/office/drawing/2014/main" id="{E4E1EF1D-44E9-405A-962E-9662EEC24BF0}"/>
              </a:ext>
            </a:extLst>
          </p:cNvPr>
          <p:cNvGraphicFramePr>
            <a:graphicFrameLocks noGrp="1"/>
          </p:cNvGraphicFramePr>
          <p:nvPr>
            <p:extLst>
              <p:ext uri="{D42A27DB-BD31-4B8C-83A1-F6EECF244321}">
                <p14:modId xmlns:p14="http://schemas.microsoft.com/office/powerpoint/2010/main" val="749302889"/>
              </p:ext>
            </p:extLst>
          </p:nvPr>
        </p:nvGraphicFramePr>
        <p:xfrm>
          <a:off x="168967" y="1908313"/>
          <a:ext cx="11678478" cy="4194314"/>
        </p:xfrm>
        <a:graphic>
          <a:graphicData uri="http://schemas.openxmlformats.org/drawingml/2006/table">
            <a:tbl>
              <a:tblPr/>
              <a:tblGrid>
                <a:gridCol w="290244">
                  <a:extLst>
                    <a:ext uri="{9D8B030D-6E8A-4147-A177-3AD203B41FA5}">
                      <a16:colId xmlns:a16="http://schemas.microsoft.com/office/drawing/2014/main" val="3077314378"/>
                    </a:ext>
                  </a:extLst>
                </a:gridCol>
                <a:gridCol w="2371593">
                  <a:extLst>
                    <a:ext uri="{9D8B030D-6E8A-4147-A177-3AD203B41FA5}">
                      <a16:colId xmlns:a16="http://schemas.microsoft.com/office/drawing/2014/main" val="3974924313"/>
                    </a:ext>
                  </a:extLst>
                </a:gridCol>
                <a:gridCol w="2371593">
                  <a:extLst>
                    <a:ext uri="{9D8B030D-6E8A-4147-A177-3AD203B41FA5}">
                      <a16:colId xmlns:a16="http://schemas.microsoft.com/office/drawing/2014/main" val="1781912408"/>
                    </a:ext>
                  </a:extLst>
                </a:gridCol>
                <a:gridCol w="1638349">
                  <a:extLst>
                    <a:ext uri="{9D8B030D-6E8A-4147-A177-3AD203B41FA5}">
                      <a16:colId xmlns:a16="http://schemas.microsoft.com/office/drawing/2014/main" val="2801501734"/>
                    </a:ext>
                  </a:extLst>
                </a:gridCol>
                <a:gridCol w="2543450">
                  <a:extLst>
                    <a:ext uri="{9D8B030D-6E8A-4147-A177-3AD203B41FA5}">
                      <a16:colId xmlns:a16="http://schemas.microsoft.com/office/drawing/2014/main" val="1833642973"/>
                    </a:ext>
                  </a:extLst>
                </a:gridCol>
                <a:gridCol w="2463249">
                  <a:extLst>
                    <a:ext uri="{9D8B030D-6E8A-4147-A177-3AD203B41FA5}">
                      <a16:colId xmlns:a16="http://schemas.microsoft.com/office/drawing/2014/main" val="3405722606"/>
                    </a:ext>
                  </a:extLst>
                </a:gridCol>
              </a:tblGrid>
              <a:tr h="318757">
                <a:tc rowSpan="8">
                  <a:txBody>
                    <a:bodyPr/>
                    <a:lstStyle/>
                    <a:p>
                      <a:pPr algn="l" fontAlgn="b"/>
                      <a:r>
                        <a:rPr lang="en-US" sz="1000" b="0" i="0" u="none" strike="noStrike" dirty="0">
                          <a:solidFill>
                            <a:srgbClr val="000000"/>
                          </a:solidFill>
                          <a:effectLst/>
                          <a:latin typeface="Century Gothic" panose="020B0502020202020204" pitchFamily="34" charset="0"/>
                        </a:rPr>
                        <a:t> </a:t>
                      </a:r>
                    </a:p>
                    <a:p>
                      <a:pPr algn="l" fontAlgn="b"/>
                      <a:r>
                        <a:rPr lang="en-US" sz="1000" b="0" i="0" u="none" strike="noStrike" dirty="0">
                          <a:solidFill>
                            <a:srgbClr val="000000"/>
                          </a:solidFill>
                          <a:effectLst/>
                          <a:latin typeface="Century Gothic" panose="020B0502020202020204" pitchFamily="34" charset="0"/>
                        </a:rPr>
                        <a:t> </a:t>
                      </a:r>
                    </a:p>
                    <a:p>
                      <a:pPr algn="l" fontAlgn="b"/>
                      <a:r>
                        <a:rPr lang="en-US" sz="1000" b="0" i="0" u="none" strike="noStrike" dirty="0">
                          <a:solidFill>
                            <a:srgbClr val="000000"/>
                          </a:solidFill>
                          <a:effectLst/>
                          <a:latin typeface="Century Gothic" panose="020B0502020202020204" pitchFamily="34" charset="0"/>
                        </a:rPr>
                        <a:t> </a:t>
                      </a:r>
                    </a:p>
                    <a:p>
                      <a:pPr algn="l" fontAlgn="b"/>
                      <a:r>
                        <a:rPr lang="en-US" sz="1000" b="0" i="0" u="none" strike="noStrike" dirty="0">
                          <a:solidFill>
                            <a:srgbClr val="000000"/>
                          </a:solidFill>
                          <a:effectLst/>
                          <a:latin typeface="Century Gothic" panose="020B0502020202020204" pitchFamily="34" charset="0"/>
                        </a:rPr>
                        <a:t> </a:t>
                      </a:r>
                    </a:p>
                    <a:p>
                      <a:pPr algn="l" fontAlgn="b"/>
                      <a:r>
                        <a:rPr lang="en-US" sz="1000" b="0" i="0" u="none" strike="noStrike" dirty="0">
                          <a:solidFill>
                            <a:srgbClr val="000000"/>
                          </a:solidFill>
                          <a:effectLst/>
                          <a:latin typeface="Century Gothic" panose="020B0502020202020204" pitchFamily="34" charset="0"/>
                        </a:rPr>
                        <a:t> </a:t>
                      </a:r>
                    </a:p>
                    <a:p>
                      <a:pPr algn="l" fontAlgn="b"/>
                      <a:r>
                        <a:rPr lang="en-US" sz="1000" b="0" i="0" u="none" strike="noStrike" dirty="0">
                          <a:solidFill>
                            <a:srgbClr val="000000"/>
                          </a:solidFill>
                          <a:effectLst/>
                          <a:latin typeface="Century Gothic" panose="020B0502020202020204" pitchFamily="34" charset="0"/>
                        </a:rPr>
                        <a:t> </a:t>
                      </a:r>
                    </a:p>
                    <a:p>
                      <a:pPr algn="l" fontAlgn="b"/>
                      <a:r>
                        <a:rPr lang="en-US" sz="1000" b="0" i="0" u="none" strike="noStrike" dirty="0">
                          <a:solidFill>
                            <a:srgbClr val="000000"/>
                          </a:solidFill>
                          <a:effectLst/>
                          <a:latin typeface="Century Gothic" panose="020B0502020202020204" pitchFamily="34" charset="0"/>
                        </a:rPr>
                        <a:t> </a:t>
                      </a:r>
                    </a:p>
                    <a:p>
                      <a:pPr algn="l" fontAlgn="b"/>
                      <a:r>
                        <a:rPr lang="en-US" sz="1000" b="0" i="0" u="none" strike="noStrike" dirty="0">
                          <a:solidFill>
                            <a:srgbClr val="000000"/>
                          </a:solidFill>
                          <a:effectLst/>
                          <a:latin typeface="Century Gothic" panose="020B0502020202020204" pitchFamily="34" charset="0"/>
                        </a:rPr>
                        <a:t> </a:t>
                      </a:r>
                    </a:p>
                  </a:txBody>
                  <a:tcPr marL="9525" marR="9525" marT="9525" marB="0" anchor="b">
                    <a:lnL>
                      <a:noFill/>
                    </a:lnL>
                    <a:lnR>
                      <a:noFill/>
                    </a:lnR>
                    <a:lnT>
                      <a:noFill/>
                    </a:lnT>
                    <a:lnB>
                      <a:noFill/>
                    </a:lnB>
                    <a:noFill/>
                  </a:tcPr>
                </a:tc>
                <a:tc gridSpan="3">
                  <a:txBody>
                    <a:bodyPr/>
                    <a:lstStyle/>
                    <a:p>
                      <a:pPr algn="l" fontAlgn="b"/>
                      <a:r>
                        <a:rPr lang="en-US" sz="1000" b="0" i="0" u="none" strike="noStrike" dirty="0">
                          <a:solidFill>
                            <a:srgbClr val="000000"/>
                          </a:solidFill>
                          <a:effectLst/>
                          <a:latin typeface="Century Gothic" panose="020B0502020202020204" pitchFamily="34" charset="0"/>
                        </a:rPr>
                        <a:t>PROJECT NAME</a:t>
                      </a:r>
                    </a:p>
                  </a:txBody>
                  <a:tcPr marL="9525" marR="9525" marT="9525" marB="0" anchor="b">
                    <a:lnL>
                      <a:noFill/>
                    </a:lnL>
                    <a:lnR>
                      <a:noFill/>
                    </a:lnR>
                    <a:lnT>
                      <a:noFill/>
                    </a:lnT>
                    <a:lnB w="6350" cap="flat" cmpd="sng" algn="ctr">
                      <a:solidFill>
                        <a:srgbClr val="BFBFBF"/>
                      </a:solidFill>
                      <a:prstDash val="solid"/>
                      <a:round/>
                      <a:headEnd type="none" w="med" len="med"/>
                      <a:tailEnd type="none" w="med" len="med"/>
                    </a:lnB>
                    <a:noFill/>
                  </a:tcPr>
                </a:tc>
                <a:tc hMerge="1">
                  <a:txBody>
                    <a:bodyPr/>
                    <a:lstStyle/>
                    <a:p>
                      <a:endParaRPr lang="en-US"/>
                    </a:p>
                  </a:txBody>
                  <a:tcPr/>
                </a:tc>
                <a:tc hMerge="1">
                  <a:txBody>
                    <a:bodyPr/>
                    <a:lstStyle/>
                    <a:p>
                      <a:endParaRPr lang="en-US"/>
                    </a:p>
                  </a:txBody>
                  <a:tcPr/>
                </a:tc>
                <a:tc>
                  <a:txBody>
                    <a:bodyPr/>
                    <a:lstStyle/>
                    <a:p>
                      <a:pPr algn="ctr" fontAlgn="b"/>
                      <a:r>
                        <a:rPr lang="en-US" sz="1000" b="0" i="0" u="none" strike="noStrike" dirty="0">
                          <a:solidFill>
                            <a:srgbClr val="000000"/>
                          </a:solidFill>
                          <a:effectLst/>
                          <a:latin typeface="Century Gothic" panose="020B0502020202020204" pitchFamily="34" charset="0"/>
                        </a:rPr>
                        <a:t>PROJECT MANAGER</a:t>
                      </a:r>
                    </a:p>
                  </a:txBody>
                  <a:tcPr marL="9525" marR="9525" marT="9525" marB="0" anchor="b">
                    <a:lnL>
                      <a:noFill/>
                    </a:lnL>
                    <a:lnR>
                      <a:noFill/>
                    </a:lnR>
                    <a:lnT>
                      <a:noFill/>
                    </a:lnT>
                    <a:lnB w="6350" cap="flat" cmpd="sng" algn="ctr">
                      <a:solidFill>
                        <a:srgbClr val="BFBFBF"/>
                      </a:solidFill>
                      <a:prstDash val="solid"/>
                      <a:round/>
                      <a:headEnd type="none" w="med" len="med"/>
                      <a:tailEnd type="none" w="med" len="med"/>
                    </a:lnB>
                    <a:noFill/>
                  </a:tcPr>
                </a:tc>
                <a:tc>
                  <a:txBody>
                    <a:bodyPr/>
                    <a:lstStyle/>
                    <a:p>
                      <a:pPr algn="ctr" fontAlgn="b"/>
                      <a:r>
                        <a:rPr lang="en-US" sz="1000" b="0" i="0" u="none" strike="noStrike" dirty="0">
                          <a:solidFill>
                            <a:srgbClr val="000000"/>
                          </a:solidFill>
                          <a:effectLst/>
                          <a:latin typeface="Century Gothic" panose="020B0502020202020204" pitchFamily="34" charset="0"/>
                        </a:rPr>
                        <a:t>PROJECT SPONSOR</a:t>
                      </a:r>
                    </a:p>
                  </a:txBody>
                  <a:tcPr marL="9525" marR="9525" marT="9525" marB="0" anchor="b">
                    <a:lnL>
                      <a:noFill/>
                    </a:lnL>
                    <a:lnR>
                      <a:noFill/>
                    </a:lnR>
                    <a:lnT>
                      <a:noFill/>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2066972825"/>
                  </a:ext>
                </a:extLst>
              </a:tr>
              <a:tr h="796894">
                <a:tc vMerge="1">
                  <a:txBody>
                    <a:bodyPr/>
                    <a:lstStyle/>
                    <a:p>
                      <a:pPr algn="l" fontAlgn="b"/>
                      <a:r>
                        <a:rPr lang="en-US" sz="1000" b="0" i="0" u="none" strike="noStrike" dirty="0">
                          <a:solidFill>
                            <a:srgbClr val="000000"/>
                          </a:solidFill>
                          <a:effectLst/>
                          <a:latin typeface="Century Gothic" panose="020B0502020202020204" pitchFamily="34" charset="0"/>
                        </a:rPr>
                        <a:t> </a:t>
                      </a:r>
                    </a:p>
                  </a:txBody>
                  <a:tcPr marL="9525" marR="9525" marT="9525" marB="0" anchor="b">
                    <a:lnL>
                      <a:noFill/>
                    </a:lnL>
                    <a:lnR w="6350" cap="flat" cmpd="sng" algn="ctr">
                      <a:solidFill>
                        <a:srgbClr val="BFBFBF"/>
                      </a:solidFill>
                      <a:prstDash val="solid"/>
                      <a:round/>
                      <a:headEnd type="none" w="med" len="med"/>
                      <a:tailEnd type="none" w="med" len="med"/>
                    </a:lnR>
                    <a:lnT>
                      <a:noFill/>
                    </a:lnT>
                    <a:lnB>
                      <a:noFill/>
                    </a:lnB>
                    <a:solidFill>
                      <a:srgbClr val="FFFFFF"/>
                    </a:solidFill>
                  </a:tcPr>
                </a:tc>
                <a:tc gridSpan="3">
                  <a:txBody>
                    <a:bodyPr/>
                    <a:lstStyle/>
                    <a:p>
                      <a:pPr algn="l" fontAlgn="ctr"/>
                      <a:r>
                        <a:rPr lang="en-US" sz="1200" b="0" i="0" u="none" strike="noStrike" dirty="0">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9F9F9"/>
                    </a:solidFill>
                  </a:tcPr>
                </a:tc>
                <a:tc hMerge="1">
                  <a:txBody>
                    <a:bodyPr/>
                    <a:lstStyle/>
                    <a:p>
                      <a:endParaRPr lang="en-US"/>
                    </a:p>
                  </a:txBody>
                  <a:tcPr/>
                </a:tc>
                <a:tc hMerge="1">
                  <a:txBody>
                    <a:bodyPr/>
                    <a:lstStyle/>
                    <a:p>
                      <a:endParaRPr lang="en-US"/>
                    </a:p>
                  </a:txBody>
                  <a:tcPr/>
                </a:tc>
                <a:tc>
                  <a:txBody>
                    <a:bodyPr/>
                    <a:lstStyle/>
                    <a:p>
                      <a:pPr algn="ctr" fontAlgn="ctr"/>
                      <a:r>
                        <a:rPr lang="en-US" sz="1200" b="0" i="0" u="none" strike="noStrike">
                          <a:solidFill>
                            <a:srgbClr val="000000"/>
                          </a:solidFill>
                          <a:effectLst/>
                          <a:latin typeface="Century Gothic" panose="020B0502020202020204" pitchFamily="34" charset="0"/>
                        </a:rPr>
                        <a:t> </a:t>
                      </a:r>
                    </a:p>
                  </a:txBody>
                  <a:tcPr marL="9525" marR="9525" marT="9525" marB="0" anchor="ctr">
                    <a:lnL w="1270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2F2F2"/>
                    </a:solidFill>
                  </a:tcPr>
                </a:tc>
                <a:tc>
                  <a:txBody>
                    <a:bodyPr/>
                    <a:lstStyle/>
                    <a:p>
                      <a:pPr algn="ctr" fontAlgn="ctr"/>
                      <a:r>
                        <a:rPr lang="en-US" sz="1200" b="0" i="0" u="none" strike="noStrike">
                          <a:solidFill>
                            <a:srgbClr val="000000"/>
                          </a:solidFill>
                          <a:effectLst/>
                          <a:latin typeface="Century Gothic" panose="020B0502020202020204" pitchFamily="34" charset="0"/>
                        </a:rPr>
                        <a:t> </a:t>
                      </a:r>
                    </a:p>
                  </a:txBody>
                  <a:tcPr marL="9525" marR="9525" marT="9525" marB="0" anchor="ctr">
                    <a:lnL w="635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2F2F2"/>
                    </a:solidFill>
                  </a:tcPr>
                </a:tc>
                <a:extLst>
                  <a:ext uri="{0D108BD9-81ED-4DB2-BD59-A6C34878D82A}">
                    <a16:rowId xmlns:a16="http://schemas.microsoft.com/office/drawing/2014/main" val="3600558998"/>
                  </a:ext>
                </a:extLst>
              </a:tr>
              <a:tr h="318757">
                <a:tc vMerge="1">
                  <a:txBody>
                    <a:bodyPr/>
                    <a:lstStyle/>
                    <a:p>
                      <a:pPr algn="l" fontAlgn="b"/>
                      <a:r>
                        <a:rPr lang="en-US" sz="1000" b="0" i="0" u="none" strike="noStrike" dirty="0">
                          <a:solidFill>
                            <a:srgbClr val="000000"/>
                          </a:solidFill>
                          <a:effectLst/>
                          <a:latin typeface="Century Gothic" panose="020B0502020202020204" pitchFamily="34" charset="0"/>
                        </a:rPr>
                        <a:t> </a:t>
                      </a:r>
                    </a:p>
                  </a:txBody>
                  <a:tcPr marL="9525" marR="9525" marT="9525" marB="0" anchor="b">
                    <a:lnL>
                      <a:noFill/>
                    </a:lnL>
                    <a:lnR>
                      <a:noFill/>
                    </a:lnR>
                    <a:lnT>
                      <a:noFill/>
                    </a:lnT>
                    <a:lnB>
                      <a:noFill/>
                    </a:lnB>
                    <a:solidFill>
                      <a:srgbClr val="FFFFFF"/>
                    </a:solidFill>
                  </a:tcPr>
                </a:tc>
                <a:tc gridSpan="2">
                  <a:txBody>
                    <a:bodyPr/>
                    <a:lstStyle/>
                    <a:p>
                      <a:pPr algn="l" fontAlgn="b"/>
                      <a:r>
                        <a:rPr lang="en-US" sz="1000" b="0" i="0" u="none" strike="noStrike">
                          <a:solidFill>
                            <a:srgbClr val="000000"/>
                          </a:solidFill>
                          <a:effectLst/>
                          <a:latin typeface="Century Gothic" panose="020B0502020202020204" pitchFamily="34" charset="0"/>
                        </a:rPr>
                        <a:t>EMAIL</a:t>
                      </a:r>
                    </a:p>
                  </a:txBody>
                  <a:tcPr marL="9525" marR="9525" marT="9525" marB="0" anchor="b">
                    <a:lnL>
                      <a:noFill/>
                    </a:lnL>
                    <a:lnR>
                      <a:noFill/>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hMerge="1">
                  <a:txBody>
                    <a:bodyPr/>
                    <a:lstStyle/>
                    <a:p>
                      <a:endParaRPr lang="en-US"/>
                    </a:p>
                  </a:txBody>
                  <a:tcPr/>
                </a:tc>
                <a:tc>
                  <a:txBody>
                    <a:bodyPr/>
                    <a:lstStyle/>
                    <a:p>
                      <a:pPr algn="ctr" fontAlgn="b"/>
                      <a:r>
                        <a:rPr lang="en-US" sz="1000" b="0" i="0" u="none" strike="noStrike">
                          <a:solidFill>
                            <a:srgbClr val="000000"/>
                          </a:solidFill>
                          <a:effectLst/>
                          <a:latin typeface="Century Gothic" panose="020B0502020202020204" pitchFamily="34" charset="0"/>
                        </a:rPr>
                        <a:t>PHONE</a:t>
                      </a:r>
                    </a:p>
                  </a:txBody>
                  <a:tcPr marL="9525" marR="9525" marT="9525" marB="0" anchor="b">
                    <a:lnL>
                      <a:noFill/>
                    </a:lnL>
                    <a:lnR>
                      <a:noFill/>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gridSpan="2">
                  <a:txBody>
                    <a:bodyPr/>
                    <a:lstStyle/>
                    <a:p>
                      <a:pPr algn="l" fontAlgn="b"/>
                      <a:r>
                        <a:rPr lang="en-US" sz="1000" b="0" i="0" u="none" strike="noStrike" dirty="0">
                          <a:solidFill>
                            <a:srgbClr val="000000"/>
                          </a:solidFill>
                          <a:effectLst/>
                          <a:latin typeface="Century Gothic" panose="020B0502020202020204" pitchFamily="34" charset="0"/>
                        </a:rPr>
                        <a:t>ORGANIZATIONAL UNIT</a:t>
                      </a:r>
                    </a:p>
                  </a:txBody>
                  <a:tcPr marL="9525" marR="9525" marT="9525" marB="0" anchor="b">
                    <a:lnL>
                      <a:noFill/>
                    </a:lnL>
                    <a:lnR>
                      <a:noFill/>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hMerge="1">
                  <a:txBody>
                    <a:bodyPr/>
                    <a:lstStyle/>
                    <a:p>
                      <a:endParaRPr lang="en-US"/>
                    </a:p>
                  </a:txBody>
                  <a:tcPr/>
                </a:tc>
                <a:extLst>
                  <a:ext uri="{0D108BD9-81ED-4DB2-BD59-A6C34878D82A}">
                    <a16:rowId xmlns:a16="http://schemas.microsoft.com/office/drawing/2014/main" val="3463511437"/>
                  </a:ext>
                </a:extLst>
              </a:tr>
              <a:tr h="707464">
                <a:tc vMerge="1">
                  <a:txBody>
                    <a:bodyPr/>
                    <a:lstStyle/>
                    <a:p>
                      <a:pPr algn="l" fontAlgn="b"/>
                      <a:r>
                        <a:rPr lang="en-US" sz="1000" b="0" i="0" u="none" strike="noStrike" dirty="0">
                          <a:solidFill>
                            <a:srgbClr val="000000"/>
                          </a:solidFill>
                          <a:effectLst/>
                          <a:latin typeface="Century Gothic" panose="020B0502020202020204" pitchFamily="34" charset="0"/>
                        </a:rPr>
                        <a:t> </a:t>
                      </a:r>
                    </a:p>
                  </a:txBody>
                  <a:tcPr marL="9525" marR="9525" marT="9525" marB="0" anchor="b">
                    <a:lnL>
                      <a:noFill/>
                    </a:lnL>
                    <a:lnR w="6350" cap="flat" cmpd="sng" algn="ctr">
                      <a:solidFill>
                        <a:srgbClr val="BFBFBF"/>
                      </a:solidFill>
                      <a:prstDash val="solid"/>
                      <a:round/>
                      <a:headEnd type="none" w="med" len="med"/>
                      <a:tailEnd type="none" w="med" len="med"/>
                    </a:lnR>
                    <a:lnT>
                      <a:noFill/>
                    </a:lnT>
                    <a:lnB>
                      <a:noFill/>
                    </a:lnB>
                    <a:solidFill>
                      <a:srgbClr val="FFFFFF"/>
                    </a:solidFill>
                  </a:tcPr>
                </a:tc>
                <a:tc gridSpan="2">
                  <a:txBody>
                    <a:bodyPr/>
                    <a:lstStyle/>
                    <a:p>
                      <a:pPr algn="l" fontAlgn="ctr"/>
                      <a:r>
                        <a:rPr lang="en-US" sz="11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7F9FB"/>
                    </a:solidFill>
                  </a:tcPr>
                </a:tc>
                <a:tc hMerge="1">
                  <a:txBody>
                    <a:bodyPr/>
                    <a:lstStyle/>
                    <a:p>
                      <a:endParaRPr lang="en-US"/>
                    </a:p>
                  </a:txBody>
                  <a:tcPr/>
                </a:tc>
                <a:tc>
                  <a:txBody>
                    <a:bodyPr/>
                    <a:lstStyle/>
                    <a:p>
                      <a:pPr algn="ctr" fontAlgn="ctr"/>
                      <a:endParaRPr lang="en-US" sz="1100" b="0" i="0" u="none" strike="noStrike" dirty="0">
                        <a:solidFill>
                          <a:srgbClr val="000000"/>
                        </a:solidFill>
                        <a:effectLst/>
                        <a:latin typeface="Century Gothic" panose="020B0502020202020204" pitchFamily="34" charset="0"/>
                      </a:endParaRPr>
                    </a:p>
                  </a:txBody>
                  <a:tcPr marL="9525" marR="9525" marT="9525" marB="0" anchor="ctr">
                    <a:lnL w="635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7F9FB"/>
                    </a:solidFill>
                  </a:tcPr>
                </a:tc>
                <a:tc gridSpan="2">
                  <a:txBody>
                    <a:bodyPr/>
                    <a:lstStyle/>
                    <a:p>
                      <a:pPr algn="l" fontAlgn="ctr"/>
                      <a:r>
                        <a:rPr lang="en-US" sz="1100" b="0" i="0" u="none" strike="noStrike" dirty="0">
                          <a:solidFill>
                            <a:srgbClr val="000000"/>
                          </a:solidFill>
                          <a:effectLst/>
                          <a:latin typeface="Century Gothic" panose="020B0502020202020204" pitchFamily="34" charset="0"/>
                        </a:rPr>
                        <a:t> </a:t>
                      </a:r>
                    </a:p>
                  </a:txBody>
                  <a:tcPr marL="114300" marR="9525" marT="9525"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EAEEF3"/>
                    </a:solidFill>
                  </a:tcPr>
                </a:tc>
                <a:tc hMerge="1">
                  <a:txBody>
                    <a:bodyPr/>
                    <a:lstStyle/>
                    <a:p>
                      <a:endParaRPr lang="en-US"/>
                    </a:p>
                  </a:txBody>
                  <a:tcPr/>
                </a:tc>
                <a:extLst>
                  <a:ext uri="{0D108BD9-81ED-4DB2-BD59-A6C34878D82A}">
                    <a16:rowId xmlns:a16="http://schemas.microsoft.com/office/drawing/2014/main" val="1186911167"/>
                  </a:ext>
                </a:extLst>
              </a:tr>
              <a:tr h="318757">
                <a:tc vMerge="1">
                  <a:txBody>
                    <a:bodyPr/>
                    <a:lstStyle/>
                    <a:p>
                      <a:pPr algn="l" fontAlgn="b"/>
                      <a:r>
                        <a:rPr lang="en-US" sz="1000" b="0" i="0" u="none" strike="noStrike" dirty="0">
                          <a:solidFill>
                            <a:srgbClr val="000000"/>
                          </a:solidFill>
                          <a:effectLst/>
                          <a:latin typeface="Century Gothic" panose="020B0502020202020204" pitchFamily="34" charset="0"/>
                        </a:rPr>
                        <a:t> </a:t>
                      </a:r>
                    </a:p>
                  </a:txBody>
                  <a:tcPr marL="9525" marR="9525" marT="9525" marB="0" anchor="b">
                    <a:lnL>
                      <a:noFill/>
                    </a:lnL>
                    <a:lnR>
                      <a:noFill/>
                    </a:lnR>
                    <a:lnT>
                      <a:noFill/>
                    </a:lnT>
                    <a:lnB>
                      <a:noFill/>
                    </a:lnB>
                    <a:solidFill>
                      <a:srgbClr val="FFFFFF"/>
                    </a:solidFill>
                  </a:tcPr>
                </a:tc>
                <a:tc>
                  <a:txBody>
                    <a:bodyPr/>
                    <a:lstStyle/>
                    <a:p>
                      <a:pPr algn="l" fontAlgn="b"/>
                      <a:r>
                        <a:rPr lang="en-US" sz="1000" b="0" i="0" u="none" strike="noStrike">
                          <a:solidFill>
                            <a:srgbClr val="000000"/>
                          </a:solidFill>
                          <a:effectLst/>
                          <a:latin typeface="Century Gothic" panose="020B0502020202020204" pitchFamily="34" charset="0"/>
                        </a:rPr>
                        <a:t>GREEN BELTS ASSIGNED</a:t>
                      </a:r>
                    </a:p>
                  </a:txBody>
                  <a:tcPr marL="9525" marR="9525" marT="9525" marB="0" anchor="b">
                    <a:lnL>
                      <a:noFill/>
                    </a:lnL>
                    <a:lnR>
                      <a:noFill/>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1000" b="0" i="0" u="none" strike="noStrike">
                          <a:solidFill>
                            <a:srgbClr val="000000"/>
                          </a:solidFill>
                          <a:effectLst/>
                          <a:latin typeface="Century Gothic" panose="020B0502020202020204" pitchFamily="34" charset="0"/>
                        </a:rPr>
                        <a:t> </a:t>
                      </a:r>
                    </a:p>
                  </a:txBody>
                  <a:tcPr marL="9525" marR="9525" marT="9525" marB="0" anchor="b">
                    <a:lnL>
                      <a:noFill/>
                    </a:lnL>
                    <a:lnR>
                      <a:noFill/>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1000" b="0" i="0" u="none" strike="noStrike">
                          <a:solidFill>
                            <a:srgbClr val="000000"/>
                          </a:solidFill>
                          <a:effectLst/>
                          <a:latin typeface="Century Gothic" panose="020B0502020202020204" pitchFamily="34" charset="0"/>
                        </a:rPr>
                        <a:t> </a:t>
                      </a:r>
                    </a:p>
                  </a:txBody>
                  <a:tcPr marL="9525" marR="9525" marT="9525" marB="0" anchor="b">
                    <a:lnL>
                      <a:noFill/>
                    </a:lnL>
                    <a:lnR>
                      <a:noFill/>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b"/>
                      <a:r>
                        <a:rPr lang="en-US" sz="1000" b="0" i="0" u="none" strike="noStrike">
                          <a:solidFill>
                            <a:srgbClr val="000000"/>
                          </a:solidFill>
                          <a:effectLst/>
                          <a:latin typeface="Century Gothic" panose="020B0502020202020204" pitchFamily="34" charset="0"/>
                        </a:rPr>
                        <a:t>EXPECTED START DATE</a:t>
                      </a:r>
                    </a:p>
                  </a:txBody>
                  <a:tcPr marL="9525" marR="9525" marT="9525" marB="0" anchor="b">
                    <a:lnL>
                      <a:noFill/>
                    </a:lnL>
                    <a:lnR>
                      <a:noFill/>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b"/>
                      <a:r>
                        <a:rPr lang="en-US" sz="1000" b="0" i="0" u="none" strike="noStrike" dirty="0">
                          <a:solidFill>
                            <a:srgbClr val="000000"/>
                          </a:solidFill>
                          <a:effectLst/>
                          <a:latin typeface="Century Gothic" panose="020B0502020202020204" pitchFamily="34" charset="0"/>
                        </a:rPr>
                        <a:t>EXPECTED COMPLETION DATE</a:t>
                      </a:r>
                    </a:p>
                  </a:txBody>
                  <a:tcPr marL="9525" marR="9525" marT="9525" marB="0" anchor="b">
                    <a:lnL>
                      <a:noFill/>
                    </a:lnL>
                    <a:lnR>
                      <a:noFill/>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1240539555"/>
                  </a:ext>
                </a:extLst>
              </a:tr>
              <a:tr h="707464">
                <a:tc vMerge="1">
                  <a:txBody>
                    <a:bodyPr/>
                    <a:lstStyle/>
                    <a:p>
                      <a:pPr algn="l" fontAlgn="b"/>
                      <a:r>
                        <a:rPr lang="en-US" sz="1000" b="0" i="0" u="none" strike="noStrike" dirty="0">
                          <a:solidFill>
                            <a:srgbClr val="000000"/>
                          </a:solidFill>
                          <a:effectLst/>
                          <a:latin typeface="Century Gothic" panose="020B0502020202020204" pitchFamily="34" charset="0"/>
                        </a:rPr>
                        <a:t> </a:t>
                      </a:r>
                    </a:p>
                  </a:txBody>
                  <a:tcPr marL="9525" marR="9525" marT="9525" marB="0" anchor="b">
                    <a:lnL>
                      <a:noFill/>
                    </a:lnL>
                    <a:lnR w="6350" cap="flat" cmpd="sng" algn="ctr">
                      <a:solidFill>
                        <a:srgbClr val="BFBFBF"/>
                      </a:solidFill>
                      <a:prstDash val="solid"/>
                      <a:round/>
                      <a:headEnd type="none" w="med" len="med"/>
                      <a:tailEnd type="none" w="med" len="med"/>
                    </a:lnR>
                    <a:lnT>
                      <a:noFill/>
                    </a:lnT>
                    <a:lnB>
                      <a:noFill/>
                    </a:lnB>
                    <a:solidFill>
                      <a:srgbClr val="FFFFFF"/>
                    </a:solidFill>
                  </a:tcPr>
                </a:tc>
                <a:tc gridSpan="3">
                  <a:txBody>
                    <a:bodyPr/>
                    <a:lstStyle/>
                    <a:p>
                      <a:pPr algn="l" fontAlgn="ctr"/>
                      <a:r>
                        <a:rPr lang="en-US" sz="11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7F9FB"/>
                    </a:solidFill>
                  </a:tcPr>
                </a:tc>
                <a:tc hMerge="1">
                  <a:txBody>
                    <a:bodyPr/>
                    <a:lstStyle/>
                    <a:p>
                      <a:endParaRPr lang="en-US"/>
                    </a:p>
                  </a:txBody>
                  <a:tcPr/>
                </a:tc>
                <a:tc hMerge="1">
                  <a:txBody>
                    <a:bodyPr/>
                    <a:lstStyle/>
                    <a:p>
                      <a:endParaRPr lang="en-US"/>
                    </a:p>
                  </a:txBody>
                  <a:tcPr/>
                </a:tc>
                <a:tc>
                  <a:txBody>
                    <a:bodyPr/>
                    <a:lstStyle/>
                    <a:p>
                      <a:pPr algn="ctr" fontAlgn="ctr"/>
                      <a:endParaRPr lang="en-US" sz="1100" b="0" i="0" u="none" strike="noStrike" dirty="0">
                        <a:solidFill>
                          <a:srgbClr val="000000"/>
                        </a:solidFill>
                        <a:effectLst/>
                        <a:latin typeface="Century Gothic" panose="020B0502020202020204" pitchFamily="34" charset="0"/>
                      </a:endParaRPr>
                    </a:p>
                  </a:txBody>
                  <a:tcPr marL="9525" marR="9525" marT="9525" marB="0" anchor="ctr">
                    <a:lnL w="1270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EAEEF3"/>
                    </a:solidFill>
                  </a:tcPr>
                </a:tc>
                <a:tc>
                  <a:txBody>
                    <a:bodyPr/>
                    <a:lstStyle/>
                    <a:p>
                      <a:pPr algn="ctr" fontAlgn="ctr"/>
                      <a:endParaRPr lang="en-US" sz="1100" b="0" i="0" u="none" strike="noStrike" dirty="0">
                        <a:solidFill>
                          <a:srgbClr val="000000"/>
                        </a:solidFill>
                        <a:effectLst/>
                        <a:latin typeface="Century Gothic" panose="020B0502020202020204" pitchFamily="34" charset="0"/>
                      </a:endParaRPr>
                    </a:p>
                  </a:txBody>
                  <a:tcPr marL="9525" marR="9525" marT="9525" marB="0" anchor="ctr">
                    <a:lnL w="635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EAEEF3"/>
                    </a:solidFill>
                  </a:tcPr>
                </a:tc>
                <a:extLst>
                  <a:ext uri="{0D108BD9-81ED-4DB2-BD59-A6C34878D82A}">
                    <a16:rowId xmlns:a16="http://schemas.microsoft.com/office/drawing/2014/main" val="4060387299"/>
                  </a:ext>
                </a:extLst>
              </a:tr>
              <a:tr h="318757">
                <a:tc vMerge="1">
                  <a:txBody>
                    <a:bodyPr/>
                    <a:lstStyle/>
                    <a:p>
                      <a:pPr algn="l" fontAlgn="b"/>
                      <a:r>
                        <a:rPr lang="en-US" sz="1000" b="0" i="0" u="none" strike="noStrike" dirty="0">
                          <a:solidFill>
                            <a:srgbClr val="000000"/>
                          </a:solidFill>
                          <a:effectLst/>
                          <a:latin typeface="Century Gothic" panose="020B0502020202020204" pitchFamily="34" charset="0"/>
                        </a:rPr>
                        <a:t> </a:t>
                      </a:r>
                    </a:p>
                  </a:txBody>
                  <a:tcPr marL="9525" marR="9525" marT="9525" marB="0" anchor="b">
                    <a:lnL>
                      <a:noFill/>
                    </a:lnL>
                    <a:lnR>
                      <a:noFill/>
                    </a:lnR>
                    <a:lnT>
                      <a:noFill/>
                    </a:lnT>
                    <a:lnB>
                      <a:noFill/>
                    </a:lnB>
                    <a:solidFill>
                      <a:srgbClr val="FFFFFF"/>
                    </a:solidFill>
                  </a:tcPr>
                </a:tc>
                <a:tc>
                  <a:txBody>
                    <a:bodyPr/>
                    <a:lstStyle/>
                    <a:p>
                      <a:pPr algn="l" fontAlgn="b"/>
                      <a:r>
                        <a:rPr lang="en-US" sz="1000" b="0" i="0" u="none" strike="noStrike">
                          <a:solidFill>
                            <a:srgbClr val="000000"/>
                          </a:solidFill>
                          <a:effectLst/>
                          <a:latin typeface="Century Gothic" panose="020B0502020202020204" pitchFamily="34" charset="0"/>
                        </a:rPr>
                        <a:t>BLACK BELTS ASSIGNED</a:t>
                      </a:r>
                    </a:p>
                  </a:txBody>
                  <a:tcPr marL="9525" marR="9525" marT="9525" marB="0" anchor="b">
                    <a:lnL>
                      <a:noFill/>
                    </a:lnL>
                    <a:lnR>
                      <a:noFill/>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1000" b="0" i="0" u="none" strike="noStrike">
                          <a:solidFill>
                            <a:srgbClr val="000000"/>
                          </a:solidFill>
                          <a:effectLst/>
                          <a:latin typeface="Century Gothic" panose="020B0502020202020204" pitchFamily="34" charset="0"/>
                        </a:rPr>
                        <a:t> </a:t>
                      </a:r>
                    </a:p>
                  </a:txBody>
                  <a:tcPr marL="9525" marR="9525" marT="9525" marB="0" anchor="b">
                    <a:lnL>
                      <a:noFill/>
                    </a:lnL>
                    <a:lnR>
                      <a:noFill/>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1000" b="0" i="0" u="none" strike="noStrike">
                          <a:solidFill>
                            <a:srgbClr val="000000"/>
                          </a:solidFill>
                          <a:effectLst/>
                          <a:latin typeface="Century Gothic" panose="020B0502020202020204" pitchFamily="34" charset="0"/>
                        </a:rPr>
                        <a:t> </a:t>
                      </a:r>
                    </a:p>
                  </a:txBody>
                  <a:tcPr marL="9525" marR="9525" marT="9525" marB="0" anchor="b">
                    <a:lnL>
                      <a:noFill/>
                    </a:lnL>
                    <a:lnR>
                      <a:noFill/>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b"/>
                      <a:r>
                        <a:rPr lang="en-US" sz="1000" b="0" i="0" u="none" strike="noStrike">
                          <a:solidFill>
                            <a:srgbClr val="000000"/>
                          </a:solidFill>
                          <a:effectLst/>
                          <a:latin typeface="Century Gothic" panose="020B0502020202020204" pitchFamily="34" charset="0"/>
                        </a:rPr>
                        <a:t>EXPECTED SAVINGS</a:t>
                      </a:r>
                    </a:p>
                  </a:txBody>
                  <a:tcPr marL="9525" marR="9525" marT="9525" marB="0" anchor="b">
                    <a:lnL>
                      <a:noFill/>
                    </a:lnL>
                    <a:lnR>
                      <a:noFill/>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b"/>
                      <a:r>
                        <a:rPr lang="en-US" sz="1000" b="0" i="0" u="none" strike="noStrike" dirty="0">
                          <a:solidFill>
                            <a:srgbClr val="000000"/>
                          </a:solidFill>
                          <a:effectLst/>
                          <a:latin typeface="Century Gothic" panose="020B0502020202020204" pitchFamily="34" charset="0"/>
                        </a:rPr>
                        <a:t>ESTIMATED COSTS</a:t>
                      </a:r>
                    </a:p>
                  </a:txBody>
                  <a:tcPr marL="9525" marR="9525" marT="9525" marB="0" anchor="b">
                    <a:lnL>
                      <a:noFill/>
                    </a:lnL>
                    <a:lnR>
                      <a:noFill/>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2383735057"/>
                  </a:ext>
                </a:extLst>
              </a:tr>
              <a:tr h="707464">
                <a:tc vMerge="1">
                  <a:txBody>
                    <a:bodyPr/>
                    <a:lstStyle/>
                    <a:p>
                      <a:pPr algn="l" fontAlgn="b"/>
                      <a:r>
                        <a:rPr lang="en-US" sz="1000" b="0" i="0" u="none" strike="noStrike" dirty="0">
                          <a:solidFill>
                            <a:srgbClr val="000000"/>
                          </a:solidFill>
                          <a:effectLst/>
                          <a:latin typeface="Century Gothic" panose="020B0502020202020204" pitchFamily="34" charset="0"/>
                        </a:rPr>
                        <a:t> </a:t>
                      </a:r>
                    </a:p>
                  </a:txBody>
                  <a:tcPr marL="9525" marR="9525" marT="9525" marB="0" anchor="b">
                    <a:lnL>
                      <a:noFill/>
                    </a:lnL>
                    <a:lnR w="6350" cap="flat" cmpd="sng" algn="ctr">
                      <a:solidFill>
                        <a:srgbClr val="BFBFBF"/>
                      </a:solidFill>
                      <a:prstDash val="solid"/>
                      <a:round/>
                      <a:headEnd type="none" w="med" len="med"/>
                      <a:tailEnd type="none" w="med" len="med"/>
                    </a:lnR>
                    <a:lnT>
                      <a:noFill/>
                    </a:lnT>
                    <a:lnB>
                      <a:noFill/>
                    </a:lnB>
                    <a:solidFill>
                      <a:srgbClr val="FFFFFF"/>
                    </a:solidFill>
                  </a:tcPr>
                </a:tc>
                <a:tc gridSpan="3">
                  <a:txBody>
                    <a:bodyPr/>
                    <a:lstStyle/>
                    <a:p>
                      <a:pPr algn="l" fontAlgn="ctr"/>
                      <a:r>
                        <a:rPr lang="en-US" sz="1100" b="0" i="0" u="none" strike="noStrike" dirty="0">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7F9FB"/>
                    </a:solidFill>
                  </a:tcPr>
                </a:tc>
                <a:tc hMerge="1">
                  <a:txBody>
                    <a:bodyPr/>
                    <a:lstStyle/>
                    <a:p>
                      <a:endParaRPr lang="en-US"/>
                    </a:p>
                  </a:txBody>
                  <a:tcPr/>
                </a:tc>
                <a:tc hMerge="1">
                  <a:txBody>
                    <a:bodyPr/>
                    <a:lstStyle/>
                    <a:p>
                      <a:endParaRPr lang="en-US"/>
                    </a:p>
                  </a:txBody>
                  <a:tcPr/>
                </a:tc>
                <a:tc>
                  <a:txBody>
                    <a:bodyPr/>
                    <a:lstStyle/>
                    <a:p>
                      <a:pPr algn="ctr" fontAlgn="ctr"/>
                      <a:endParaRPr lang="en-US" sz="1100" b="0" i="0" u="none" strike="noStrike" dirty="0">
                        <a:solidFill>
                          <a:srgbClr val="000000"/>
                        </a:solidFill>
                        <a:effectLst/>
                        <a:latin typeface="Century Gothic" panose="020B0502020202020204" pitchFamily="34" charset="0"/>
                      </a:endParaRPr>
                    </a:p>
                  </a:txBody>
                  <a:tcPr marL="9525" marR="9525" marT="9525" marB="0" anchor="ctr">
                    <a:lnL w="1270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EAEEF3"/>
                    </a:solidFill>
                  </a:tcPr>
                </a:tc>
                <a:tc>
                  <a:txBody>
                    <a:bodyPr/>
                    <a:lstStyle/>
                    <a:p>
                      <a:pPr algn="ctr" fontAlgn="ctr"/>
                      <a:endParaRPr lang="en-US" sz="1100" b="0" i="0" u="none" strike="noStrike" dirty="0">
                        <a:solidFill>
                          <a:srgbClr val="000000"/>
                        </a:solidFill>
                        <a:effectLst/>
                        <a:latin typeface="Century Gothic" panose="020B0502020202020204" pitchFamily="34" charset="0"/>
                      </a:endParaRPr>
                    </a:p>
                  </a:txBody>
                  <a:tcPr marL="9525" marR="9525" marT="9525" marB="0" anchor="ctr">
                    <a:lnL w="635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EAEEF3"/>
                    </a:solidFill>
                  </a:tcPr>
                </a:tc>
                <a:extLst>
                  <a:ext uri="{0D108BD9-81ED-4DB2-BD59-A6C34878D82A}">
                    <a16:rowId xmlns:a16="http://schemas.microsoft.com/office/drawing/2014/main" val="2191298514"/>
                  </a:ext>
                </a:extLst>
              </a:tr>
            </a:tbl>
          </a:graphicData>
        </a:graphic>
      </p:graphicFrame>
      <p:sp>
        <p:nvSpPr>
          <p:cNvPr id="13" name="TextBox 12">
            <a:extLst>
              <a:ext uri="{FF2B5EF4-FFF2-40B4-BE49-F238E27FC236}">
                <a16:creationId xmlns:a16="http://schemas.microsoft.com/office/drawing/2014/main" id="{226E6ECB-CF92-3B4C-9578-D6C0F06A41C9}"/>
              </a:ext>
            </a:extLst>
          </p:cNvPr>
          <p:cNvSpPr txBox="1"/>
          <p:nvPr/>
        </p:nvSpPr>
        <p:spPr>
          <a:xfrm>
            <a:off x="367747" y="1400027"/>
            <a:ext cx="5178021" cy="461665"/>
          </a:xfrm>
          <a:prstGeom prst="rect">
            <a:avLst/>
          </a:prstGeom>
          <a:noFill/>
        </p:spPr>
        <p:txBody>
          <a:bodyPr wrap="none" rtlCol="0">
            <a:spAutoFit/>
          </a:bodyPr>
          <a:lstStyle/>
          <a:p>
            <a:r>
              <a:rPr lang="en-US" sz="2400" dirty="0">
                <a:solidFill>
                  <a:schemeClr val="tx1">
                    <a:lumMod val="65000"/>
                    <a:lumOff val="35000"/>
                  </a:schemeClr>
                </a:solidFill>
                <a:latin typeface="Century Gothic" panose="020B0502020202020204" pitchFamily="34" charset="0"/>
              </a:rPr>
              <a:t>GENERAL PROJECT INFORMATION</a:t>
            </a:r>
          </a:p>
        </p:txBody>
      </p:sp>
    </p:spTree>
    <p:extLst>
      <p:ext uri="{BB962C8B-B14F-4D97-AF65-F5344CB8AC3E}">
        <p14:creationId xmlns:p14="http://schemas.microsoft.com/office/powerpoint/2010/main" val="15085882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0" name="Picture 69" descr="Shape&#10;&#10;Description automatically generated">
            <a:extLst>
              <a:ext uri="{FF2B5EF4-FFF2-40B4-BE49-F238E27FC236}">
                <a16:creationId xmlns:a16="http://schemas.microsoft.com/office/drawing/2014/main" id="{219503DE-DA47-8548-A6B3-EDAA57B7A890}"/>
              </a:ext>
            </a:extLst>
          </p:cNvPr>
          <p:cNvPicPr>
            <a:picLocks noChangeAspect="1"/>
          </p:cNvPicPr>
          <p:nvPr/>
        </p:nvPicPr>
        <p:blipFill>
          <a:blip r:embed="rId3">
            <a:alphaModFix amt="60000"/>
          </a:blip>
          <a:stretch>
            <a:fillRect/>
          </a:stretch>
        </p:blipFill>
        <p:spPr>
          <a:xfrm>
            <a:off x="7984907" y="606991"/>
            <a:ext cx="4997547" cy="6042008"/>
          </a:xfrm>
          <a:prstGeom prst="rect">
            <a:avLst/>
          </a:prstGeom>
        </p:spPr>
      </p:pic>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sp>
        <p:nvSpPr>
          <p:cNvPr id="5" name="Rectangle 7">
            <a:extLst>
              <a:ext uri="{FF2B5EF4-FFF2-40B4-BE49-F238E27FC236}">
                <a16:creationId xmlns:a16="http://schemas.microsoft.com/office/drawing/2014/main" id="{CF8312F4-008A-8B46-B9CC-E4456F84C996}"/>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6" name="Parallelogram 5">
            <a:extLst>
              <a:ext uri="{FF2B5EF4-FFF2-40B4-BE49-F238E27FC236}">
                <a16:creationId xmlns:a16="http://schemas.microsoft.com/office/drawing/2014/main" id="{8A162E46-AFAD-E846-BF5C-F20FF11EA0EF}"/>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CB9D49A6-86F7-B744-828A-D7C1D9D15D8C}"/>
              </a:ext>
            </a:extLst>
          </p:cNvPr>
          <p:cNvSpPr txBox="1"/>
          <p:nvPr/>
        </p:nvSpPr>
        <p:spPr>
          <a:xfrm>
            <a:off x="367748" y="6477000"/>
            <a:ext cx="11379492"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PROJECT CHARTER   |   TABLE OF CONTENTS</a:t>
            </a:r>
            <a:endParaRPr lang="en-US" dirty="0">
              <a:solidFill>
                <a:schemeClr val="bg1"/>
              </a:solidFill>
              <a:latin typeface="Century Gothic" panose="020B0502020202020204" pitchFamily="34" charset="0"/>
              <a:ea typeface="Arial" charset="0"/>
              <a:cs typeface="Arial" charset="0"/>
            </a:endParaRPr>
          </a:p>
        </p:txBody>
      </p:sp>
      <p:sp>
        <p:nvSpPr>
          <p:cNvPr id="3" name="TextBox 2">
            <a:extLst>
              <a:ext uri="{FF2B5EF4-FFF2-40B4-BE49-F238E27FC236}">
                <a16:creationId xmlns:a16="http://schemas.microsoft.com/office/drawing/2014/main" id="{BCE760FD-6E50-FD4F-B597-7E228EDE51FD}"/>
              </a:ext>
            </a:extLst>
          </p:cNvPr>
          <p:cNvSpPr txBox="1"/>
          <p:nvPr/>
        </p:nvSpPr>
        <p:spPr>
          <a:xfrm>
            <a:off x="367748" y="248400"/>
            <a:ext cx="4161717" cy="584775"/>
          </a:xfrm>
          <a:prstGeom prst="rect">
            <a:avLst/>
          </a:prstGeom>
          <a:noFill/>
        </p:spPr>
        <p:txBody>
          <a:bodyPr wrap="none" rtlCol="0">
            <a:spAutoFit/>
          </a:bodyPr>
          <a:lstStyle/>
          <a:p>
            <a:r>
              <a:rPr lang="en-US" sz="3200" dirty="0">
                <a:solidFill>
                  <a:schemeClr val="tx1">
                    <a:lumMod val="65000"/>
                    <a:lumOff val="35000"/>
                  </a:schemeClr>
                </a:solidFill>
                <a:latin typeface="Century Gothic" panose="020B0502020202020204" pitchFamily="34" charset="0"/>
              </a:rPr>
              <a:t>TABLE OF CONTENTS</a:t>
            </a:r>
          </a:p>
        </p:txBody>
      </p:sp>
      <p:sp>
        <p:nvSpPr>
          <p:cNvPr id="40" name="TextBox 39">
            <a:extLst>
              <a:ext uri="{FF2B5EF4-FFF2-40B4-BE49-F238E27FC236}">
                <a16:creationId xmlns:a16="http://schemas.microsoft.com/office/drawing/2014/main" id="{3D228105-4E93-5547-9BEF-E95CD9F56261}"/>
              </a:ext>
            </a:extLst>
          </p:cNvPr>
          <p:cNvSpPr txBox="1"/>
          <p:nvPr/>
        </p:nvSpPr>
        <p:spPr>
          <a:xfrm>
            <a:off x="936088" y="1252258"/>
            <a:ext cx="2428870" cy="646331"/>
          </a:xfrm>
          <a:prstGeom prst="rect">
            <a:avLst/>
          </a:prstGeom>
          <a:noFill/>
        </p:spPr>
        <p:txBody>
          <a:bodyPr wrap="none" rtlCol="0" anchor="ctr" anchorCtr="0">
            <a:spAutoFit/>
          </a:bodyPr>
          <a:lstStyle/>
          <a:p>
            <a:r>
              <a:rPr lang="en-US" dirty="0">
                <a:latin typeface="Century Gothic" panose="020B0502020202020204" pitchFamily="34" charset="0"/>
                <a:ea typeface="Montserrat Bold" charset="0"/>
                <a:cs typeface="Montserrat Bold" charset="0"/>
              </a:rPr>
              <a:t>PROJECT OVERVIEW</a:t>
            </a:r>
            <a:br>
              <a:rPr lang="en-US" dirty="0">
                <a:latin typeface="Century Gothic" panose="020B0502020202020204" pitchFamily="34" charset="0"/>
                <a:ea typeface="Montserrat Bold" charset="0"/>
                <a:cs typeface="Montserrat Bold" charset="0"/>
              </a:rPr>
            </a:br>
            <a:r>
              <a:rPr lang="en-US" dirty="0">
                <a:latin typeface="Century Gothic" panose="020B0502020202020204" pitchFamily="34" charset="0"/>
                <a:ea typeface="Montserrat Bold" charset="0"/>
                <a:cs typeface="Montserrat Bold" charset="0"/>
              </a:rPr>
              <a:t>&amp; PROJECT SCOPE</a:t>
            </a:r>
          </a:p>
        </p:txBody>
      </p:sp>
      <p:sp>
        <p:nvSpPr>
          <p:cNvPr id="42" name="TextBox 41">
            <a:extLst>
              <a:ext uri="{FF2B5EF4-FFF2-40B4-BE49-F238E27FC236}">
                <a16:creationId xmlns:a16="http://schemas.microsoft.com/office/drawing/2014/main" id="{654ED905-7DF4-7E45-815D-8A6F50BD2A35}"/>
              </a:ext>
            </a:extLst>
          </p:cNvPr>
          <p:cNvSpPr txBox="1"/>
          <p:nvPr/>
        </p:nvSpPr>
        <p:spPr>
          <a:xfrm>
            <a:off x="936088" y="2779833"/>
            <a:ext cx="3070224" cy="369332"/>
          </a:xfrm>
          <a:prstGeom prst="rect">
            <a:avLst/>
          </a:prstGeom>
          <a:noFill/>
        </p:spPr>
        <p:txBody>
          <a:bodyPr wrap="square" rtlCol="0" anchor="ctr" anchorCtr="0">
            <a:spAutoFit/>
          </a:bodyPr>
          <a:lstStyle/>
          <a:p>
            <a:r>
              <a:rPr lang="en-US" dirty="0">
                <a:latin typeface="Century Gothic" panose="020B0502020202020204" pitchFamily="34" charset="0"/>
                <a:ea typeface="Montserrat Bold" charset="0"/>
                <a:cs typeface="Montserrat Bold" charset="0"/>
              </a:rPr>
              <a:t>TENTATIVE SCHEDULE</a:t>
            </a:r>
          </a:p>
        </p:txBody>
      </p:sp>
      <p:sp>
        <p:nvSpPr>
          <p:cNvPr id="44" name="TextBox 43">
            <a:hlinkClick r:id="rId4" action="ppaction://hlinksldjump"/>
            <a:extLst>
              <a:ext uri="{FF2B5EF4-FFF2-40B4-BE49-F238E27FC236}">
                <a16:creationId xmlns:a16="http://schemas.microsoft.com/office/drawing/2014/main" id="{FD3A13C4-E78F-724D-BF30-9B4138762961}"/>
              </a:ext>
            </a:extLst>
          </p:cNvPr>
          <p:cNvSpPr txBox="1"/>
          <p:nvPr/>
        </p:nvSpPr>
        <p:spPr>
          <a:xfrm>
            <a:off x="304279" y="2327399"/>
            <a:ext cx="526106" cy="1010533"/>
          </a:xfrm>
          <a:prstGeom prst="rect">
            <a:avLst/>
          </a:prstGeom>
          <a:noFill/>
        </p:spPr>
        <p:txBody>
          <a:bodyPr wrap="none" tIns="320040" rtlCol="0">
            <a:spAutoFit/>
          </a:bodyPr>
          <a:lstStyle/>
          <a:p>
            <a:pPr algn="r">
              <a:lnSpc>
                <a:spcPts val="5000"/>
              </a:lnSpc>
            </a:pPr>
            <a:r>
              <a:rPr lang="en-US" sz="4800" dirty="0">
                <a:solidFill>
                  <a:srgbClr val="002060"/>
                </a:solidFill>
                <a:latin typeface="Century Gothic" panose="020B0502020202020204" pitchFamily="34" charset="0"/>
                <a:ea typeface="Montserrat Light" charset="0"/>
                <a:cs typeface="Montserrat Light" charset="0"/>
              </a:rPr>
              <a:t>2</a:t>
            </a:r>
          </a:p>
        </p:txBody>
      </p:sp>
      <p:sp>
        <p:nvSpPr>
          <p:cNvPr id="45" name="TextBox 44">
            <a:hlinkClick r:id="rId5" action="ppaction://hlinksldjump"/>
            <a:extLst>
              <a:ext uri="{FF2B5EF4-FFF2-40B4-BE49-F238E27FC236}">
                <a16:creationId xmlns:a16="http://schemas.microsoft.com/office/drawing/2014/main" id="{160EF463-7BA4-C140-B281-29D544D6376D}"/>
              </a:ext>
            </a:extLst>
          </p:cNvPr>
          <p:cNvSpPr txBox="1"/>
          <p:nvPr/>
        </p:nvSpPr>
        <p:spPr>
          <a:xfrm>
            <a:off x="304278" y="3663164"/>
            <a:ext cx="526106" cy="1010533"/>
          </a:xfrm>
          <a:prstGeom prst="rect">
            <a:avLst/>
          </a:prstGeom>
          <a:noFill/>
        </p:spPr>
        <p:txBody>
          <a:bodyPr wrap="none" tIns="320040" rtlCol="0">
            <a:spAutoFit/>
          </a:bodyPr>
          <a:lstStyle/>
          <a:p>
            <a:pPr algn="r">
              <a:lnSpc>
                <a:spcPts val="5000"/>
              </a:lnSpc>
            </a:pPr>
            <a:r>
              <a:rPr lang="en-US" sz="4800" dirty="0">
                <a:solidFill>
                  <a:srgbClr val="002060"/>
                </a:solidFill>
                <a:latin typeface="Century Gothic" panose="020B0502020202020204" pitchFamily="34" charset="0"/>
                <a:ea typeface="Montserrat Light" charset="0"/>
                <a:cs typeface="Montserrat Light" charset="0"/>
              </a:rPr>
              <a:t>3</a:t>
            </a:r>
          </a:p>
        </p:txBody>
      </p:sp>
      <p:sp>
        <p:nvSpPr>
          <p:cNvPr id="46" name="TextBox 45">
            <a:hlinkClick r:id="rId6" action="ppaction://hlinksldjump"/>
            <a:extLst>
              <a:ext uri="{FF2B5EF4-FFF2-40B4-BE49-F238E27FC236}">
                <a16:creationId xmlns:a16="http://schemas.microsoft.com/office/drawing/2014/main" id="{92054AB8-EBC5-1047-AD46-31E6D065CA45}"/>
              </a:ext>
            </a:extLst>
          </p:cNvPr>
          <p:cNvSpPr txBox="1"/>
          <p:nvPr/>
        </p:nvSpPr>
        <p:spPr>
          <a:xfrm>
            <a:off x="304278" y="968339"/>
            <a:ext cx="526106" cy="1010533"/>
          </a:xfrm>
          <a:prstGeom prst="rect">
            <a:avLst/>
          </a:prstGeom>
          <a:noFill/>
        </p:spPr>
        <p:txBody>
          <a:bodyPr wrap="none" tIns="320040" rtlCol="0">
            <a:spAutoFit/>
          </a:bodyPr>
          <a:lstStyle/>
          <a:p>
            <a:pPr algn="r">
              <a:lnSpc>
                <a:spcPts val="5000"/>
              </a:lnSpc>
            </a:pPr>
            <a:r>
              <a:rPr lang="en-US" sz="4800" dirty="0">
                <a:solidFill>
                  <a:srgbClr val="002060"/>
                </a:solidFill>
                <a:latin typeface="Century Gothic" panose="020B0502020202020204" pitchFamily="34" charset="0"/>
                <a:ea typeface="Montserrat Light" charset="0"/>
                <a:cs typeface="Montserrat Light" charset="0"/>
              </a:rPr>
              <a:t>1</a:t>
            </a:r>
          </a:p>
        </p:txBody>
      </p:sp>
      <p:sp>
        <p:nvSpPr>
          <p:cNvPr id="47" name="TextBox 46">
            <a:extLst>
              <a:ext uri="{FF2B5EF4-FFF2-40B4-BE49-F238E27FC236}">
                <a16:creationId xmlns:a16="http://schemas.microsoft.com/office/drawing/2014/main" id="{2548BEE3-A974-DC4E-9E9C-1EE7CFD5EF06}"/>
              </a:ext>
            </a:extLst>
          </p:cNvPr>
          <p:cNvSpPr txBox="1"/>
          <p:nvPr/>
        </p:nvSpPr>
        <p:spPr>
          <a:xfrm>
            <a:off x="936088" y="3959012"/>
            <a:ext cx="2502851" cy="646331"/>
          </a:xfrm>
          <a:prstGeom prst="rect">
            <a:avLst/>
          </a:prstGeom>
          <a:noFill/>
        </p:spPr>
        <p:txBody>
          <a:bodyPr wrap="square" rtlCol="0" anchor="ctr" anchorCtr="0">
            <a:spAutoFit/>
          </a:bodyPr>
          <a:lstStyle/>
          <a:p>
            <a:r>
              <a:rPr lang="en-US" dirty="0">
                <a:latin typeface="Century Gothic" panose="020B0502020202020204" pitchFamily="34" charset="0"/>
                <a:ea typeface="Montserrat Bold" charset="0"/>
                <a:cs typeface="Montserrat Bold" charset="0"/>
              </a:rPr>
              <a:t>RESOURCES</a:t>
            </a:r>
            <a:br>
              <a:rPr lang="en-US" dirty="0">
                <a:latin typeface="Century Gothic" panose="020B0502020202020204" pitchFamily="34" charset="0"/>
                <a:ea typeface="Montserrat Bold" charset="0"/>
                <a:cs typeface="Montserrat Bold" charset="0"/>
              </a:rPr>
            </a:br>
            <a:r>
              <a:rPr lang="en-US" dirty="0">
                <a:latin typeface="Century Gothic" panose="020B0502020202020204" pitchFamily="34" charset="0"/>
                <a:ea typeface="Montserrat Bold" charset="0"/>
                <a:cs typeface="Montserrat Bold" charset="0"/>
              </a:rPr>
              <a:t>&amp; COSTS</a:t>
            </a:r>
          </a:p>
        </p:txBody>
      </p:sp>
      <p:sp>
        <p:nvSpPr>
          <p:cNvPr id="49" name="TextBox 48">
            <a:extLst>
              <a:ext uri="{FF2B5EF4-FFF2-40B4-BE49-F238E27FC236}">
                <a16:creationId xmlns:a16="http://schemas.microsoft.com/office/drawing/2014/main" id="{96E0CE3B-1B24-344F-9D20-0D3E26721F3A}"/>
              </a:ext>
            </a:extLst>
          </p:cNvPr>
          <p:cNvSpPr txBox="1"/>
          <p:nvPr/>
        </p:nvSpPr>
        <p:spPr>
          <a:xfrm>
            <a:off x="5013485" y="2630943"/>
            <a:ext cx="2741390" cy="646331"/>
          </a:xfrm>
          <a:prstGeom prst="rect">
            <a:avLst/>
          </a:prstGeom>
          <a:noFill/>
        </p:spPr>
        <p:txBody>
          <a:bodyPr wrap="square" rtlCol="0" anchor="ctr" anchorCtr="0">
            <a:spAutoFit/>
          </a:bodyPr>
          <a:lstStyle/>
          <a:p>
            <a:r>
              <a:rPr lang="en-US" dirty="0">
                <a:latin typeface="Century Gothic" panose="020B0502020202020204" pitchFamily="34" charset="0"/>
                <a:ea typeface="Montserrat Bold" charset="0"/>
                <a:cs typeface="Montserrat Bold" charset="0"/>
              </a:rPr>
              <a:t>RISK, CONSTRAINTS, </a:t>
            </a:r>
            <a:br>
              <a:rPr lang="en-US" dirty="0">
                <a:latin typeface="Century Gothic" panose="020B0502020202020204" pitchFamily="34" charset="0"/>
                <a:ea typeface="Montserrat Bold" charset="0"/>
                <a:cs typeface="Montserrat Bold" charset="0"/>
              </a:rPr>
            </a:br>
            <a:r>
              <a:rPr lang="en-US" dirty="0">
                <a:latin typeface="Century Gothic" panose="020B0502020202020204" pitchFamily="34" charset="0"/>
                <a:ea typeface="Montserrat Bold" charset="0"/>
                <a:cs typeface="Montserrat Bold" charset="0"/>
              </a:rPr>
              <a:t>&amp; ASSUMPTIONS</a:t>
            </a:r>
          </a:p>
        </p:txBody>
      </p:sp>
      <p:sp>
        <p:nvSpPr>
          <p:cNvPr id="51" name="TextBox 50">
            <a:extLst>
              <a:ext uri="{FF2B5EF4-FFF2-40B4-BE49-F238E27FC236}">
                <a16:creationId xmlns:a16="http://schemas.microsoft.com/office/drawing/2014/main" id="{268A1D8F-ED63-8F48-B9E4-4BDDDF9B48AB}"/>
              </a:ext>
            </a:extLst>
          </p:cNvPr>
          <p:cNvSpPr txBox="1"/>
          <p:nvPr/>
        </p:nvSpPr>
        <p:spPr>
          <a:xfrm>
            <a:off x="5013485" y="4133626"/>
            <a:ext cx="1890261" cy="369332"/>
          </a:xfrm>
          <a:prstGeom prst="rect">
            <a:avLst/>
          </a:prstGeom>
          <a:noFill/>
        </p:spPr>
        <p:txBody>
          <a:bodyPr wrap="none" rtlCol="0" anchor="ctr" anchorCtr="0">
            <a:spAutoFit/>
          </a:bodyPr>
          <a:lstStyle/>
          <a:p>
            <a:r>
              <a:rPr lang="en-US" dirty="0">
                <a:latin typeface="Century Gothic" panose="020B0502020202020204" pitchFamily="34" charset="0"/>
                <a:ea typeface="Montserrat Bold" charset="0"/>
                <a:cs typeface="Montserrat Bold" charset="0"/>
              </a:rPr>
              <a:t>PREPARED BY…</a:t>
            </a:r>
          </a:p>
        </p:txBody>
      </p:sp>
      <p:sp>
        <p:nvSpPr>
          <p:cNvPr id="53" name="TextBox 52">
            <a:hlinkClick r:id="rId6" action="ppaction://hlinksldjump"/>
            <a:extLst>
              <a:ext uri="{FF2B5EF4-FFF2-40B4-BE49-F238E27FC236}">
                <a16:creationId xmlns:a16="http://schemas.microsoft.com/office/drawing/2014/main" id="{BDA40E49-45E7-A744-88C0-12BC470C236A}"/>
              </a:ext>
            </a:extLst>
          </p:cNvPr>
          <p:cNvSpPr txBox="1"/>
          <p:nvPr/>
        </p:nvSpPr>
        <p:spPr>
          <a:xfrm>
            <a:off x="4381676" y="3705292"/>
            <a:ext cx="526106" cy="1010533"/>
          </a:xfrm>
          <a:prstGeom prst="rect">
            <a:avLst/>
          </a:prstGeom>
          <a:noFill/>
        </p:spPr>
        <p:txBody>
          <a:bodyPr wrap="none" tIns="320040" rtlCol="0">
            <a:spAutoFit/>
          </a:bodyPr>
          <a:lstStyle/>
          <a:p>
            <a:pPr algn="r">
              <a:lnSpc>
                <a:spcPts val="5000"/>
              </a:lnSpc>
            </a:pPr>
            <a:r>
              <a:rPr lang="en-US" sz="4800" dirty="0">
                <a:solidFill>
                  <a:srgbClr val="002060"/>
                </a:solidFill>
                <a:latin typeface="Century Gothic" panose="020B0502020202020204" pitchFamily="34" charset="0"/>
                <a:ea typeface="Montserrat Light" charset="0"/>
                <a:cs typeface="Montserrat Light" charset="0"/>
              </a:rPr>
              <a:t>6</a:t>
            </a:r>
          </a:p>
        </p:txBody>
      </p:sp>
      <p:sp>
        <p:nvSpPr>
          <p:cNvPr id="55" name="TextBox 54">
            <a:hlinkClick r:id="rId4" action="ppaction://hlinksldjump"/>
            <a:extLst>
              <a:ext uri="{FF2B5EF4-FFF2-40B4-BE49-F238E27FC236}">
                <a16:creationId xmlns:a16="http://schemas.microsoft.com/office/drawing/2014/main" id="{86746B7D-B52D-4941-A37D-E63B673D5DEE}"/>
              </a:ext>
            </a:extLst>
          </p:cNvPr>
          <p:cNvSpPr txBox="1"/>
          <p:nvPr/>
        </p:nvSpPr>
        <p:spPr>
          <a:xfrm>
            <a:off x="4381675" y="2346232"/>
            <a:ext cx="526106" cy="1010533"/>
          </a:xfrm>
          <a:prstGeom prst="rect">
            <a:avLst/>
          </a:prstGeom>
          <a:noFill/>
        </p:spPr>
        <p:txBody>
          <a:bodyPr wrap="none" tIns="320040" rtlCol="0">
            <a:spAutoFit/>
          </a:bodyPr>
          <a:lstStyle/>
          <a:p>
            <a:pPr algn="r">
              <a:lnSpc>
                <a:spcPts val="5000"/>
              </a:lnSpc>
            </a:pPr>
            <a:r>
              <a:rPr lang="en-US" sz="4800" dirty="0">
                <a:solidFill>
                  <a:srgbClr val="002060"/>
                </a:solidFill>
                <a:latin typeface="Century Gothic" panose="020B0502020202020204" pitchFamily="34" charset="0"/>
                <a:ea typeface="Montserrat Light" charset="0"/>
                <a:cs typeface="Montserrat Light" charset="0"/>
              </a:rPr>
              <a:t>5</a:t>
            </a:r>
          </a:p>
        </p:txBody>
      </p:sp>
      <p:sp>
        <p:nvSpPr>
          <p:cNvPr id="64" name="TextBox 63">
            <a:hlinkClick r:id="rId7" action="ppaction://hlinksldjump"/>
            <a:extLst>
              <a:ext uri="{FF2B5EF4-FFF2-40B4-BE49-F238E27FC236}">
                <a16:creationId xmlns:a16="http://schemas.microsoft.com/office/drawing/2014/main" id="{D29DD01A-13BF-744A-9B64-9D86AC88EDDE}"/>
              </a:ext>
            </a:extLst>
          </p:cNvPr>
          <p:cNvSpPr txBox="1"/>
          <p:nvPr/>
        </p:nvSpPr>
        <p:spPr>
          <a:xfrm>
            <a:off x="4381675" y="922949"/>
            <a:ext cx="526106" cy="1010533"/>
          </a:xfrm>
          <a:prstGeom prst="rect">
            <a:avLst/>
          </a:prstGeom>
          <a:noFill/>
        </p:spPr>
        <p:txBody>
          <a:bodyPr wrap="none" tIns="320040" rtlCol="0">
            <a:spAutoFit/>
          </a:bodyPr>
          <a:lstStyle/>
          <a:p>
            <a:pPr algn="r">
              <a:lnSpc>
                <a:spcPts val="5000"/>
              </a:lnSpc>
            </a:pPr>
            <a:r>
              <a:rPr lang="en-US" sz="4800" dirty="0">
                <a:solidFill>
                  <a:srgbClr val="002060"/>
                </a:solidFill>
                <a:latin typeface="Century Gothic" panose="020B0502020202020204" pitchFamily="34" charset="0"/>
                <a:ea typeface="Montserrat Light" charset="0"/>
                <a:cs typeface="Montserrat Light" charset="0"/>
              </a:rPr>
              <a:t>4</a:t>
            </a:r>
          </a:p>
        </p:txBody>
      </p:sp>
      <p:sp>
        <p:nvSpPr>
          <p:cNvPr id="65" name="TextBox 64">
            <a:extLst>
              <a:ext uri="{FF2B5EF4-FFF2-40B4-BE49-F238E27FC236}">
                <a16:creationId xmlns:a16="http://schemas.microsoft.com/office/drawing/2014/main" id="{DCAE84B5-A598-8941-B4AD-51887AC426D8}"/>
              </a:ext>
            </a:extLst>
          </p:cNvPr>
          <p:cNvSpPr txBox="1"/>
          <p:nvPr/>
        </p:nvSpPr>
        <p:spPr>
          <a:xfrm>
            <a:off x="5013485" y="1405259"/>
            <a:ext cx="2741390" cy="369332"/>
          </a:xfrm>
          <a:prstGeom prst="rect">
            <a:avLst/>
          </a:prstGeom>
          <a:noFill/>
        </p:spPr>
        <p:txBody>
          <a:bodyPr wrap="square" rtlCol="0" anchor="ctr" anchorCtr="0">
            <a:spAutoFit/>
          </a:bodyPr>
          <a:lstStyle/>
          <a:p>
            <a:r>
              <a:rPr lang="en-US" dirty="0">
                <a:latin typeface="Century Gothic" panose="020B0502020202020204" pitchFamily="34" charset="0"/>
                <a:ea typeface="Montserrat Bold" charset="0"/>
                <a:cs typeface="Montserrat Bold" charset="0"/>
              </a:rPr>
              <a:t>BENEFITS &amp; CUSTOMERS</a:t>
            </a:r>
          </a:p>
        </p:txBody>
      </p:sp>
    </p:spTree>
    <p:extLst>
      <p:ext uri="{BB962C8B-B14F-4D97-AF65-F5344CB8AC3E}">
        <p14:creationId xmlns:p14="http://schemas.microsoft.com/office/powerpoint/2010/main" val="117992403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sp>
        <p:nvSpPr>
          <p:cNvPr id="38" name="TextBox 37">
            <a:extLst>
              <a:ext uri="{FF2B5EF4-FFF2-40B4-BE49-F238E27FC236}">
                <a16:creationId xmlns:a16="http://schemas.microsoft.com/office/drawing/2014/main" id="{A6C4B9E8-80D7-0E4C-98A0-080138C4551C}"/>
              </a:ext>
            </a:extLst>
          </p:cNvPr>
          <p:cNvSpPr txBox="1"/>
          <p:nvPr/>
        </p:nvSpPr>
        <p:spPr>
          <a:xfrm>
            <a:off x="367747" y="209758"/>
            <a:ext cx="3525324" cy="461665"/>
          </a:xfrm>
          <a:prstGeom prst="rect">
            <a:avLst/>
          </a:prstGeom>
          <a:noFill/>
        </p:spPr>
        <p:txBody>
          <a:bodyPr wrap="none" rtlCol="0">
            <a:spAutoFit/>
          </a:bodyPr>
          <a:lstStyle/>
          <a:p>
            <a:r>
              <a:rPr lang="en-US" sz="2400" dirty="0">
                <a:solidFill>
                  <a:schemeClr val="tx1">
                    <a:lumMod val="65000"/>
                    <a:lumOff val="35000"/>
                  </a:schemeClr>
                </a:solidFill>
                <a:latin typeface="Century Gothic" panose="020B0502020202020204" pitchFamily="34" charset="0"/>
              </a:rPr>
              <a:t>1. PROJECT OVERVIEW</a:t>
            </a:r>
          </a:p>
        </p:txBody>
      </p:sp>
      <p:sp>
        <p:nvSpPr>
          <p:cNvPr id="5" name="Rectangle 7">
            <a:extLst>
              <a:ext uri="{FF2B5EF4-FFF2-40B4-BE49-F238E27FC236}">
                <a16:creationId xmlns:a16="http://schemas.microsoft.com/office/drawing/2014/main" id="{CF8312F4-008A-8B46-B9CC-E4456F84C996}"/>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6" name="Parallelogram 5">
            <a:extLst>
              <a:ext uri="{FF2B5EF4-FFF2-40B4-BE49-F238E27FC236}">
                <a16:creationId xmlns:a16="http://schemas.microsoft.com/office/drawing/2014/main" id="{8A162E46-AFAD-E846-BF5C-F20FF11EA0EF}"/>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CB9D49A6-86F7-B744-828A-D7C1D9D15D8C}"/>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PROJECT OVERVIEW &amp; PROJECT SCOPE</a:t>
            </a:r>
            <a:endParaRPr lang="en-US" dirty="0">
              <a:solidFill>
                <a:schemeClr val="bg1"/>
              </a:solidFill>
              <a:latin typeface="Century Gothic" panose="020B0502020202020204" pitchFamily="34" charset="0"/>
              <a:ea typeface="Arial" charset="0"/>
              <a:cs typeface="Arial" charset="0"/>
            </a:endParaRPr>
          </a:p>
        </p:txBody>
      </p:sp>
      <p:sp>
        <p:nvSpPr>
          <p:cNvPr id="17" name="TextBox 16">
            <a:extLst>
              <a:ext uri="{FF2B5EF4-FFF2-40B4-BE49-F238E27FC236}">
                <a16:creationId xmlns:a16="http://schemas.microsoft.com/office/drawing/2014/main" id="{779AB062-8C1C-4C70-BE52-A5053D1050EF}"/>
              </a:ext>
            </a:extLst>
          </p:cNvPr>
          <p:cNvSpPr txBox="1"/>
          <p:nvPr/>
        </p:nvSpPr>
        <p:spPr>
          <a:xfrm>
            <a:off x="367748" y="4471690"/>
            <a:ext cx="2622834" cy="461665"/>
          </a:xfrm>
          <a:prstGeom prst="rect">
            <a:avLst/>
          </a:prstGeom>
          <a:noFill/>
        </p:spPr>
        <p:txBody>
          <a:bodyPr wrap="none" rtlCol="0">
            <a:spAutoFit/>
          </a:bodyPr>
          <a:lstStyle/>
          <a:p>
            <a:r>
              <a:rPr lang="en-US" sz="2400" dirty="0">
                <a:solidFill>
                  <a:schemeClr val="tx1">
                    <a:lumMod val="65000"/>
                    <a:lumOff val="35000"/>
                  </a:schemeClr>
                </a:solidFill>
                <a:latin typeface="Century Gothic" panose="020B0502020202020204" pitchFamily="34" charset="0"/>
              </a:rPr>
              <a:t>PROJECT SCOPE</a:t>
            </a:r>
          </a:p>
        </p:txBody>
      </p:sp>
      <p:graphicFrame>
        <p:nvGraphicFramePr>
          <p:cNvPr id="18" name="Table 17">
            <a:extLst>
              <a:ext uri="{FF2B5EF4-FFF2-40B4-BE49-F238E27FC236}">
                <a16:creationId xmlns:a16="http://schemas.microsoft.com/office/drawing/2014/main" id="{F37D93A8-7E17-4F98-A895-BBADF3A52909}"/>
              </a:ext>
            </a:extLst>
          </p:cNvPr>
          <p:cNvGraphicFramePr>
            <a:graphicFrameLocks noGrp="1"/>
          </p:cNvGraphicFramePr>
          <p:nvPr>
            <p:extLst>
              <p:ext uri="{D42A27DB-BD31-4B8C-83A1-F6EECF244321}">
                <p14:modId xmlns:p14="http://schemas.microsoft.com/office/powerpoint/2010/main" val="3919312052"/>
              </p:ext>
            </p:extLst>
          </p:nvPr>
        </p:nvGraphicFramePr>
        <p:xfrm>
          <a:off x="488196" y="697704"/>
          <a:ext cx="9448800" cy="3489325"/>
        </p:xfrm>
        <a:graphic>
          <a:graphicData uri="http://schemas.openxmlformats.org/drawingml/2006/table">
            <a:tbl>
              <a:tblPr/>
              <a:tblGrid>
                <a:gridCol w="1967708">
                  <a:extLst>
                    <a:ext uri="{9D8B030D-6E8A-4147-A177-3AD203B41FA5}">
                      <a16:colId xmlns:a16="http://schemas.microsoft.com/office/drawing/2014/main" val="1996367546"/>
                    </a:ext>
                  </a:extLst>
                </a:gridCol>
                <a:gridCol w="7481092">
                  <a:extLst>
                    <a:ext uri="{9D8B030D-6E8A-4147-A177-3AD203B41FA5}">
                      <a16:colId xmlns:a16="http://schemas.microsoft.com/office/drawing/2014/main" val="886809287"/>
                    </a:ext>
                  </a:extLst>
                </a:gridCol>
              </a:tblGrid>
              <a:tr h="697865">
                <a:tc>
                  <a:txBody>
                    <a:bodyPr/>
                    <a:lstStyle/>
                    <a:p>
                      <a:pPr algn="l" fontAlgn="ctr"/>
                      <a:r>
                        <a:rPr lang="en-US" sz="1200" b="0" i="0" u="none" strike="noStrike" dirty="0">
                          <a:solidFill>
                            <a:srgbClr val="000000"/>
                          </a:solidFill>
                          <a:effectLst/>
                          <a:latin typeface="Century Gothic" panose="020B0502020202020204" pitchFamily="34" charset="0"/>
                        </a:rPr>
                        <a:t>PROBLEM OR ISSUE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90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6DCE4"/>
                    </a:solidFill>
                  </a:tcPr>
                </a:tc>
                <a:tc>
                  <a:txBody>
                    <a:bodyPr/>
                    <a:lstStyle/>
                    <a:p>
                      <a:pPr algn="l" fontAlgn="ctr"/>
                      <a:r>
                        <a:rPr lang="en-US" sz="11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90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extLst>
                  <a:ext uri="{0D108BD9-81ED-4DB2-BD59-A6C34878D82A}">
                    <a16:rowId xmlns:a16="http://schemas.microsoft.com/office/drawing/2014/main" val="1020247949"/>
                  </a:ext>
                </a:extLst>
              </a:tr>
              <a:tr h="697865">
                <a:tc>
                  <a:txBody>
                    <a:bodyPr/>
                    <a:lstStyle/>
                    <a:p>
                      <a:pPr algn="l" rtl="0" fontAlgn="ctr"/>
                      <a:r>
                        <a:rPr lang="en-US" sz="1200" b="0" i="0" u="none" strike="noStrike">
                          <a:solidFill>
                            <a:srgbClr val="000000"/>
                          </a:solidFill>
                          <a:effectLst/>
                          <a:latin typeface="Century Gothic" panose="020B0502020202020204" pitchFamily="34" charset="0"/>
                        </a:rPr>
                        <a:t>PURPOSE OF PROJECT</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6DCE4"/>
                    </a:solidFill>
                  </a:tcPr>
                </a:tc>
                <a:tc>
                  <a:txBody>
                    <a:bodyPr/>
                    <a:lstStyle/>
                    <a:p>
                      <a:pPr algn="l" fontAlgn="ctr"/>
                      <a:r>
                        <a:rPr lang="en-US" sz="11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extLst>
                  <a:ext uri="{0D108BD9-81ED-4DB2-BD59-A6C34878D82A}">
                    <a16:rowId xmlns:a16="http://schemas.microsoft.com/office/drawing/2014/main" val="1143223311"/>
                  </a:ext>
                </a:extLst>
              </a:tr>
              <a:tr h="697865">
                <a:tc>
                  <a:txBody>
                    <a:bodyPr/>
                    <a:lstStyle/>
                    <a:p>
                      <a:pPr algn="l" fontAlgn="ctr"/>
                      <a:r>
                        <a:rPr lang="en-US" sz="1200" b="0" i="0" u="none" strike="noStrike">
                          <a:solidFill>
                            <a:srgbClr val="000000"/>
                          </a:solidFill>
                          <a:effectLst/>
                          <a:latin typeface="Century Gothic" panose="020B0502020202020204" pitchFamily="34" charset="0"/>
                        </a:rPr>
                        <a:t>BUSINESS CASE</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6DCE4"/>
                    </a:solidFill>
                  </a:tcPr>
                </a:tc>
                <a:tc>
                  <a:txBody>
                    <a:bodyPr/>
                    <a:lstStyle/>
                    <a:p>
                      <a:pPr algn="l" fontAlgn="ctr"/>
                      <a:r>
                        <a:rPr lang="en-US" sz="11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extLst>
                  <a:ext uri="{0D108BD9-81ED-4DB2-BD59-A6C34878D82A}">
                    <a16:rowId xmlns:a16="http://schemas.microsoft.com/office/drawing/2014/main" val="2364761586"/>
                  </a:ext>
                </a:extLst>
              </a:tr>
              <a:tr h="697865">
                <a:tc>
                  <a:txBody>
                    <a:bodyPr/>
                    <a:lstStyle/>
                    <a:p>
                      <a:pPr algn="l" rtl="0" fontAlgn="ctr"/>
                      <a:r>
                        <a:rPr lang="en-US" sz="1200" b="0" i="0" u="none" strike="noStrike">
                          <a:solidFill>
                            <a:srgbClr val="000000"/>
                          </a:solidFill>
                          <a:effectLst/>
                          <a:latin typeface="Century Gothic" panose="020B0502020202020204" pitchFamily="34" charset="0"/>
                        </a:rPr>
                        <a:t>GOALS / METRICS</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6DCE4"/>
                    </a:solidFill>
                  </a:tcPr>
                </a:tc>
                <a:tc>
                  <a:txBody>
                    <a:bodyPr/>
                    <a:lstStyle/>
                    <a:p>
                      <a:pPr algn="l" fontAlgn="ctr"/>
                      <a:r>
                        <a:rPr lang="en-US" sz="11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extLst>
                  <a:ext uri="{0D108BD9-81ED-4DB2-BD59-A6C34878D82A}">
                    <a16:rowId xmlns:a16="http://schemas.microsoft.com/office/drawing/2014/main" val="3997283196"/>
                  </a:ext>
                </a:extLst>
              </a:tr>
              <a:tr h="697865">
                <a:tc>
                  <a:txBody>
                    <a:bodyPr/>
                    <a:lstStyle/>
                    <a:p>
                      <a:pPr algn="l" fontAlgn="ctr"/>
                      <a:r>
                        <a:rPr lang="en-US" sz="1200" b="0" i="0" u="none" strike="noStrike">
                          <a:solidFill>
                            <a:srgbClr val="000000"/>
                          </a:solidFill>
                          <a:effectLst/>
                          <a:latin typeface="Century Gothic" panose="020B0502020202020204" pitchFamily="34" charset="0"/>
                        </a:rPr>
                        <a:t>EXPECTED DELIVERABLES</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6DCE4"/>
                    </a:solidFill>
                  </a:tcPr>
                </a:tc>
                <a:tc>
                  <a:txBody>
                    <a:bodyPr/>
                    <a:lstStyle/>
                    <a:p>
                      <a:pPr algn="l" fontAlgn="ctr"/>
                      <a:r>
                        <a:rPr lang="en-US" sz="1100" b="0" i="0" u="none" strike="noStrike" dirty="0">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extLst>
                  <a:ext uri="{0D108BD9-81ED-4DB2-BD59-A6C34878D82A}">
                    <a16:rowId xmlns:a16="http://schemas.microsoft.com/office/drawing/2014/main" val="2048370378"/>
                  </a:ext>
                </a:extLst>
              </a:tr>
            </a:tbl>
          </a:graphicData>
        </a:graphic>
      </p:graphicFrame>
      <p:graphicFrame>
        <p:nvGraphicFramePr>
          <p:cNvPr id="19" name="Table 18">
            <a:extLst>
              <a:ext uri="{FF2B5EF4-FFF2-40B4-BE49-F238E27FC236}">
                <a16:creationId xmlns:a16="http://schemas.microsoft.com/office/drawing/2014/main" id="{2A29ACB9-DD4A-4609-90CB-18909D54A7C6}"/>
              </a:ext>
            </a:extLst>
          </p:cNvPr>
          <p:cNvGraphicFramePr>
            <a:graphicFrameLocks noGrp="1"/>
          </p:cNvGraphicFramePr>
          <p:nvPr>
            <p:extLst>
              <p:ext uri="{D42A27DB-BD31-4B8C-83A1-F6EECF244321}">
                <p14:modId xmlns:p14="http://schemas.microsoft.com/office/powerpoint/2010/main" val="2865789895"/>
              </p:ext>
            </p:extLst>
          </p:nvPr>
        </p:nvGraphicFramePr>
        <p:xfrm>
          <a:off x="488196" y="4959636"/>
          <a:ext cx="9448800" cy="1395730"/>
        </p:xfrm>
        <a:graphic>
          <a:graphicData uri="http://schemas.openxmlformats.org/drawingml/2006/table">
            <a:tbl>
              <a:tblPr/>
              <a:tblGrid>
                <a:gridCol w="1967708">
                  <a:extLst>
                    <a:ext uri="{9D8B030D-6E8A-4147-A177-3AD203B41FA5}">
                      <a16:colId xmlns:a16="http://schemas.microsoft.com/office/drawing/2014/main" val="3734826"/>
                    </a:ext>
                  </a:extLst>
                </a:gridCol>
                <a:gridCol w="7481092">
                  <a:extLst>
                    <a:ext uri="{9D8B030D-6E8A-4147-A177-3AD203B41FA5}">
                      <a16:colId xmlns:a16="http://schemas.microsoft.com/office/drawing/2014/main" val="1467896747"/>
                    </a:ext>
                  </a:extLst>
                </a:gridCol>
              </a:tblGrid>
              <a:tr h="697865">
                <a:tc>
                  <a:txBody>
                    <a:bodyPr/>
                    <a:lstStyle/>
                    <a:p>
                      <a:pPr algn="l" fontAlgn="ctr"/>
                      <a:r>
                        <a:rPr lang="en-US" sz="1200" b="0" i="0" u="none" strike="noStrike">
                          <a:solidFill>
                            <a:srgbClr val="000000"/>
                          </a:solidFill>
                          <a:effectLst/>
                          <a:latin typeface="Century Gothic" panose="020B0502020202020204" pitchFamily="34" charset="0"/>
                        </a:rPr>
                        <a:t>WITHIN SCOPE</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90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6DCE4"/>
                    </a:solidFill>
                  </a:tcPr>
                </a:tc>
                <a:tc>
                  <a:txBody>
                    <a:bodyPr/>
                    <a:lstStyle/>
                    <a:p>
                      <a:pPr algn="l" fontAlgn="ctr"/>
                      <a:r>
                        <a:rPr lang="en-US" sz="11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90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extLst>
                  <a:ext uri="{0D108BD9-81ED-4DB2-BD59-A6C34878D82A}">
                    <a16:rowId xmlns:a16="http://schemas.microsoft.com/office/drawing/2014/main" val="7020059"/>
                  </a:ext>
                </a:extLst>
              </a:tr>
              <a:tr h="697865">
                <a:tc>
                  <a:txBody>
                    <a:bodyPr/>
                    <a:lstStyle/>
                    <a:p>
                      <a:pPr algn="l" rtl="0" fontAlgn="ctr"/>
                      <a:r>
                        <a:rPr lang="en-US" sz="1200" b="0" i="0" u="none" strike="noStrike">
                          <a:solidFill>
                            <a:srgbClr val="000000"/>
                          </a:solidFill>
                          <a:effectLst/>
                          <a:latin typeface="Century Gothic" panose="020B0502020202020204" pitchFamily="34" charset="0"/>
                        </a:rPr>
                        <a:t>OUTSIDE OF SCOPE</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6DCE4"/>
                    </a:solidFill>
                  </a:tcPr>
                </a:tc>
                <a:tc>
                  <a:txBody>
                    <a:bodyPr/>
                    <a:lstStyle/>
                    <a:p>
                      <a:pPr algn="l" fontAlgn="ctr"/>
                      <a:r>
                        <a:rPr lang="en-US" sz="1100" b="0" i="0" u="none" strike="noStrike" dirty="0">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extLst>
                  <a:ext uri="{0D108BD9-81ED-4DB2-BD59-A6C34878D82A}">
                    <a16:rowId xmlns:a16="http://schemas.microsoft.com/office/drawing/2014/main" val="1723382459"/>
                  </a:ext>
                </a:extLst>
              </a:tr>
            </a:tbl>
          </a:graphicData>
        </a:graphic>
      </p:graphicFrame>
    </p:spTree>
    <p:extLst>
      <p:ext uri="{BB962C8B-B14F-4D97-AF65-F5344CB8AC3E}">
        <p14:creationId xmlns:p14="http://schemas.microsoft.com/office/powerpoint/2010/main" val="363481222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sp>
        <p:nvSpPr>
          <p:cNvPr id="38" name="TextBox 37">
            <a:extLst>
              <a:ext uri="{FF2B5EF4-FFF2-40B4-BE49-F238E27FC236}">
                <a16:creationId xmlns:a16="http://schemas.microsoft.com/office/drawing/2014/main" id="{A6C4B9E8-80D7-0E4C-98A0-080138C4551C}"/>
              </a:ext>
            </a:extLst>
          </p:cNvPr>
          <p:cNvSpPr txBox="1"/>
          <p:nvPr/>
        </p:nvSpPr>
        <p:spPr>
          <a:xfrm>
            <a:off x="367748" y="248400"/>
            <a:ext cx="3592650" cy="461665"/>
          </a:xfrm>
          <a:prstGeom prst="rect">
            <a:avLst/>
          </a:prstGeom>
          <a:noFill/>
        </p:spPr>
        <p:txBody>
          <a:bodyPr wrap="none" rtlCol="0">
            <a:spAutoFit/>
          </a:bodyPr>
          <a:lstStyle/>
          <a:p>
            <a:r>
              <a:rPr lang="en-US" sz="2400" dirty="0">
                <a:solidFill>
                  <a:schemeClr val="tx1">
                    <a:lumMod val="65000"/>
                    <a:lumOff val="35000"/>
                  </a:schemeClr>
                </a:solidFill>
                <a:latin typeface="Century Gothic" panose="020B0502020202020204" pitchFamily="34" charset="0"/>
              </a:rPr>
              <a:t>2. TENTATIVE SCHEDULE</a:t>
            </a:r>
          </a:p>
        </p:txBody>
      </p:sp>
      <p:sp>
        <p:nvSpPr>
          <p:cNvPr id="5" name="Rectangle 7">
            <a:extLst>
              <a:ext uri="{FF2B5EF4-FFF2-40B4-BE49-F238E27FC236}">
                <a16:creationId xmlns:a16="http://schemas.microsoft.com/office/drawing/2014/main" id="{CF8312F4-008A-8B46-B9CC-E4456F84C996}"/>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6" name="Parallelogram 5">
            <a:extLst>
              <a:ext uri="{FF2B5EF4-FFF2-40B4-BE49-F238E27FC236}">
                <a16:creationId xmlns:a16="http://schemas.microsoft.com/office/drawing/2014/main" id="{8A162E46-AFAD-E846-BF5C-F20FF11EA0EF}"/>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CB9D49A6-86F7-B744-828A-D7C1D9D15D8C}"/>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TENTATIVE SCHEDULE</a:t>
            </a:r>
            <a:endParaRPr lang="en-US" dirty="0">
              <a:solidFill>
                <a:schemeClr val="bg1"/>
              </a:solidFill>
              <a:latin typeface="Century Gothic" panose="020B0502020202020204" pitchFamily="34" charset="0"/>
              <a:ea typeface="Arial" charset="0"/>
              <a:cs typeface="Arial" charset="0"/>
            </a:endParaRPr>
          </a:p>
        </p:txBody>
      </p:sp>
      <p:graphicFrame>
        <p:nvGraphicFramePr>
          <p:cNvPr id="4" name="Table 3">
            <a:extLst>
              <a:ext uri="{FF2B5EF4-FFF2-40B4-BE49-F238E27FC236}">
                <a16:creationId xmlns:a16="http://schemas.microsoft.com/office/drawing/2014/main" id="{9ABD8C64-143C-4A5E-8B6A-75D3668D34E4}"/>
              </a:ext>
            </a:extLst>
          </p:cNvPr>
          <p:cNvGraphicFramePr>
            <a:graphicFrameLocks noGrp="1"/>
          </p:cNvGraphicFramePr>
          <p:nvPr>
            <p:extLst>
              <p:ext uri="{D42A27DB-BD31-4B8C-83A1-F6EECF244321}">
                <p14:modId xmlns:p14="http://schemas.microsoft.com/office/powerpoint/2010/main" val="3236911121"/>
              </p:ext>
            </p:extLst>
          </p:nvPr>
        </p:nvGraphicFramePr>
        <p:xfrm>
          <a:off x="447932" y="710065"/>
          <a:ext cx="10276896" cy="5559004"/>
        </p:xfrm>
        <a:graphic>
          <a:graphicData uri="http://schemas.openxmlformats.org/drawingml/2006/table">
            <a:tbl>
              <a:tblPr/>
              <a:tblGrid>
                <a:gridCol w="5758784">
                  <a:extLst>
                    <a:ext uri="{9D8B030D-6E8A-4147-A177-3AD203B41FA5}">
                      <a16:colId xmlns:a16="http://schemas.microsoft.com/office/drawing/2014/main" val="45349884"/>
                    </a:ext>
                  </a:extLst>
                </a:gridCol>
                <a:gridCol w="2295242">
                  <a:extLst>
                    <a:ext uri="{9D8B030D-6E8A-4147-A177-3AD203B41FA5}">
                      <a16:colId xmlns:a16="http://schemas.microsoft.com/office/drawing/2014/main" val="4030175396"/>
                    </a:ext>
                  </a:extLst>
                </a:gridCol>
                <a:gridCol w="2222870">
                  <a:extLst>
                    <a:ext uri="{9D8B030D-6E8A-4147-A177-3AD203B41FA5}">
                      <a16:colId xmlns:a16="http://schemas.microsoft.com/office/drawing/2014/main" val="2635095511"/>
                    </a:ext>
                  </a:extLst>
                </a:gridCol>
              </a:tblGrid>
              <a:tr h="368924">
                <a:tc>
                  <a:txBody>
                    <a:bodyPr/>
                    <a:lstStyle/>
                    <a:p>
                      <a:pPr algn="l" fontAlgn="ctr"/>
                      <a:r>
                        <a:rPr lang="en-US" sz="900" b="1" i="0" u="none" strike="noStrike">
                          <a:solidFill>
                            <a:srgbClr val="000000"/>
                          </a:solidFill>
                          <a:effectLst/>
                          <a:latin typeface="Century Gothic" panose="020B0502020202020204" pitchFamily="34" charset="0"/>
                        </a:rPr>
                        <a:t>KEY MILESTONE</a:t>
                      </a:r>
                    </a:p>
                  </a:txBody>
                  <a:tcPr marL="104168" marR="8681" marT="8681" marB="0" anchor="ctr">
                    <a:lnL w="6350" cap="flat" cmpd="sng" algn="ctr">
                      <a:solidFill>
                        <a:srgbClr val="BFBFBF"/>
                      </a:solidFill>
                      <a:prstDash val="solid"/>
                      <a:round/>
                      <a:headEnd type="none" w="med" len="med"/>
                      <a:tailEnd type="none" w="med" len="med"/>
                    </a:lnL>
                    <a:lnR w="25400" cap="flat" cmpd="dbl" algn="ctr">
                      <a:solidFill>
                        <a:srgbClr val="BFBFBF"/>
                      </a:solidFill>
                      <a:prstDash val="solid"/>
                      <a:round/>
                      <a:headEnd type="none" w="med" len="med"/>
                      <a:tailEnd type="none" w="med" len="med"/>
                    </a:lnR>
                    <a:lnT w="190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6DCE4"/>
                    </a:solidFill>
                  </a:tcPr>
                </a:tc>
                <a:tc>
                  <a:txBody>
                    <a:bodyPr/>
                    <a:lstStyle/>
                    <a:p>
                      <a:pPr algn="ctr" fontAlgn="ctr"/>
                      <a:r>
                        <a:rPr lang="en-US" sz="900" b="1" i="0" u="none" strike="noStrike">
                          <a:solidFill>
                            <a:srgbClr val="000000"/>
                          </a:solidFill>
                          <a:effectLst/>
                          <a:latin typeface="Century Gothic" panose="020B0502020202020204" pitchFamily="34" charset="0"/>
                        </a:rPr>
                        <a:t>START</a:t>
                      </a:r>
                    </a:p>
                  </a:txBody>
                  <a:tcPr marL="8681" marR="8681" marT="8681" marB="0" anchor="ctr">
                    <a:lnL w="25400" cap="flat" cmpd="dbl"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90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6DCE4"/>
                    </a:solidFill>
                  </a:tcPr>
                </a:tc>
                <a:tc>
                  <a:txBody>
                    <a:bodyPr/>
                    <a:lstStyle/>
                    <a:p>
                      <a:pPr algn="ctr" fontAlgn="ctr"/>
                      <a:r>
                        <a:rPr lang="en-US" sz="900" b="1" i="0" u="none" strike="noStrike">
                          <a:solidFill>
                            <a:srgbClr val="000000"/>
                          </a:solidFill>
                          <a:effectLst/>
                          <a:latin typeface="Century Gothic" panose="020B0502020202020204" pitchFamily="34" charset="0"/>
                        </a:rPr>
                        <a:t>FINISH</a:t>
                      </a:r>
                    </a:p>
                  </a:txBody>
                  <a:tcPr marL="8681" marR="8681" marT="8681"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90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6DCE4"/>
                    </a:solidFill>
                  </a:tcPr>
                </a:tc>
                <a:extLst>
                  <a:ext uri="{0D108BD9-81ED-4DB2-BD59-A6C34878D82A}">
                    <a16:rowId xmlns:a16="http://schemas.microsoft.com/office/drawing/2014/main" val="830266174"/>
                  </a:ext>
                </a:extLst>
              </a:tr>
              <a:tr h="519008">
                <a:tc>
                  <a:txBody>
                    <a:bodyPr/>
                    <a:lstStyle/>
                    <a:p>
                      <a:pPr algn="l" rtl="0" fontAlgn="ctr"/>
                      <a:r>
                        <a:rPr lang="en-US" sz="1000" b="0" i="0" u="none" strike="noStrike">
                          <a:solidFill>
                            <a:srgbClr val="000000"/>
                          </a:solidFill>
                          <a:effectLst/>
                          <a:latin typeface="Century Gothic" panose="020B0502020202020204" pitchFamily="34" charset="0"/>
                        </a:rPr>
                        <a:t>Form Project Team / Preliminary Review / Scope</a:t>
                      </a:r>
                    </a:p>
                  </a:txBody>
                  <a:tcPr marL="104168" marR="8681" marT="8681" marB="0" anchor="ctr">
                    <a:lnL w="6350" cap="flat" cmpd="sng" algn="ctr">
                      <a:solidFill>
                        <a:srgbClr val="BFBFBF"/>
                      </a:solidFill>
                      <a:prstDash val="solid"/>
                      <a:round/>
                      <a:headEnd type="none" w="med" len="med"/>
                      <a:tailEnd type="none" w="med" len="med"/>
                    </a:lnL>
                    <a:lnR w="25400" cap="flat" cmpd="dbl"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EEF3"/>
                    </a:solidFill>
                  </a:tcPr>
                </a:tc>
                <a:tc>
                  <a:txBody>
                    <a:bodyPr/>
                    <a:lstStyle/>
                    <a:p>
                      <a:pPr algn="ctr" fontAlgn="ctr"/>
                      <a:endParaRPr lang="en-US" sz="1000" b="0" i="0" u="none" strike="noStrike" dirty="0">
                        <a:solidFill>
                          <a:srgbClr val="000000"/>
                        </a:solidFill>
                        <a:effectLst/>
                        <a:latin typeface="Century Gothic" panose="020B0502020202020204" pitchFamily="34" charset="0"/>
                      </a:endParaRPr>
                    </a:p>
                  </a:txBody>
                  <a:tcPr marL="8681" marR="8681" marT="8681" marB="0" anchor="ctr">
                    <a:lnL w="25400" cap="flat" cmpd="dbl"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7F9FB"/>
                    </a:solidFill>
                  </a:tcPr>
                </a:tc>
                <a:tc>
                  <a:txBody>
                    <a:bodyPr/>
                    <a:lstStyle/>
                    <a:p>
                      <a:pPr algn="ctr" fontAlgn="ctr"/>
                      <a:endParaRPr lang="en-US" sz="1000" b="0" i="0" u="none" strike="noStrike" dirty="0">
                        <a:solidFill>
                          <a:srgbClr val="000000"/>
                        </a:solidFill>
                        <a:effectLst/>
                        <a:latin typeface="Century Gothic" panose="020B0502020202020204" pitchFamily="34" charset="0"/>
                      </a:endParaRPr>
                    </a:p>
                  </a:txBody>
                  <a:tcPr marL="8681" marR="8681" marT="8681"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7F9FB"/>
                    </a:solidFill>
                  </a:tcPr>
                </a:tc>
                <a:extLst>
                  <a:ext uri="{0D108BD9-81ED-4DB2-BD59-A6C34878D82A}">
                    <a16:rowId xmlns:a16="http://schemas.microsoft.com/office/drawing/2014/main" val="3383816394"/>
                  </a:ext>
                </a:extLst>
              </a:tr>
              <a:tr h="519008">
                <a:tc>
                  <a:txBody>
                    <a:bodyPr/>
                    <a:lstStyle/>
                    <a:p>
                      <a:pPr algn="l" rtl="0" fontAlgn="ctr"/>
                      <a:r>
                        <a:rPr lang="en-US" sz="1000" b="0" i="0" u="none" strike="noStrike">
                          <a:solidFill>
                            <a:srgbClr val="000000"/>
                          </a:solidFill>
                          <a:effectLst/>
                          <a:latin typeface="Century Gothic" panose="020B0502020202020204" pitchFamily="34" charset="0"/>
                        </a:rPr>
                        <a:t>Finalize Project Plan / Charter / Kick Off</a:t>
                      </a:r>
                    </a:p>
                  </a:txBody>
                  <a:tcPr marL="104168" marR="8681" marT="8681" marB="0" anchor="ctr">
                    <a:lnL w="6350" cap="flat" cmpd="sng" algn="ctr">
                      <a:solidFill>
                        <a:srgbClr val="BFBFBF"/>
                      </a:solidFill>
                      <a:prstDash val="solid"/>
                      <a:round/>
                      <a:headEnd type="none" w="med" len="med"/>
                      <a:tailEnd type="none" w="med" len="med"/>
                    </a:lnL>
                    <a:lnR w="25400" cap="flat" cmpd="dbl"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EEF3"/>
                    </a:solidFill>
                  </a:tcPr>
                </a:tc>
                <a:tc>
                  <a:txBody>
                    <a:bodyPr/>
                    <a:lstStyle/>
                    <a:p>
                      <a:pPr algn="ctr" fontAlgn="ctr"/>
                      <a:endParaRPr lang="en-US" sz="1000" b="0" i="0" u="none" strike="noStrike" dirty="0">
                        <a:solidFill>
                          <a:srgbClr val="000000"/>
                        </a:solidFill>
                        <a:effectLst/>
                        <a:latin typeface="Century Gothic" panose="020B0502020202020204" pitchFamily="34" charset="0"/>
                      </a:endParaRPr>
                    </a:p>
                  </a:txBody>
                  <a:tcPr marL="8681" marR="8681" marT="8681" marB="0" anchor="ctr">
                    <a:lnL w="25400" cap="flat" cmpd="dbl"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7F9FB"/>
                    </a:solidFill>
                  </a:tcPr>
                </a:tc>
                <a:tc>
                  <a:txBody>
                    <a:bodyPr/>
                    <a:lstStyle/>
                    <a:p>
                      <a:pPr algn="ctr" fontAlgn="ctr"/>
                      <a:endParaRPr lang="en-US" sz="1000" b="0" i="0" u="none" strike="noStrike" dirty="0">
                        <a:solidFill>
                          <a:srgbClr val="000000"/>
                        </a:solidFill>
                        <a:effectLst/>
                        <a:latin typeface="Century Gothic" panose="020B0502020202020204" pitchFamily="34" charset="0"/>
                      </a:endParaRPr>
                    </a:p>
                  </a:txBody>
                  <a:tcPr marL="8681" marR="8681" marT="8681"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7F9FB"/>
                    </a:solidFill>
                  </a:tcPr>
                </a:tc>
                <a:extLst>
                  <a:ext uri="{0D108BD9-81ED-4DB2-BD59-A6C34878D82A}">
                    <a16:rowId xmlns:a16="http://schemas.microsoft.com/office/drawing/2014/main" val="1288720879"/>
                  </a:ext>
                </a:extLst>
              </a:tr>
              <a:tr h="519008">
                <a:tc>
                  <a:txBody>
                    <a:bodyPr/>
                    <a:lstStyle/>
                    <a:p>
                      <a:pPr algn="l" rtl="0" fontAlgn="ctr"/>
                      <a:r>
                        <a:rPr lang="en-US" sz="1000" b="0" i="0" u="none" strike="noStrike">
                          <a:solidFill>
                            <a:srgbClr val="000000"/>
                          </a:solidFill>
                          <a:effectLst/>
                          <a:latin typeface="Century Gothic" panose="020B0502020202020204" pitchFamily="34" charset="0"/>
                        </a:rPr>
                        <a:t>Define Phase</a:t>
                      </a:r>
                    </a:p>
                  </a:txBody>
                  <a:tcPr marL="104168" marR="8681" marT="8681" marB="0" anchor="ctr">
                    <a:lnL w="6350" cap="flat" cmpd="sng" algn="ctr">
                      <a:solidFill>
                        <a:srgbClr val="BFBFBF"/>
                      </a:solidFill>
                      <a:prstDash val="solid"/>
                      <a:round/>
                      <a:headEnd type="none" w="med" len="med"/>
                      <a:tailEnd type="none" w="med" len="med"/>
                    </a:lnL>
                    <a:lnR w="25400" cap="flat" cmpd="dbl"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EEF3"/>
                    </a:solidFill>
                  </a:tcPr>
                </a:tc>
                <a:tc>
                  <a:txBody>
                    <a:bodyPr/>
                    <a:lstStyle/>
                    <a:p>
                      <a:pPr algn="ctr" fontAlgn="ctr"/>
                      <a:endParaRPr lang="en-US" sz="1000" b="0" i="0" u="none" strike="noStrike" dirty="0">
                        <a:solidFill>
                          <a:srgbClr val="000000"/>
                        </a:solidFill>
                        <a:effectLst/>
                        <a:latin typeface="Century Gothic" panose="020B0502020202020204" pitchFamily="34" charset="0"/>
                      </a:endParaRPr>
                    </a:p>
                  </a:txBody>
                  <a:tcPr marL="8681" marR="8681" marT="8681" marB="0" anchor="ctr">
                    <a:lnL w="25400" cap="flat" cmpd="dbl"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7F9FB"/>
                    </a:solidFill>
                  </a:tcPr>
                </a:tc>
                <a:tc>
                  <a:txBody>
                    <a:bodyPr/>
                    <a:lstStyle/>
                    <a:p>
                      <a:pPr algn="ctr" fontAlgn="ctr"/>
                      <a:endParaRPr lang="en-US" sz="1000" b="0" i="0" u="none" strike="noStrike" dirty="0">
                        <a:solidFill>
                          <a:srgbClr val="000000"/>
                        </a:solidFill>
                        <a:effectLst/>
                        <a:latin typeface="Century Gothic" panose="020B0502020202020204" pitchFamily="34" charset="0"/>
                      </a:endParaRPr>
                    </a:p>
                  </a:txBody>
                  <a:tcPr marL="8681" marR="8681" marT="8681"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7F9FB"/>
                    </a:solidFill>
                  </a:tcPr>
                </a:tc>
                <a:extLst>
                  <a:ext uri="{0D108BD9-81ED-4DB2-BD59-A6C34878D82A}">
                    <a16:rowId xmlns:a16="http://schemas.microsoft.com/office/drawing/2014/main" val="3011254951"/>
                  </a:ext>
                </a:extLst>
              </a:tr>
              <a:tr h="519008">
                <a:tc>
                  <a:txBody>
                    <a:bodyPr/>
                    <a:lstStyle/>
                    <a:p>
                      <a:pPr algn="l" rtl="0" fontAlgn="ctr"/>
                      <a:r>
                        <a:rPr lang="en-US" sz="1000" b="0" i="0" u="none" strike="noStrike">
                          <a:solidFill>
                            <a:srgbClr val="000000"/>
                          </a:solidFill>
                          <a:effectLst/>
                          <a:latin typeface="Century Gothic" panose="020B0502020202020204" pitchFamily="34" charset="0"/>
                        </a:rPr>
                        <a:t>Measurement Phase</a:t>
                      </a:r>
                    </a:p>
                  </a:txBody>
                  <a:tcPr marL="104168" marR="8681" marT="8681" marB="0" anchor="ctr">
                    <a:lnL w="6350" cap="flat" cmpd="sng" algn="ctr">
                      <a:solidFill>
                        <a:srgbClr val="BFBFBF"/>
                      </a:solidFill>
                      <a:prstDash val="solid"/>
                      <a:round/>
                      <a:headEnd type="none" w="med" len="med"/>
                      <a:tailEnd type="none" w="med" len="med"/>
                    </a:lnL>
                    <a:lnR w="25400" cap="flat" cmpd="dbl"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EEF3"/>
                    </a:solidFill>
                  </a:tcPr>
                </a:tc>
                <a:tc>
                  <a:txBody>
                    <a:bodyPr/>
                    <a:lstStyle/>
                    <a:p>
                      <a:pPr algn="ctr" fontAlgn="ctr"/>
                      <a:endParaRPr lang="en-US" sz="1000" b="0" i="0" u="none" strike="noStrike">
                        <a:solidFill>
                          <a:srgbClr val="000000"/>
                        </a:solidFill>
                        <a:effectLst/>
                        <a:latin typeface="Century Gothic" panose="020B0502020202020204" pitchFamily="34" charset="0"/>
                      </a:endParaRPr>
                    </a:p>
                  </a:txBody>
                  <a:tcPr marL="8681" marR="8681" marT="8681" marB="0" anchor="ctr">
                    <a:lnL w="25400" cap="flat" cmpd="dbl"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7F9FB"/>
                    </a:solidFill>
                  </a:tcPr>
                </a:tc>
                <a:tc>
                  <a:txBody>
                    <a:bodyPr/>
                    <a:lstStyle/>
                    <a:p>
                      <a:pPr algn="ctr" fontAlgn="ctr"/>
                      <a:endParaRPr lang="en-US" sz="1000" b="0" i="0" u="none" strike="noStrike">
                        <a:solidFill>
                          <a:srgbClr val="000000"/>
                        </a:solidFill>
                        <a:effectLst/>
                        <a:latin typeface="Century Gothic" panose="020B0502020202020204" pitchFamily="34" charset="0"/>
                      </a:endParaRPr>
                    </a:p>
                  </a:txBody>
                  <a:tcPr marL="8681" marR="8681" marT="8681"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7F9FB"/>
                    </a:solidFill>
                  </a:tcPr>
                </a:tc>
                <a:extLst>
                  <a:ext uri="{0D108BD9-81ED-4DB2-BD59-A6C34878D82A}">
                    <a16:rowId xmlns:a16="http://schemas.microsoft.com/office/drawing/2014/main" val="3948482540"/>
                  </a:ext>
                </a:extLst>
              </a:tr>
              <a:tr h="519008">
                <a:tc>
                  <a:txBody>
                    <a:bodyPr/>
                    <a:lstStyle/>
                    <a:p>
                      <a:pPr algn="l" rtl="0" fontAlgn="ctr"/>
                      <a:r>
                        <a:rPr lang="en-US" sz="1000" b="0" i="0" u="none" strike="noStrike">
                          <a:solidFill>
                            <a:srgbClr val="000000"/>
                          </a:solidFill>
                          <a:effectLst/>
                          <a:latin typeface="Century Gothic" panose="020B0502020202020204" pitchFamily="34" charset="0"/>
                        </a:rPr>
                        <a:t>Analysis Phase</a:t>
                      </a:r>
                    </a:p>
                  </a:txBody>
                  <a:tcPr marL="104168" marR="8681" marT="8681" marB="0" anchor="ctr">
                    <a:lnL w="6350" cap="flat" cmpd="sng" algn="ctr">
                      <a:solidFill>
                        <a:srgbClr val="BFBFBF"/>
                      </a:solidFill>
                      <a:prstDash val="solid"/>
                      <a:round/>
                      <a:headEnd type="none" w="med" len="med"/>
                      <a:tailEnd type="none" w="med" len="med"/>
                    </a:lnL>
                    <a:lnR w="25400" cap="flat" cmpd="dbl"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EEF3"/>
                    </a:solidFill>
                  </a:tcPr>
                </a:tc>
                <a:tc>
                  <a:txBody>
                    <a:bodyPr/>
                    <a:lstStyle/>
                    <a:p>
                      <a:pPr algn="ctr" fontAlgn="ctr"/>
                      <a:endParaRPr lang="en-US" sz="1000" b="0" i="0" u="none" strike="noStrike" dirty="0">
                        <a:solidFill>
                          <a:srgbClr val="000000"/>
                        </a:solidFill>
                        <a:effectLst/>
                        <a:latin typeface="Century Gothic" panose="020B0502020202020204" pitchFamily="34" charset="0"/>
                      </a:endParaRPr>
                    </a:p>
                  </a:txBody>
                  <a:tcPr marL="8681" marR="8681" marT="8681" marB="0" anchor="ctr">
                    <a:lnL w="25400" cap="flat" cmpd="dbl"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7F9FB"/>
                    </a:solidFill>
                  </a:tcPr>
                </a:tc>
                <a:tc>
                  <a:txBody>
                    <a:bodyPr/>
                    <a:lstStyle/>
                    <a:p>
                      <a:pPr algn="ctr" fontAlgn="ctr"/>
                      <a:endParaRPr lang="en-US" sz="1000" b="0" i="0" u="none" strike="noStrike" dirty="0">
                        <a:solidFill>
                          <a:srgbClr val="000000"/>
                        </a:solidFill>
                        <a:effectLst/>
                        <a:latin typeface="Century Gothic" panose="020B0502020202020204" pitchFamily="34" charset="0"/>
                      </a:endParaRPr>
                    </a:p>
                  </a:txBody>
                  <a:tcPr marL="8681" marR="8681" marT="8681"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7F9FB"/>
                    </a:solidFill>
                  </a:tcPr>
                </a:tc>
                <a:extLst>
                  <a:ext uri="{0D108BD9-81ED-4DB2-BD59-A6C34878D82A}">
                    <a16:rowId xmlns:a16="http://schemas.microsoft.com/office/drawing/2014/main" val="1066953128"/>
                  </a:ext>
                </a:extLst>
              </a:tr>
              <a:tr h="519008">
                <a:tc>
                  <a:txBody>
                    <a:bodyPr/>
                    <a:lstStyle/>
                    <a:p>
                      <a:pPr algn="l" rtl="0" fontAlgn="ctr"/>
                      <a:r>
                        <a:rPr lang="en-US" sz="1000" b="0" i="0" u="none" strike="noStrike">
                          <a:solidFill>
                            <a:srgbClr val="000000"/>
                          </a:solidFill>
                          <a:effectLst/>
                          <a:latin typeface="Century Gothic" panose="020B0502020202020204" pitchFamily="34" charset="0"/>
                        </a:rPr>
                        <a:t>Improvement Phase</a:t>
                      </a:r>
                    </a:p>
                  </a:txBody>
                  <a:tcPr marL="104168" marR="8681" marT="8681" marB="0" anchor="ctr">
                    <a:lnL w="6350" cap="flat" cmpd="sng" algn="ctr">
                      <a:solidFill>
                        <a:srgbClr val="BFBFBF"/>
                      </a:solidFill>
                      <a:prstDash val="solid"/>
                      <a:round/>
                      <a:headEnd type="none" w="med" len="med"/>
                      <a:tailEnd type="none" w="med" len="med"/>
                    </a:lnL>
                    <a:lnR w="25400" cap="flat" cmpd="dbl"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EEF3"/>
                    </a:solidFill>
                  </a:tcPr>
                </a:tc>
                <a:tc>
                  <a:txBody>
                    <a:bodyPr/>
                    <a:lstStyle/>
                    <a:p>
                      <a:pPr algn="ctr" fontAlgn="ctr"/>
                      <a:endParaRPr lang="en-US" sz="1000" b="0" i="0" u="none" strike="noStrike" dirty="0">
                        <a:solidFill>
                          <a:srgbClr val="000000"/>
                        </a:solidFill>
                        <a:effectLst/>
                        <a:latin typeface="Century Gothic" panose="020B0502020202020204" pitchFamily="34" charset="0"/>
                      </a:endParaRPr>
                    </a:p>
                  </a:txBody>
                  <a:tcPr marL="8681" marR="8681" marT="8681" marB="0" anchor="ctr">
                    <a:lnL w="25400" cap="flat" cmpd="dbl"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7F9FB"/>
                    </a:solidFill>
                  </a:tcPr>
                </a:tc>
                <a:tc>
                  <a:txBody>
                    <a:bodyPr/>
                    <a:lstStyle/>
                    <a:p>
                      <a:pPr algn="ctr" fontAlgn="ctr"/>
                      <a:endParaRPr lang="en-US" sz="1000" b="0" i="0" u="none" strike="noStrike" dirty="0">
                        <a:solidFill>
                          <a:srgbClr val="000000"/>
                        </a:solidFill>
                        <a:effectLst/>
                        <a:latin typeface="Century Gothic" panose="020B0502020202020204" pitchFamily="34" charset="0"/>
                      </a:endParaRPr>
                    </a:p>
                  </a:txBody>
                  <a:tcPr marL="8681" marR="8681" marT="8681"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7F9FB"/>
                    </a:solidFill>
                  </a:tcPr>
                </a:tc>
                <a:extLst>
                  <a:ext uri="{0D108BD9-81ED-4DB2-BD59-A6C34878D82A}">
                    <a16:rowId xmlns:a16="http://schemas.microsoft.com/office/drawing/2014/main" val="1188724549"/>
                  </a:ext>
                </a:extLst>
              </a:tr>
              <a:tr h="519008">
                <a:tc>
                  <a:txBody>
                    <a:bodyPr/>
                    <a:lstStyle/>
                    <a:p>
                      <a:pPr algn="l" rtl="0" fontAlgn="ctr"/>
                      <a:r>
                        <a:rPr lang="en-US" sz="1000" b="0" i="0" u="none" strike="noStrike">
                          <a:solidFill>
                            <a:srgbClr val="000000"/>
                          </a:solidFill>
                          <a:effectLst/>
                          <a:latin typeface="Century Gothic" panose="020B0502020202020204" pitchFamily="34" charset="0"/>
                        </a:rPr>
                        <a:t>Control Phase</a:t>
                      </a:r>
                    </a:p>
                  </a:txBody>
                  <a:tcPr marL="104168" marR="8681" marT="8681" marB="0" anchor="ctr">
                    <a:lnL w="6350" cap="flat" cmpd="sng" algn="ctr">
                      <a:solidFill>
                        <a:srgbClr val="BFBFBF"/>
                      </a:solidFill>
                      <a:prstDash val="solid"/>
                      <a:round/>
                      <a:headEnd type="none" w="med" len="med"/>
                      <a:tailEnd type="none" w="med" len="med"/>
                    </a:lnL>
                    <a:lnR w="25400" cap="flat" cmpd="dbl"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EEF3"/>
                    </a:solidFill>
                  </a:tcPr>
                </a:tc>
                <a:tc>
                  <a:txBody>
                    <a:bodyPr/>
                    <a:lstStyle/>
                    <a:p>
                      <a:pPr algn="ctr" fontAlgn="ctr"/>
                      <a:endParaRPr lang="en-US" sz="1000" b="0" i="0" u="none" strike="noStrike" dirty="0">
                        <a:solidFill>
                          <a:srgbClr val="000000"/>
                        </a:solidFill>
                        <a:effectLst/>
                        <a:latin typeface="Century Gothic" panose="020B0502020202020204" pitchFamily="34" charset="0"/>
                      </a:endParaRPr>
                    </a:p>
                  </a:txBody>
                  <a:tcPr marL="8681" marR="8681" marT="8681" marB="0" anchor="ctr">
                    <a:lnL w="25400" cap="flat" cmpd="dbl"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7F9FB"/>
                    </a:solidFill>
                  </a:tcPr>
                </a:tc>
                <a:tc>
                  <a:txBody>
                    <a:bodyPr/>
                    <a:lstStyle/>
                    <a:p>
                      <a:pPr algn="ctr" fontAlgn="ctr"/>
                      <a:endParaRPr lang="en-US" sz="1000" b="0" i="0" u="none" strike="noStrike" dirty="0">
                        <a:solidFill>
                          <a:srgbClr val="000000"/>
                        </a:solidFill>
                        <a:effectLst/>
                        <a:latin typeface="Century Gothic" panose="020B0502020202020204" pitchFamily="34" charset="0"/>
                      </a:endParaRPr>
                    </a:p>
                  </a:txBody>
                  <a:tcPr marL="8681" marR="8681" marT="8681"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7F9FB"/>
                    </a:solidFill>
                  </a:tcPr>
                </a:tc>
                <a:extLst>
                  <a:ext uri="{0D108BD9-81ED-4DB2-BD59-A6C34878D82A}">
                    <a16:rowId xmlns:a16="http://schemas.microsoft.com/office/drawing/2014/main" val="1422060000"/>
                  </a:ext>
                </a:extLst>
              </a:tr>
              <a:tr h="519008">
                <a:tc>
                  <a:txBody>
                    <a:bodyPr/>
                    <a:lstStyle/>
                    <a:p>
                      <a:pPr algn="l" rtl="0" fontAlgn="ctr"/>
                      <a:r>
                        <a:rPr lang="en-US" sz="1000" b="0" i="0" u="none" strike="noStrike">
                          <a:solidFill>
                            <a:srgbClr val="000000"/>
                          </a:solidFill>
                          <a:effectLst/>
                          <a:latin typeface="Century Gothic" panose="020B0502020202020204" pitchFamily="34" charset="0"/>
                        </a:rPr>
                        <a:t>Project Summary Report and Close Out</a:t>
                      </a:r>
                    </a:p>
                  </a:txBody>
                  <a:tcPr marL="104168" marR="8681" marT="8681" marB="0" anchor="ctr">
                    <a:lnL w="6350" cap="flat" cmpd="sng" algn="ctr">
                      <a:solidFill>
                        <a:srgbClr val="BFBFBF"/>
                      </a:solidFill>
                      <a:prstDash val="solid"/>
                      <a:round/>
                      <a:headEnd type="none" w="med" len="med"/>
                      <a:tailEnd type="none" w="med" len="med"/>
                    </a:lnL>
                    <a:lnR w="25400" cap="flat" cmpd="dbl"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EEF3"/>
                    </a:solidFill>
                  </a:tcPr>
                </a:tc>
                <a:tc>
                  <a:txBody>
                    <a:bodyPr/>
                    <a:lstStyle/>
                    <a:p>
                      <a:pPr algn="ctr" fontAlgn="ctr"/>
                      <a:endParaRPr lang="en-US" sz="1000" b="0" i="0" u="none" strike="noStrike" dirty="0">
                        <a:solidFill>
                          <a:srgbClr val="000000"/>
                        </a:solidFill>
                        <a:effectLst/>
                        <a:latin typeface="Century Gothic" panose="020B0502020202020204" pitchFamily="34" charset="0"/>
                      </a:endParaRPr>
                    </a:p>
                  </a:txBody>
                  <a:tcPr marL="8681" marR="8681" marT="8681" marB="0" anchor="ctr">
                    <a:lnL w="25400" cap="flat" cmpd="dbl"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7F9FB"/>
                    </a:solidFill>
                  </a:tcPr>
                </a:tc>
                <a:tc>
                  <a:txBody>
                    <a:bodyPr/>
                    <a:lstStyle/>
                    <a:p>
                      <a:pPr algn="ctr" fontAlgn="ctr"/>
                      <a:endParaRPr lang="en-US" sz="1000" b="0" i="0" u="none" strike="noStrike" dirty="0">
                        <a:solidFill>
                          <a:srgbClr val="000000"/>
                        </a:solidFill>
                        <a:effectLst/>
                        <a:latin typeface="Century Gothic" panose="020B0502020202020204" pitchFamily="34" charset="0"/>
                      </a:endParaRPr>
                    </a:p>
                  </a:txBody>
                  <a:tcPr marL="8681" marR="8681" marT="8681"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7F9FB"/>
                    </a:solidFill>
                  </a:tcPr>
                </a:tc>
                <a:extLst>
                  <a:ext uri="{0D108BD9-81ED-4DB2-BD59-A6C34878D82A}">
                    <a16:rowId xmlns:a16="http://schemas.microsoft.com/office/drawing/2014/main" val="4228696142"/>
                  </a:ext>
                </a:extLst>
              </a:tr>
              <a:tr h="519008">
                <a:tc>
                  <a:txBody>
                    <a:bodyPr/>
                    <a:lstStyle/>
                    <a:p>
                      <a:pPr algn="l" rtl="0" fontAlgn="ctr"/>
                      <a:r>
                        <a:rPr lang="en-US" sz="1000" b="0" i="0" u="none" strike="noStrike">
                          <a:solidFill>
                            <a:srgbClr val="000000"/>
                          </a:solidFill>
                          <a:effectLst/>
                          <a:latin typeface="Century Gothic" panose="020B0502020202020204" pitchFamily="34" charset="0"/>
                        </a:rPr>
                        <a:t> </a:t>
                      </a:r>
                    </a:p>
                  </a:txBody>
                  <a:tcPr marL="104168" marR="8681" marT="8681" marB="0" anchor="ctr">
                    <a:lnL w="6350" cap="flat" cmpd="sng" algn="ctr">
                      <a:solidFill>
                        <a:srgbClr val="BFBFBF"/>
                      </a:solidFill>
                      <a:prstDash val="solid"/>
                      <a:round/>
                      <a:headEnd type="none" w="med" len="med"/>
                      <a:tailEnd type="none" w="med" len="med"/>
                    </a:lnL>
                    <a:lnR w="25400" cap="flat" cmpd="dbl"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EEF3"/>
                    </a:solidFill>
                  </a:tcPr>
                </a:tc>
                <a:tc>
                  <a:txBody>
                    <a:bodyPr/>
                    <a:lstStyle/>
                    <a:p>
                      <a:pPr algn="ctr" fontAlgn="ctr"/>
                      <a:endParaRPr lang="en-US" sz="1000" b="0" i="0" u="none" strike="noStrike" dirty="0">
                        <a:solidFill>
                          <a:srgbClr val="000000"/>
                        </a:solidFill>
                        <a:effectLst/>
                        <a:latin typeface="Century Gothic" panose="020B0502020202020204" pitchFamily="34" charset="0"/>
                      </a:endParaRPr>
                    </a:p>
                  </a:txBody>
                  <a:tcPr marL="8681" marR="8681" marT="8681" marB="0" anchor="ctr">
                    <a:lnL w="25400" cap="flat" cmpd="dbl"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7F9FB"/>
                    </a:solidFill>
                  </a:tcPr>
                </a:tc>
                <a:tc>
                  <a:txBody>
                    <a:bodyPr/>
                    <a:lstStyle/>
                    <a:p>
                      <a:pPr algn="ctr" fontAlgn="ctr"/>
                      <a:endParaRPr lang="en-US" sz="1000" b="0" i="0" u="none" strike="noStrike" dirty="0">
                        <a:solidFill>
                          <a:srgbClr val="000000"/>
                        </a:solidFill>
                        <a:effectLst/>
                        <a:latin typeface="Century Gothic" panose="020B0502020202020204" pitchFamily="34" charset="0"/>
                      </a:endParaRPr>
                    </a:p>
                  </a:txBody>
                  <a:tcPr marL="8681" marR="8681" marT="8681"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7F9FB"/>
                    </a:solidFill>
                  </a:tcPr>
                </a:tc>
                <a:extLst>
                  <a:ext uri="{0D108BD9-81ED-4DB2-BD59-A6C34878D82A}">
                    <a16:rowId xmlns:a16="http://schemas.microsoft.com/office/drawing/2014/main" val="4017853147"/>
                  </a:ext>
                </a:extLst>
              </a:tr>
              <a:tr h="519008">
                <a:tc>
                  <a:txBody>
                    <a:bodyPr/>
                    <a:lstStyle/>
                    <a:p>
                      <a:pPr algn="l" rtl="0" fontAlgn="ctr"/>
                      <a:r>
                        <a:rPr lang="en-US" sz="1000" b="0" i="0" u="none" strike="noStrike">
                          <a:solidFill>
                            <a:srgbClr val="000000"/>
                          </a:solidFill>
                          <a:effectLst/>
                          <a:latin typeface="Century Gothic" panose="020B0502020202020204" pitchFamily="34" charset="0"/>
                        </a:rPr>
                        <a:t> </a:t>
                      </a:r>
                    </a:p>
                  </a:txBody>
                  <a:tcPr marL="104168" marR="8681" marT="8681" marB="0" anchor="ctr">
                    <a:lnL w="6350" cap="flat" cmpd="sng" algn="ctr">
                      <a:solidFill>
                        <a:srgbClr val="BFBFBF"/>
                      </a:solidFill>
                      <a:prstDash val="solid"/>
                      <a:round/>
                      <a:headEnd type="none" w="med" len="med"/>
                      <a:tailEnd type="none" w="med" len="med"/>
                    </a:lnL>
                    <a:lnR w="25400" cap="flat" cmpd="dbl"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EEF3"/>
                    </a:solidFill>
                  </a:tcPr>
                </a:tc>
                <a:tc>
                  <a:txBody>
                    <a:bodyPr/>
                    <a:lstStyle/>
                    <a:p>
                      <a:pPr algn="ctr" fontAlgn="ctr"/>
                      <a:endParaRPr lang="en-US" sz="1000" b="0" i="0" u="none" strike="noStrike" dirty="0">
                        <a:solidFill>
                          <a:srgbClr val="000000"/>
                        </a:solidFill>
                        <a:effectLst/>
                        <a:latin typeface="Century Gothic" panose="020B0502020202020204" pitchFamily="34" charset="0"/>
                      </a:endParaRPr>
                    </a:p>
                  </a:txBody>
                  <a:tcPr marL="8681" marR="8681" marT="8681" marB="0" anchor="ctr">
                    <a:lnL w="25400" cap="flat" cmpd="dbl"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7F9FB"/>
                    </a:solidFill>
                  </a:tcPr>
                </a:tc>
                <a:tc>
                  <a:txBody>
                    <a:bodyPr/>
                    <a:lstStyle/>
                    <a:p>
                      <a:pPr algn="ctr" fontAlgn="ctr"/>
                      <a:endParaRPr lang="en-US" sz="1000" b="0" i="0" u="none" strike="noStrike" dirty="0">
                        <a:solidFill>
                          <a:srgbClr val="000000"/>
                        </a:solidFill>
                        <a:effectLst/>
                        <a:latin typeface="Century Gothic" panose="020B0502020202020204" pitchFamily="34" charset="0"/>
                      </a:endParaRPr>
                    </a:p>
                  </a:txBody>
                  <a:tcPr marL="8681" marR="8681" marT="8681"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7F9FB"/>
                    </a:solidFill>
                  </a:tcPr>
                </a:tc>
                <a:extLst>
                  <a:ext uri="{0D108BD9-81ED-4DB2-BD59-A6C34878D82A}">
                    <a16:rowId xmlns:a16="http://schemas.microsoft.com/office/drawing/2014/main" val="514329233"/>
                  </a:ext>
                </a:extLst>
              </a:tr>
            </a:tbl>
          </a:graphicData>
        </a:graphic>
      </p:graphicFrame>
    </p:spTree>
    <p:extLst>
      <p:ext uri="{BB962C8B-B14F-4D97-AF65-F5344CB8AC3E}">
        <p14:creationId xmlns:p14="http://schemas.microsoft.com/office/powerpoint/2010/main" val="42048774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sp>
        <p:nvSpPr>
          <p:cNvPr id="5" name="Rectangle 7">
            <a:extLst>
              <a:ext uri="{FF2B5EF4-FFF2-40B4-BE49-F238E27FC236}">
                <a16:creationId xmlns:a16="http://schemas.microsoft.com/office/drawing/2014/main" id="{CF8312F4-008A-8B46-B9CC-E4456F84C996}"/>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6" name="Parallelogram 5">
            <a:extLst>
              <a:ext uri="{FF2B5EF4-FFF2-40B4-BE49-F238E27FC236}">
                <a16:creationId xmlns:a16="http://schemas.microsoft.com/office/drawing/2014/main" id="{8A162E46-AFAD-E846-BF5C-F20FF11EA0EF}"/>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CB9D49A6-86F7-B744-828A-D7C1D9D15D8C}"/>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RESOURCES &amp; COSTS</a:t>
            </a:r>
            <a:endParaRPr lang="en-US" dirty="0">
              <a:solidFill>
                <a:schemeClr val="bg1"/>
              </a:solidFill>
              <a:latin typeface="Century Gothic" panose="020B0502020202020204" pitchFamily="34" charset="0"/>
              <a:ea typeface="Arial" charset="0"/>
              <a:cs typeface="Arial" charset="0"/>
            </a:endParaRPr>
          </a:p>
        </p:txBody>
      </p:sp>
      <p:sp>
        <p:nvSpPr>
          <p:cNvPr id="21" name="TextBox 20">
            <a:extLst>
              <a:ext uri="{FF2B5EF4-FFF2-40B4-BE49-F238E27FC236}">
                <a16:creationId xmlns:a16="http://schemas.microsoft.com/office/drawing/2014/main" id="{69D06D19-8700-CB49-AABF-B7DE9DFDE540}"/>
              </a:ext>
            </a:extLst>
          </p:cNvPr>
          <p:cNvSpPr txBox="1"/>
          <p:nvPr/>
        </p:nvSpPr>
        <p:spPr>
          <a:xfrm>
            <a:off x="367748" y="248400"/>
            <a:ext cx="2257349" cy="461665"/>
          </a:xfrm>
          <a:prstGeom prst="rect">
            <a:avLst/>
          </a:prstGeom>
          <a:noFill/>
        </p:spPr>
        <p:txBody>
          <a:bodyPr wrap="none" rtlCol="0">
            <a:spAutoFit/>
          </a:bodyPr>
          <a:lstStyle/>
          <a:p>
            <a:r>
              <a:rPr lang="en-US" sz="2400" dirty="0">
                <a:solidFill>
                  <a:schemeClr val="tx1">
                    <a:lumMod val="65000"/>
                    <a:lumOff val="35000"/>
                  </a:schemeClr>
                </a:solidFill>
                <a:latin typeface="Century Gothic" panose="020B0502020202020204" pitchFamily="34" charset="0"/>
              </a:rPr>
              <a:t>3. RESOURCES</a:t>
            </a:r>
          </a:p>
        </p:txBody>
      </p:sp>
      <p:graphicFrame>
        <p:nvGraphicFramePr>
          <p:cNvPr id="2" name="Table 1">
            <a:extLst>
              <a:ext uri="{FF2B5EF4-FFF2-40B4-BE49-F238E27FC236}">
                <a16:creationId xmlns:a16="http://schemas.microsoft.com/office/drawing/2014/main" id="{D7917102-5A33-4403-8779-9E0F7BC0D01A}"/>
              </a:ext>
            </a:extLst>
          </p:cNvPr>
          <p:cNvGraphicFramePr>
            <a:graphicFrameLocks noGrp="1"/>
          </p:cNvGraphicFramePr>
          <p:nvPr>
            <p:extLst>
              <p:ext uri="{D42A27DB-BD31-4B8C-83A1-F6EECF244321}">
                <p14:modId xmlns:p14="http://schemas.microsoft.com/office/powerpoint/2010/main" val="3991896153"/>
              </p:ext>
            </p:extLst>
          </p:nvPr>
        </p:nvGraphicFramePr>
        <p:xfrm>
          <a:off x="444760" y="723151"/>
          <a:ext cx="9448800" cy="2093595"/>
        </p:xfrm>
        <a:graphic>
          <a:graphicData uri="http://schemas.openxmlformats.org/drawingml/2006/table">
            <a:tbl>
              <a:tblPr/>
              <a:tblGrid>
                <a:gridCol w="1967708">
                  <a:extLst>
                    <a:ext uri="{9D8B030D-6E8A-4147-A177-3AD203B41FA5}">
                      <a16:colId xmlns:a16="http://schemas.microsoft.com/office/drawing/2014/main" val="4094908337"/>
                    </a:ext>
                  </a:extLst>
                </a:gridCol>
                <a:gridCol w="7481092">
                  <a:extLst>
                    <a:ext uri="{9D8B030D-6E8A-4147-A177-3AD203B41FA5}">
                      <a16:colId xmlns:a16="http://schemas.microsoft.com/office/drawing/2014/main" val="4207127760"/>
                    </a:ext>
                  </a:extLst>
                </a:gridCol>
              </a:tblGrid>
              <a:tr h="697865">
                <a:tc>
                  <a:txBody>
                    <a:bodyPr/>
                    <a:lstStyle/>
                    <a:p>
                      <a:pPr algn="l" fontAlgn="ctr"/>
                      <a:r>
                        <a:rPr lang="en-US" sz="1200" b="0" i="0" u="none" strike="noStrike">
                          <a:solidFill>
                            <a:srgbClr val="000000"/>
                          </a:solidFill>
                          <a:effectLst/>
                          <a:latin typeface="Century Gothic" panose="020B0502020202020204" pitchFamily="34" charset="0"/>
                        </a:rPr>
                        <a:t>PROJECT TEAM</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90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6DCE4"/>
                    </a:solidFill>
                  </a:tcPr>
                </a:tc>
                <a:tc>
                  <a:txBody>
                    <a:bodyPr/>
                    <a:lstStyle/>
                    <a:p>
                      <a:pPr algn="l" fontAlgn="ctr"/>
                      <a:r>
                        <a:rPr lang="en-US" sz="11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90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extLst>
                  <a:ext uri="{0D108BD9-81ED-4DB2-BD59-A6C34878D82A}">
                    <a16:rowId xmlns:a16="http://schemas.microsoft.com/office/drawing/2014/main" val="4276166472"/>
                  </a:ext>
                </a:extLst>
              </a:tr>
              <a:tr h="697865">
                <a:tc>
                  <a:txBody>
                    <a:bodyPr/>
                    <a:lstStyle/>
                    <a:p>
                      <a:pPr algn="l" rtl="0" fontAlgn="ctr"/>
                      <a:r>
                        <a:rPr lang="en-US" sz="1200" b="0" i="0" u="none" strike="noStrike">
                          <a:solidFill>
                            <a:srgbClr val="000000"/>
                          </a:solidFill>
                          <a:effectLst/>
                          <a:latin typeface="Century Gothic" panose="020B0502020202020204" pitchFamily="34" charset="0"/>
                        </a:rPr>
                        <a:t>SUPPORT RESOURCES</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6DCE4"/>
                    </a:solidFill>
                  </a:tcPr>
                </a:tc>
                <a:tc>
                  <a:txBody>
                    <a:bodyPr/>
                    <a:lstStyle/>
                    <a:p>
                      <a:pPr algn="l" fontAlgn="ctr"/>
                      <a:r>
                        <a:rPr lang="en-US" sz="11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extLst>
                  <a:ext uri="{0D108BD9-81ED-4DB2-BD59-A6C34878D82A}">
                    <a16:rowId xmlns:a16="http://schemas.microsoft.com/office/drawing/2014/main" val="2580920344"/>
                  </a:ext>
                </a:extLst>
              </a:tr>
              <a:tr h="697865">
                <a:tc>
                  <a:txBody>
                    <a:bodyPr/>
                    <a:lstStyle/>
                    <a:p>
                      <a:pPr algn="l" fontAlgn="ctr"/>
                      <a:r>
                        <a:rPr lang="en-US" sz="1200" b="0" i="0" u="none" strike="noStrike">
                          <a:solidFill>
                            <a:srgbClr val="000000"/>
                          </a:solidFill>
                          <a:effectLst/>
                          <a:latin typeface="Century Gothic" panose="020B0502020202020204" pitchFamily="34" charset="0"/>
                        </a:rPr>
                        <a:t>SPECIAL NEEDS</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6DCE4"/>
                    </a:solidFill>
                  </a:tcPr>
                </a:tc>
                <a:tc>
                  <a:txBody>
                    <a:bodyPr/>
                    <a:lstStyle/>
                    <a:p>
                      <a:pPr algn="l" fontAlgn="ctr"/>
                      <a:r>
                        <a:rPr lang="en-US" sz="1100" b="0" i="0" u="none" strike="noStrike" dirty="0">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extLst>
                  <a:ext uri="{0D108BD9-81ED-4DB2-BD59-A6C34878D82A}">
                    <a16:rowId xmlns:a16="http://schemas.microsoft.com/office/drawing/2014/main" val="2130343036"/>
                  </a:ext>
                </a:extLst>
              </a:tr>
            </a:tbl>
          </a:graphicData>
        </a:graphic>
      </p:graphicFrame>
      <p:sp>
        <p:nvSpPr>
          <p:cNvPr id="12" name="TextBox 11">
            <a:extLst>
              <a:ext uri="{FF2B5EF4-FFF2-40B4-BE49-F238E27FC236}">
                <a16:creationId xmlns:a16="http://schemas.microsoft.com/office/drawing/2014/main" id="{82E21270-3FBA-4420-BFD2-4643CF6BC93D}"/>
              </a:ext>
            </a:extLst>
          </p:cNvPr>
          <p:cNvSpPr txBox="1"/>
          <p:nvPr/>
        </p:nvSpPr>
        <p:spPr>
          <a:xfrm>
            <a:off x="367748" y="2829832"/>
            <a:ext cx="1141659" cy="461665"/>
          </a:xfrm>
          <a:prstGeom prst="rect">
            <a:avLst/>
          </a:prstGeom>
          <a:noFill/>
        </p:spPr>
        <p:txBody>
          <a:bodyPr wrap="none" rtlCol="0">
            <a:spAutoFit/>
          </a:bodyPr>
          <a:lstStyle/>
          <a:p>
            <a:r>
              <a:rPr lang="en-US" sz="2400" dirty="0">
                <a:solidFill>
                  <a:schemeClr val="tx1">
                    <a:lumMod val="65000"/>
                    <a:lumOff val="35000"/>
                  </a:schemeClr>
                </a:solidFill>
                <a:latin typeface="Century Gothic" panose="020B0502020202020204" pitchFamily="34" charset="0"/>
              </a:rPr>
              <a:t>COSTS</a:t>
            </a:r>
          </a:p>
        </p:txBody>
      </p:sp>
      <p:graphicFrame>
        <p:nvGraphicFramePr>
          <p:cNvPr id="4" name="Table 3">
            <a:extLst>
              <a:ext uri="{FF2B5EF4-FFF2-40B4-BE49-F238E27FC236}">
                <a16:creationId xmlns:a16="http://schemas.microsoft.com/office/drawing/2014/main" id="{4293C68B-FEC8-436F-9C75-91A96EC32814}"/>
              </a:ext>
            </a:extLst>
          </p:cNvPr>
          <p:cNvGraphicFramePr>
            <a:graphicFrameLocks noGrp="1"/>
          </p:cNvGraphicFramePr>
          <p:nvPr>
            <p:extLst>
              <p:ext uri="{D42A27DB-BD31-4B8C-83A1-F6EECF244321}">
                <p14:modId xmlns:p14="http://schemas.microsoft.com/office/powerpoint/2010/main" val="3120169240"/>
              </p:ext>
            </p:extLst>
          </p:nvPr>
        </p:nvGraphicFramePr>
        <p:xfrm>
          <a:off x="444760" y="3262810"/>
          <a:ext cx="9448800" cy="2991485"/>
        </p:xfrm>
        <a:graphic>
          <a:graphicData uri="http://schemas.openxmlformats.org/drawingml/2006/table">
            <a:tbl>
              <a:tblPr/>
              <a:tblGrid>
                <a:gridCol w="1967708">
                  <a:extLst>
                    <a:ext uri="{9D8B030D-6E8A-4147-A177-3AD203B41FA5}">
                      <a16:colId xmlns:a16="http://schemas.microsoft.com/office/drawing/2014/main" val="532633734"/>
                    </a:ext>
                  </a:extLst>
                </a:gridCol>
                <a:gridCol w="1967708">
                  <a:extLst>
                    <a:ext uri="{9D8B030D-6E8A-4147-A177-3AD203B41FA5}">
                      <a16:colId xmlns:a16="http://schemas.microsoft.com/office/drawing/2014/main" val="4170409706"/>
                    </a:ext>
                  </a:extLst>
                </a:gridCol>
                <a:gridCol w="1359334">
                  <a:extLst>
                    <a:ext uri="{9D8B030D-6E8A-4147-A177-3AD203B41FA5}">
                      <a16:colId xmlns:a16="http://schemas.microsoft.com/office/drawing/2014/main" val="2162117222"/>
                    </a:ext>
                  </a:extLst>
                </a:gridCol>
                <a:gridCol w="1359334">
                  <a:extLst>
                    <a:ext uri="{9D8B030D-6E8A-4147-A177-3AD203B41FA5}">
                      <a16:colId xmlns:a16="http://schemas.microsoft.com/office/drawing/2014/main" val="3686796820"/>
                    </a:ext>
                  </a:extLst>
                </a:gridCol>
                <a:gridCol w="750961">
                  <a:extLst>
                    <a:ext uri="{9D8B030D-6E8A-4147-A177-3AD203B41FA5}">
                      <a16:colId xmlns:a16="http://schemas.microsoft.com/office/drawing/2014/main" val="502520764"/>
                    </a:ext>
                  </a:extLst>
                </a:gridCol>
                <a:gridCol w="2043755">
                  <a:extLst>
                    <a:ext uri="{9D8B030D-6E8A-4147-A177-3AD203B41FA5}">
                      <a16:colId xmlns:a16="http://schemas.microsoft.com/office/drawing/2014/main" val="1459874708"/>
                    </a:ext>
                  </a:extLst>
                </a:gridCol>
              </a:tblGrid>
              <a:tr h="316865">
                <a:tc>
                  <a:txBody>
                    <a:bodyPr/>
                    <a:lstStyle/>
                    <a:p>
                      <a:pPr algn="l" fontAlgn="ctr"/>
                      <a:r>
                        <a:rPr lang="en-US" sz="1000" b="1" i="0" u="none" strike="noStrike">
                          <a:solidFill>
                            <a:srgbClr val="000000"/>
                          </a:solidFill>
                          <a:effectLst/>
                          <a:latin typeface="Century Gothic" panose="020B0502020202020204" pitchFamily="34" charset="0"/>
                        </a:rPr>
                        <a:t>COST TYPE</a:t>
                      </a:r>
                    </a:p>
                  </a:txBody>
                  <a:tcPr marL="114300" marR="9525" marT="9525" marB="0" anchor="ctr">
                    <a:lnL w="6350" cap="flat" cmpd="sng" algn="ctr">
                      <a:solidFill>
                        <a:srgbClr val="BFBFBF"/>
                      </a:solidFill>
                      <a:prstDash val="solid"/>
                      <a:round/>
                      <a:headEnd type="none" w="med" len="med"/>
                      <a:tailEnd type="none" w="med" len="med"/>
                    </a:lnL>
                    <a:lnR w="25400" cap="flat" cmpd="dbl" algn="ctr">
                      <a:solidFill>
                        <a:srgbClr val="BFBFBF"/>
                      </a:solidFill>
                      <a:prstDash val="solid"/>
                      <a:round/>
                      <a:headEnd type="none" w="med" len="med"/>
                      <a:tailEnd type="none" w="med" len="med"/>
                    </a:lnR>
                    <a:lnT w="190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6DCE4"/>
                    </a:solidFill>
                  </a:tcPr>
                </a:tc>
                <a:tc gridSpan="2">
                  <a:txBody>
                    <a:bodyPr/>
                    <a:lstStyle/>
                    <a:p>
                      <a:pPr algn="l" fontAlgn="ctr"/>
                      <a:r>
                        <a:rPr lang="en-US" sz="1000" b="1" i="0" u="none" strike="noStrike">
                          <a:solidFill>
                            <a:srgbClr val="000000"/>
                          </a:solidFill>
                          <a:effectLst/>
                          <a:latin typeface="Century Gothic" panose="020B0502020202020204" pitchFamily="34" charset="0"/>
                        </a:rPr>
                        <a:t>VENDOR / LABOR NAMES</a:t>
                      </a:r>
                    </a:p>
                  </a:txBody>
                  <a:tcPr marL="114300" marR="9525" marT="9525" marB="0" anchor="ctr">
                    <a:lnL w="25400" cap="flat" cmpd="dbl"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90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6DCE4"/>
                    </a:solidFill>
                  </a:tcPr>
                </a:tc>
                <a:tc hMerge="1">
                  <a:txBody>
                    <a:bodyPr/>
                    <a:lstStyle/>
                    <a:p>
                      <a:endParaRPr lang="en-US"/>
                    </a:p>
                  </a:txBody>
                  <a:tcPr/>
                </a:tc>
                <a:tc>
                  <a:txBody>
                    <a:bodyPr/>
                    <a:lstStyle/>
                    <a:p>
                      <a:pPr algn="ctr" fontAlgn="ctr"/>
                      <a:r>
                        <a:rPr lang="en-US" sz="1000" b="1" i="0" u="none" strike="noStrike">
                          <a:solidFill>
                            <a:srgbClr val="000000"/>
                          </a:solidFill>
                          <a:effectLst/>
                          <a:latin typeface="Century Gothic" panose="020B0502020202020204" pitchFamily="34" charset="0"/>
                        </a:rPr>
                        <a:t>RATE</a:t>
                      </a:r>
                    </a:p>
                  </a:txBody>
                  <a:tcPr marL="95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90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ctr" fontAlgn="ctr"/>
                      <a:r>
                        <a:rPr lang="en-US" sz="1000" b="1" i="0" u="none" strike="noStrike">
                          <a:solidFill>
                            <a:srgbClr val="000000"/>
                          </a:solidFill>
                          <a:effectLst/>
                          <a:latin typeface="Century Gothic" panose="020B0502020202020204" pitchFamily="34" charset="0"/>
                        </a:rPr>
                        <a:t>QTY</a:t>
                      </a:r>
                    </a:p>
                  </a:txBody>
                  <a:tcPr marL="9525" marR="9525" marT="9525" marB="0" anchor="ctr">
                    <a:lnL w="6350" cap="flat" cmpd="sng" algn="ctr">
                      <a:solidFill>
                        <a:srgbClr val="BFBFBF"/>
                      </a:solidFill>
                      <a:prstDash val="solid"/>
                      <a:round/>
                      <a:headEnd type="none" w="med" len="med"/>
                      <a:tailEnd type="none" w="med" len="med"/>
                    </a:lnL>
                    <a:lnR w="25400" cap="flat" cmpd="dbl" algn="ctr">
                      <a:solidFill>
                        <a:srgbClr val="BFBFBF"/>
                      </a:solidFill>
                      <a:prstDash val="solid"/>
                      <a:round/>
                      <a:headEnd type="none" w="med" len="med"/>
                      <a:tailEnd type="none" w="med" len="med"/>
                    </a:lnR>
                    <a:lnT w="190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ctr" fontAlgn="ctr"/>
                      <a:r>
                        <a:rPr lang="en-US" sz="1000" b="1" i="0" u="none" strike="noStrike">
                          <a:solidFill>
                            <a:srgbClr val="000000"/>
                          </a:solidFill>
                          <a:effectLst/>
                          <a:latin typeface="Century Gothic" panose="020B0502020202020204" pitchFamily="34" charset="0"/>
                        </a:rPr>
                        <a:t>AMOUNT</a:t>
                      </a:r>
                    </a:p>
                  </a:txBody>
                  <a:tcPr marL="9525" marR="9525" marT="9525" marB="0" anchor="ctr">
                    <a:lnL w="25400" cap="flat" cmpd="dbl"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90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6DCE4"/>
                    </a:solidFill>
                  </a:tcPr>
                </a:tc>
                <a:extLst>
                  <a:ext uri="{0D108BD9-81ED-4DB2-BD59-A6C34878D82A}">
                    <a16:rowId xmlns:a16="http://schemas.microsoft.com/office/drawing/2014/main" val="1569401314"/>
                  </a:ext>
                </a:extLst>
              </a:tr>
              <a:tr h="445770">
                <a:tc>
                  <a:txBody>
                    <a:bodyPr/>
                    <a:lstStyle/>
                    <a:p>
                      <a:pPr algn="l" rtl="0" fontAlgn="ctr"/>
                      <a:r>
                        <a:rPr lang="en-US" sz="1100" b="1" i="0" u="none" strike="noStrike">
                          <a:solidFill>
                            <a:srgbClr val="000000"/>
                          </a:solidFill>
                          <a:effectLst/>
                          <a:latin typeface="Century Gothic" panose="020B0502020202020204" pitchFamily="34" charset="0"/>
                        </a:rPr>
                        <a:t>Labor</a:t>
                      </a:r>
                    </a:p>
                  </a:txBody>
                  <a:tcPr marL="114300" marR="9525" marT="9525" marB="0" anchor="ctr">
                    <a:lnL w="6350" cap="flat" cmpd="sng" algn="ctr">
                      <a:solidFill>
                        <a:srgbClr val="BFBFBF"/>
                      </a:solidFill>
                      <a:prstDash val="solid"/>
                      <a:round/>
                      <a:headEnd type="none" w="med" len="med"/>
                      <a:tailEnd type="none" w="med" len="med"/>
                    </a:lnL>
                    <a:lnR w="25400" cap="flat" cmpd="dbl"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EEF3"/>
                    </a:solidFill>
                  </a:tcPr>
                </a:tc>
                <a:tc gridSpan="2">
                  <a:txBody>
                    <a:bodyPr/>
                    <a:lstStyle/>
                    <a:p>
                      <a:pPr algn="l" fontAlgn="ctr"/>
                      <a:r>
                        <a:rPr lang="en-US" sz="1100" b="0" i="0" u="none" strike="noStrike">
                          <a:solidFill>
                            <a:srgbClr val="000000"/>
                          </a:solidFill>
                          <a:effectLst/>
                          <a:latin typeface="Century Gothic" panose="020B0502020202020204" pitchFamily="34" charset="0"/>
                        </a:rPr>
                        <a:t> </a:t>
                      </a:r>
                    </a:p>
                  </a:txBody>
                  <a:tcPr marL="114300" marR="9525" marT="9525" marB="0" anchor="ctr">
                    <a:lnL w="25400" cap="flat" cmpd="dbl"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hMerge="1">
                  <a:txBody>
                    <a:bodyPr/>
                    <a:lstStyle/>
                    <a:p>
                      <a:endParaRPr lang="en-US"/>
                    </a:p>
                  </a:txBody>
                  <a:tcPr/>
                </a:tc>
                <a:tc>
                  <a:txBody>
                    <a:bodyPr/>
                    <a:lstStyle/>
                    <a:p>
                      <a:pPr algn="ctr" fontAlgn="ctr"/>
                      <a:endParaRPr lang="en-US" sz="1100" b="0" i="0" u="none" strike="noStrike" dirty="0">
                        <a:solidFill>
                          <a:srgbClr val="000000"/>
                        </a:solidFill>
                        <a:effectLst/>
                        <a:latin typeface="Century Gothic" panose="020B0502020202020204" pitchFamily="34" charset="0"/>
                      </a:endParaRPr>
                    </a:p>
                  </a:txBody>
                  <a:tcPr marL="95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9F9F9"/>
                    </a:solidFill>
                  </a:tcPr>
                </a:tc>
                <a:tc>
                  <a:txBody>
                    <a:bodyPr/>
                    <a:lstStyle/>
                    <a:p>
                      <a:pPr algn="ctr" fontAlgn="ctr"/>
                      <a:endParaRPr lang="en-US" sz="1100" b="0" i="0" u="none" strike="noStrike" dirty="0">
                        <a:solidFill>
                          <a:srgbClr val="000000"/>
                        </a:solidFill>
                        <a:effectLst/>
                        <a:latin typeface="Century Gothic" panose="020B0502020202020204" pitchFamily="34" charset="0"/>
                      </a:endParaRPr>
                    </a:p>
                  </a:txBody>
                  <a:tcPr marL="9525" marR="9525" marT="9525" marB="0" anchor="ctr">
                    <a:lnL w="6350" cap="flat" cmpd="sng" algn="ctr">
                      <a:solidFill>
                        <a:srgbClr val="BFBFBF"/>
                      </a:solidFill>
                      <a:prstDash val="solid"/>
                      <a:round/>
                      <a:headEnd type="none" w="med" len="med"/>
                      <a:tailEnd type="none" w="med" len="med"/>
                    </a:lnL>
                    <a:lnR w="25400" cap="flat" cmpd="dbl"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9F9F9"/>
                    </a:solidFill>
                  </a:tcPr>
                </a:tc>
                <a:tc>
                  <a:txBody>
                    <a:bodyPr/>
                    <a:lstStyle/>
                    <a:p>
                      <a:pPr algn="l" fontAlgn="ctr"/>
                      <a:endParaRPr lang="en-US" sz="1100" b="0" i="0" u="none" strike="noStrike" dirty="0">
                        <a:solidFill>
                          <a:srgbClr val="000000"/>
                        </a:solidFill>
                        <a:effectLst/>
                        <a:latin typeface="Century Gothic" panose="020B0502020202020204" pitchFamily="34" charset="0"/>
                      </a:endParaRPr>
                    </a:p>
                  </a:txBody>
                  <a:tcPr marL="9525" marR="9525" marT="9525" marB="0" anchor="ctr">
                    <a:lnL w="25400" cap="flat" cmpd="dbl"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7F9FB"/>
                    </a:solidFill>
                  </a:tcPr>
                </a:tc>
                <a:extLst>
                  <a:ext uri="{0D108BD9-81ED-4DB2-BD59-A6C34878D82A}">
                    <a16:rowId xmlns:a16="http://schemas.microsoft.com/office/drawing/2014/main" val="851251426"/>
                  </a:ext>
                </a:extLst>
              </a:tr>
              <a:tr h="445770">
                <a:tc>
                  <a:txBody>
                    <a:bodyPr/>
                    <a:lstStyle/>
                    <a:p>
                      <a:pPr algn="l" fontAlgn="ctr"/>
                      <a:r>
                        <a:rPr lang="en-US" sz="1100" b="1" i="0" u="none" strike="noStrike">
                          <a:solidFill>
                            <a:srgbClr val="000000"/>
                          </a:solidFill>
                          <a:effectLst/>
                          <a:latin typeface="Century Gothic" panose="020B0502020202020204" pitchFamily="34" charset="0"/>
                        </a:rPr>
                        <a:t>Labor</a:t>
                      </a:r>
                    </a:p>
                  </a:txBody>
                  <a:tcPr marL="114300" marR="9525" marT="9525" marB="0" anchor="ctr">
                    <a:lnL w="6350" cap="flat" cmpd="sng" algn="ctr">
                      <a:solidFill>
                        <a:srgbClr val="BFBFBF"/>
                      </a:solidFill>
                      <a:prstDash val="solid"/>
                      <a:round/>
                      <a:headEnd type="none" w="med" len="med"/>
                      <a:tailEnd type="none" w="med" len="med"/>
                    </a:lnL>
                    <a:lnR w="25400" cap="flat" cmpd="dbl"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EEF3"/>
                    </a:solidFill>
                  </a:tcPr>
                </a:tc>
                <a:tc gridSpan="2">
                  <a:txBody>
                    <a:bodyPr/>
                    <a:lstStyle/>
                    <a:p>
                      <a:pPr algn="l" fontAlgn="ctr"/>
                      <a:r>
                        <a:rPr lang="en-US" sz="1100" b="0" i="0" u="none" strike="noStrike">
                          <a:solidFill>
                            <a:srgbClr val="000000"/>
                          </a:solidFill>
                          <a:effectLst/>
                          <a:latin typeface="Century Gothic" panose="020B0502020202020204" pitchFamily="34" charset="0"/>
                        </a:rPr>
                        <a:t> </a:t>
                      </a:r>
                    </a:p>
                  </a:txBody>
                  <a:tcPr marL="114300" marR="9525" marT="9525" marB="0" anchor="ctr">
                    <a:lnL w="25400" cap="flat" cmpd="dbl"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hMerge="1">
                  <a:txBody>
                    <a:bodyPr/>
                    <a:lstStyle/>
                    <a:p>
                      <a:endParaRPr lang="en-US"/>
                    </a:p>
                  </a:txBody>
                  <a:tcPr/>
                </a:tc>
                <a:tc>
                  <a:txBody>
                    <a:bodyPr/>
                    <a:lstStyle/>
                    <a:p>
                      <a:pPr algn="ctr" rtl="0" fontAlgn="ctr"/>
                      <a:endParaRPr lang="en-US" sz="1100" b="0" i="0" u="none" strike="noStrike" dirty="0">
                        <a:solidFill>
                          <a:srgbClr val="000000"/>
                        </a:solidFill>
                        <a:effectLst/>
                        <a:latin typeface="Century Gothic" panose="020B0502020202020204" pitchFamily="34" charset="0"/>
                      </a:endParaRPr>
                    </a:p>
                  </a:txBody>
                  <a:tcPr marL="95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9F9F9"/>
                    </a:solidFill>
                  </a:tcPr>
                </a:tc>
                <a:tc>
                  <a:txBody>
                    <a:bodyPr/>
                    <a:lstStyle/>
                    <a:p>
                      <a:pPr algn="ctr" rtl="0" fontAlgn="ctr"/>
                      <a:endParaRPr lang="en-US" sz="1100" b="0" i="0" u="none" strike="noStrike" dirty="0">
                        <a:solidFill>
                          <a:srgbClr val="000000"/>
                        </a:solidFill>
                        <a:effectLst/>
                        <a:latin typeface="Century Gothic" panose="020B0502020202020204" pitchFamily="34" charset="0"/>
                      </a:endParaRPr>
                    </a:p>
                  </a:txBody>
                  <a:tcPr marL="9525" marR="9525" marT="9525" marB="0" anchor="ctr">
                    <a:lnL w="6350" cap="flat" cmpd="sng" algn="ctr">
                      <a:solidFill>
                        <a:srgbClr val="BFBFBF"/>
                      </a:solidFill>
                      <a:prstDash val="solid"/>
                      <a:round/>
                      <a:headEnd type="none" w="med" len="med"/>
                      <a:tailEnd type="none" w="med" len="med"/>
                    </a:lnL>
                    <a:lnR w="25400" cap="flat" cmpd="dbl"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9F9F9"/>
                    </a:solidFill>
                  </a:tcPr>
                </a:tc>
                <a:tc>
                  <a:txBody>
                    <a:bodyPr/>
                    <a:lstStyle/>
                    <a:p>
                      <a:pPr algn="l" fontAlgn="ctr"/>
                      <a:endParaRPr lang="en-US" sz="1100" b="0" i="0" u="none" strike="noStrike" dirty="0">
                        <a:solidFill>
                          <a:srgbClr val="000000"/>
                        </a:solidFill>
                        <a:effectLst/>
                        <a:latin typeface="Century Gothic" panose="020B0502020202020204" pitchFamily="34" charset="0"/>
                      </a:endParaRPr>
                    </a:p>
                  </a:txBody>
                  <a:tcPr marL="9525" marR="9525" marT="9525" marB="0" anchor="ctr">
                    <a:lnL w="25400" cap="flat" cmpd="dbl"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7F9FB"/>
                    </a:solidFill>
                  </a:tcPr>
                </a:tc>
                <a:extLst>
                  <a:ext uri="{0D108BD9-81ED-4DB2-BD59-A6C34878D82A}">
                    <a16:rowId xmlns:a16="http://schemas.microsoft.com/office/drawing/2014/main" val="3115840133"/>
                  </a:ext>
                </a:extLst>
              </a:tr>
              <a:tr h="445770">
                <a:tc>
                  <a:txBody>
                    <a:bodyPr/>
                    <a:lstStyle/>
                    <a:p>
                      <a:pPr algn="l" rtl="0" fontAlgn="ctr"/>
                      <a:r>
                        <a:rPr lang="en-US" sz="1100" b="1" i="0" u="none" strike="noStrike">
                          <a:solidFill>
                            <a:srgbClr val="000000"/>
                          </a:solidFill>
                          <a:effectLst/>
                          <a:latin typeface="Century Gothic" panose="020B0502020202020204" pitchFamily="34" charset="0"/>
                        </a:rPr>
                        <a:t>Labor</a:t>
                      </a:r>
                    </a:p>
                  </a:txBody>
                  <a:tcPr marL="114300" marR="9525" marT="9525" marB="0" anchor="ctr">
                    <a:lnL w="6350" cap="flat" cmpd="sng" algn="ctr">
                      <a:solidFill>
                        <a:srgbClr val="BFBFBF"/>
                      </a:solidFill>
                      <a:prstDash val="solid"/>
                      <a:round/>
                      <a:headEnd type="none" w="med" len="med"/>
                      <a:tailEnd type="none" w="med" len="med"/>
                    </a:lnL>
                    <a:lnR w="25400" cap="flat" cmpd="dbl"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EEF3"/>
                    </a:solidFill>
                  </a:tcPr>
                </a:tc>
                <a:tc gridSpan="2">
                  <a:txBody>
                    <a:bodyPr/>
                    <a:lstStyle/>
                    <a:p>
                      <a:pPr algn="l" fontAlgn="ctr"/>
                      <a:r>
                        <a:rPr lang="en-US" sz="1100" b="0" i="0" u="none" strike="noStrike">
                          <a:solidFill>
                            <a:srgbClr val="000000"/>
                          </a:solidFill>
                          <a:effectLst/>
                          <a:latin typeface="Century Gothic" panose="020B0502020202020204" pitchFamily="34" charset="0"/>
                        </a:rPr>
                        <a:t> </a:t>
                      </a:r>
                    </a:p>
                  </a:txBody>
                  <a:tcPr marL="114300" marR="9525" marT="9525" marB="0" anchor="ctr">
                    <a:lnL w="25400" cap="flat" cmpd="dbl"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hMerge="1">
                  <a:txBody>
                    <a:bodyPr/>
                    <a:lstStyle/>
                    <a:p>
                      <a:endParaRPr lang="en-US"/>
                    </a:p>
                  </a:txBody>
                  <a:tcPr/>
                </a:tc>
                <a:tc>
                  <a:txBody>
                    <a:bodyPr/>
                    <a:lstStyle/>
                    <a:p>
                      <a:pPr algn="ctr" rtl="0" fontAlgn="ctr"/>
                      <a:endParaRPr lang="en-US" sz="1100" b="0" i="0" u="none" strike="noStrike" dirty="0">
                        <a:solidFill>
                          <a:srgbClr val="000000"/>
                        </a:solidFill>
                        <a:effectLst/>
                        <a:latin typeface="Century Gothic" panose="020B0502020202020204" pitchFamily="34" charset="0"/>
                      </a:endParaRPr>
                    </a:p>
                  </a:txBody>
                  <a:tcPr marL="95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9F9F9"/>
                    </a:solidFill>
                  </a:tcPr>
                </a:tc>
                <a:tc>
                  <a:txBody>
                    <a:bodyPr/>
                    <a:lstStyle/>
                    <a:p>
                      <a:pPr algn="ctr" rtl="0" fontAlgn="ctr"/>
                      <a:endParaRPr lang="en-US" sz="1100" b="0" i="0" u="none" strike="noStrike" dirty="0">
                        <a:solidFill>
                          <a:srgbClr val="000000"/>
                        </a:solidFill>
                        <a:effectLst/>
                        <a:latin typeface="Century Gothic" panose="020B0502020202020204" pitchFamily="34" charset="0"/>
                      </a:endParaRPr>
                    </a:p>
                  </a:txBody>
                  <a:tcPr marL="9525" marR="9525" marT="9525" marB="0" anchor="ctr">
                    <a:lnL w="6350" cap="flat" cmpd="sng" algn="ctr">
                      <a:solidFill>
                        <a:srgbClr val="BFBFBF"/>
                      </a:solidFill>
                      <a:prstDash val="solid"/>
                      <a:round/>
                      <a:headEnd type="none" w="med" len="med"/>
                      <a:tailEnd type="none" w="med" len="med"/>
                    </a:lnL>
                    <a:lnR w="25400" cap="flat" cmpd="dbl"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9F9F9"/>
                    </a:solidFill>
                  </a:tcPr>
                </a:tc>
                <a:tc>
                  <a:txBody>
                    <a:bodyPr/>
                    <a:lstStyle/>
                    <a:p>
                      <a:pPr algn="l" fontAlgn="ctr"/>
                      <a:endParaRPr lang="en-US" sz="1100" b="0" i="0" u="none" strike="noStrike" dirty="0">
                        <a:solidFill>
                          <a:srgbClr val="000000"/>
                        </a:solidFill>
                        <a:effectLst/>
                        <a:latin typeface="Century Gothic" panose="020B0502020202020204" pitchFamily="34" charset="0"/>
                      </a:endParaRPr>
                    </a:p>
                  </a:txBody>
                  <a:tcPr marL="9525" marR="9525" marT="9525" marB="0" anchor="ctr">
                    <a:lnL w="25400" cap="flat" cmpd="dbl"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7F9FB"/>
                    </a:solidFill>
                  </a:tcPr>
                </a:tc>
                <a:extLst>
                  <a:ext uri="{0D108BD9-81ED-4DB2-BD59-A6C34878D82A}">
                    <a16:rowId xmlns:a16="http://schemas.microsoft.com/office/drawing/2014/main" val="1479748378"/>
                  </a:ext>
                </a:extLst>
              </a:tr>
              <a:tr h="445770">
                <a:tc>
                  <a:txBody>
                    <a:bodyPr/>
                    <a:lstStyle/>
                    <a:p>
                      <a:pPr algn="l" rtl="0" fontAlgn="ctr"/>
                      <a:r>
                        <a:rPr lang="en-US" sz="1100" b="1" i="0" u="none" strike="noStrike">
                          <a:solidFill>
                            <a:srgbClr val="000000"/>
                          </a:solidFill>
                          <a:effectLst/>
                          <a:latin typeface="Century Gothic" panose="020B0502020202020204" pitchFamily="34" charset="0"/>
                        </a:rPr>
                        <a:t>Supplies</a:t>
                      </a:r>
                    </a:p>
                  </a:txBody>
                  <a:tcPr marL="114300" marR="9525" marT="9525" marB="0" anchor="ctr">
                    <a:lnL w="6350" cap="flat" cmpd="sng" algn="ctr">
                      <a:solidFill>
                        <a:srgbClr val="BFBFBF"/>
                      </a:solidFill>
                      <a:prstDash val="solid"/>
                      <a:round/>
                      <a:headEnd type="none" w="med" len="med"/>
                      <a:tailEnd type="none" w="med" len="med"/>
                    </a:lnL>
                    <a:lnR w="25400" cap="flat" cmpd="dbl"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EEF3"/>
                    </a:solidFill>
                  </a:tcPr>
                </a:tc>
                <a:tc gridSpan="2">
                  <a:txBody>
                    <a:bodyPr/>
                    <a:lstStyle/>
                    <a:p>
                      <a:pPr algn="l" fontAlgn="ctr"/>
                      <a:r>
                        <a:rPr lang="en-US" sz="1100" b="0" i="0" u="none" strike="noStrike">
                          <a:solidFill>
                            <a:srgbClr val="000000"/>
                          </a:solidFill>
                          <a:effectLst/>
                          <a:latin typeface="Century Gothic" panose="020B0502020202020204" pitchFamily="34" charset="0"/>
                        </a:rPr>
                        <a:t> </a:t>
                      </a:r>
                    </a:p>
                  </a:txBody>
                  <a:tcPr marL="114300" marR="9525" marT="9525" marB="0" anchor="ctr">
                    <a:lnL w="25400" cap="flat" cmpd="dbl"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hMerge="1">
                  <a:txBody>
                    <a:bodyPr/>
                    <a:lstStyle/>
                    <a:p>
                      <a:endParaRPr lang="en-US"/>
                    </a:p>
                  </a:txBody>
                  <a:tcPr/>
                </a:tc>
                <a:tc>
                  <a:txBody>
                    <a:bodyPr/>
                    <a:lstStyle/>
                    <a:p>
                      <a:pPr algn="ctr" rtl="0" fontAlgn="ctr"/>
                      <a:endParaRPr lang="en-US" sz="1100" b="0" i="0" u="none" strike="noStrike" dirty="0">
                        <a:solidFill>
                          <a:srgbClr val="000000"/>
                        </a:solidFill>
                        <a:effectLst/>
                        <a:latin typeface="Century Gothic" panose="020B0502020202020204" pitchFamily="34" charset="0"/>
                      </a:endParaRPr>
                    </a:p>
                  </a:txBody>
                  <a:tcPr marL="95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9F9F9"/>
                    </a:solidFill>
                  </a:tcPr>
                </a:tc>
                <a:tc>
                  <a:txBody>
                    <a:bodyPr/>
                    <a:lstStyle/>
                    <a:p>
                      <a:pPr algn="ctr" rtl="0" fontAlgn="ctr"/>
                      <a:endParaRPr lang="en-US" sz="1100" b="0" i="0" u="none" strike="noStrike" dirty="0">
                        <a:solidFill>
                          <a:srgbClr val="000000"/>
                        </a:solidFill>
                        <a:effectLst/>
                        <a:latin typeface="Century Gothic" panose="020B0502020202020204" pitchFamily="34" charset="0"/>
                      </a:endParaRPr>
                    </a:p>
                  </a:txBody>
                  <a:tcPr marL="9525" marR="9525" marT="9525" marB="0" anchor="ctr">
                    <a:lnL w="6350" cap="flat" cmpd="sng" algn="ctr">
                      <a:solidFill>
                        <a:srgbClr val="BFBFBF"/>
                      </a:solidFill>
                      <a:prstDash val="solid"/>
                      <a:round/>
                      <a:headEnd type="none" w="med" len="med"/>
                      <a:tailEnd type="none" w="med" len="med"/>
                    </a:lnL>
                    <a:lnR w="25400" cap="flat" cmpd="dbl"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9F9F9"/>
                    </a:solidFill>
                  </a:tcPr>
                </a:tc>
                <a:tc>
                  <a:txBody>
                    <a:bodyPr/>
                    <a:lstStyle/>
                    <a:p>
                      <a:pPr algn="l" fontAlgn="ctr"/>
                      <a:endParaRPr lang="en-US" sz="1100" b="0" i="0" u="none" strike="noStrike" dirty="0">
                        <a:solidFill>
                          <a:srgbClr val="000000"/>
                        </a:solidFill>
                        <a:effectLst/>
                        <a:latin typeface="Century Gothic" panose="020B0502020202020204" pitchFamily="34" charset="0"/>
                      </a:endParaRPr>
                    </a:p>
                  </a:txBody>
                  <a:tcPr marL="9525" marR="9525" marT="9525" marB="0" anchor="ctr">
                    <a:lnL w="25400" cap="flat" cmpd="dbl"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7F9FB"/>
                    </a:solidFill>
                  </a:tcPr>
                </a:tc>
                <a:extLst>
                  <a:ext uri="{0D108BD9-81ED-4DB2-BD59-A6C34878D82A}">
                    <a16:rowId xmlns:a16="http://schemas.microsoft.com/office/drawing/2014/main" val="3168990625"/>
                  </a:ext>
                </a:extLst>
              </a:tr>
              <a:tr h="445770">
                <a:tc>
                  <a:txBody>
                    <a:bodyPr/>
                    <a:lstStyle/>
                    <a:p>
                      <a:pPr algn="l" rtl="0" fontAlgn="ctr"/>
                      <a:r>
                        <a:rPr lang="en-US" sz="1100" b="1" i="0" u="none" strike="noStrike">
                          <a:solidFill>
                            <a:srgbClr val="000000"/>
                          </a:solidFill>
                          <a:effectLst/>
                          <a:latin typeface="Century Gothic" panose="020B0502020202020204" pitchFamily="34" charset="0"/>
                        </a:rPr>
                        <a:t>Miscellaneous</a:t>
                      </a:r>
                    </a:p>
                  </a:txBody>
                  <a:tcPr marL="114300" marR="9525" marT="9525" marB="0" anchor="ctr">
                    <a:lnL w="6350" cap="flat" cmpd="sng" algn="ctr">
                      <a:solidFill>
                        <a:srgbClr val="BFBFBF"/>
                      </a:solidFill>
                      <a:prstDash val="solid"/>
                      <a:round/>
                      <a:headEnd type="none" w="med" len="med"/>
                      <a:tailEnd type="none" w="med" len="med"/>
                    </a:lnL>
                    <a:lnR w="25400" cap="flat" cmpd="dbl"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EAEEF3"/>
                    </a:solidFill>
                  </a:tcPr>
                </a:tc>
                <a:tc gridSpan="2">
                  <a:txBody>
                    <a:bodyPr/>
                    <a:lstStyle/>
                    <a:p>
                      <a:pPr algn="l" fontAlgn="ctr"/>
                      <a:r>
                        <a:rPr lang="en-US" sz="1100" b="0" i="0" u="none" strike="noStrike">
                          <a:solidFill>
                            <a:srgbClr val="000000"/>
                          </a:solidFill>
                          <a:effectLst/>
                          <a:latin typeface="Century Gothic" panose="020B0502020202020204" pitchFamily="34" charset="0"/>
                        </a:rPr>
                        <a:t> </a:t>
                      </a:r>
                    </a:p>
                  </a:txBody>
                  <a:tcPr marL="114300" marR="9525" marT="9525" marB="0" anchor="ctr">
                    <a:lnL w="25400" cap="flat" cmpd="dbl"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hMerge="1">
                  <a:txBody>
                    <a:bodyPr/>
                    <a:lstStyle/>
                    <a:p>
                      <a:endParaRPr lang="en-US"/>
                    </a:p>
                  </a:txBody>
                  <a:tcPr/>
                </a:tc>
                <a:tc>
                  <a:txBody>
                    <a:bodyPr/>
                    <a:lstStyle/>
                    <a:p>
                      <a:pPr algn="ctr" rtl="0" fontAlgn="ctr"/>
                      <a:endParaRPr lang="en-US" sz="1100" b="0" i="0" u="none" strike="noStrike" dirty="0">
                        <a:solidFill>
                          <a:srgbClr val="000000"/>
                        </a:solidFill>
                        <a:effectLst/>
                        <a:latin typeface="Century Gothic" panose="020B0502020202020204" pitchFamily="34" charset="0"/>
                      </a:endParaRPr>
                    </a:p>
                  </a:txBody>
                  <a:tcPr marL="95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9F9F9"/>
                    </a:solidFill>
                  </a:tcPr>
                </a:tc>
                <a:tc>
                  <a:txBody>
                    <a:bodyPr/>
                    <a:lstStyle/>
                    <a:p>
                      <a:pPr algn="ctr" rtl="0" fontAlgn="ctr"/>
                      <a:endParaRPr lang="en-US" sz="1100" b="0" i="0" u="none" strike="noStrike" dirty="0">
                        <a:solidFill>
                          <a:srgbClr val="000000"/>
                        </a:solidFill>
                        <a:effectLst/>
                        <a:latin typeface="Century Gothic" panose="020B0502020202020204" pitchFamily="34" charset="0"/>
                      </a:endParaRPr>
                    </a:p>
                  </a:txBody>
                  <a:tcPr marL="9525" marR="9525" marT="9525" marB="0" anchor="ctr">
                    <a:lnL w="6350" cap="flat" cmpd="sng" algn="ctr">
                      <a:solidFill>
                        <a:srgbClr val="BFBFBF"/>
                      </a:solidFill>
                      <a:prstDash val="solid"/>
                      <a:round/>
                      <a:headEnd type="none" w="med" len="med"/>
                      <a:tailEnd type="none" w="med" len="med"/>
                    </a:lnL>
                    <a:lnR w="25400" cap="flat" cmpd="dbl"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9F9F9"/>
                    </a:solidFill>
                  </a:tcPr>
                </a:tc>
                <a:tc>
                  <a:txBody>
                    <a:bodyPr/>
                    <a:lstStyle/>
                    <a:p>
                      <a:pPr algn="l" fontAlgn="ctr"/>
                      <a:endParaRPr lang="en-US" sz="1100" b="0" i="0" u="none" strike="noStrike" dirty="0">
                        <a:solidFill>
                          <a:srgbClr val="000000"/>
                        </a:solidFill>
                        <a:effectLst/>
                        <a:latin typeface="Century Gothic" panose="020B0502020202020204" pitchFamily="34" charset="0"/>
                      </a:endParaRPr>
                    </a:p>
                  </a:txBody>
                  <a:tcPr marL="9525" marR="9525" marT="9525" marB="0" anchor="ctr">
                    <a:lnL w="25400" cap="flat" cmpd="dbl"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7F9FB"/>
                    </a:solidFill>
                  </a:tcPr>
                </a:tc>
                <a:extLst>
                  <a:ext uri="{0D108BD9-81ED-4DB2-BD59-A6C34878D82A}">
                    <a16:rowId xmlns:a16="http://schemas.microsoft.com/office/drawing/2014/main" val="1610162371"/>
                  </a:ext>
                </a:extLst>
              </a:tr>
              <a:tr h="445770">
                <a:tc>
                  <a:txBody>
                    <a:bodyPr/>
                    <a:lstStyle/>
                    <a:p>
                      <a:pPr algn="l" fontAlgn="b"/>
                      <a:r>
                        <a:rPr lang="en-US" sz="1000" b="0" i="0" u="none" strike="noStrike">
                          <a:solidFill>
                            <a:srgbClr val="000000"/>
                          </a:solidFill>
                          <a:effectLst/>
                          <a:latin typeface="Century Gothic" panose="020B0502020202020204" pitchFamily="34" charset="0"/>
                        </a:rPr>
                        <a:t> </a:t>
                      </a:r>
                    </a:p>
                  </a:txBody>
                  <a:tcPr marL="9525" marR="9525" marT="9525" marB="0" anchor="b">
                    <a:lnL>
                      <a:noFill/>
                    </a:lnL>
                    <a:lnR>
                      <a:noFill/>
                    </a:lnR>
                    <a:lnT w="12700" cap="flat" cmpd="sng" algn="ctr">
                      <a:solidFill>
                        <a:srgbClr val="BFBFBF"/>
                      </a:solidFill>
                      <a:prstDash val="solid"/>
                      <a:round/>
                      <a:headEnd type="none" w="med" len="med"/>
                      <a:tailEnd type="none" w="med" len="med"/>
                    </a:lnT>
                    <a:lnB>
                      <a:noFill/>
                    </a:lnB>
                    <a:solidFill>
                      <a:srgbClr val="FFFFFF"/>
                    </a:solidFill>
                  </a:tcPr>
                </a:tc>
                <a:tc>
                  <a:txBody>
                    <a:bodyPr/>
                    <a:lstStyle/>
                    <a:p>
                      <a:pPr algn="l" fontAlgn="b"/>
                      <a:r>
                        <a:rPr lang="en-US" sz="1000" b="0" i="0" u="none" strike="noStrike">
                          <a:solidFill>
                            <a:srgbClr val="000000"/>
                          </a:solidFill>
                          <a:effectLst/>
                          <a:latin typeface="Century Gothic" panose="020B0502020202020204" pitchFamily="34" charset="0"/>
                        </a:rPr>
                        <a:t> </a:t>
                      </a:r>
                    </a:p>
                  </a:txBody>
                  <a:tcPr marL="9525" marR="9525" marT="9525" marB="0" anchor="b">
                    <a:lnL>
                      <a:noFill/>
                    </a:lnL>
                    <a:lnR>
                      <a:noFill/>
                    </a:lnR>
                    <a:lnT w="12700" cap="flat" cmpd="sng" algn="ctr">
                      <a:solidFill>
                        <a:srgbClr val="BFBFBF"/>
                      </a:solidFill>
                      <a:prstDash val="solid"/>
                      <a:round/>
                      <a:headEnd type="none" w="med" len="med"/>
                      <a:tailEnd type="none" w="med" len="med"/>
                    </a:lnT>
                    <a:lnB>
                      <a:noFill/>
                    </a:lnB>
                    <a:solidFill>
                      <a:srgbClr val="FFFFFF"/>
                    </a:solidFill>
                  </a:tcPr>
                </a:tc>
                <a:tc>
                  <a:txBody>
                    <a:bodyPr/>
                    <a:lstStyle/>
                    <a:p>
                      <a:pPr algn="l" fontAlgn="b"/>
                      <a:r>
                        <a:rPr lang="en-US" sz="1000" b="0" i="0" u="none" strike="noStrike">
                          <a:solidFill>
                            <a:srgbClr val="000000"/>
                          </a:solidFill>
                          <a:effectLst/>
                          <a:latin typeface="Century Gothic" panose="020B0502020202020204" pitchFamily="34" charset="0"/>
                        </a:rPr>
                        <a:t> </a:t>
                      </a:r>
                    </a:p>
                  </a:txBody>
                  <a:tcPr marL="9525" marR="9525" marT="9525" marB="0" anchor="b">
                    <a:lnL>
                      <a:noFill/>
                    </a:lnL>
                    <a:lnR>
                      <a:noFill/>
                    </a:lnR>
                    <a:lnT w="12700" cap="flat" cmpd="sng" algn="ctr">
                      <a:solidFill>
                        <a:srgbClr val="BFBFBF"/>
                      </a:solidFill>
                      <a:prstDash val="solid"/>
                      <a:round/>
                      <a:headEnd type="none" w="med" len="med"/>
                      <a:tailEnd type="none" w="med" len="med"/>
                    </a:lnT>
                    <a:lnB>
                      <a:noFill/>
                    </a:lnB>
                    <a:solidFill>
                      <a:srgbClr val="FFFFFF"/>
                    </a:solidFill>
                  </a:tcPr>
                </a:tc>
                <a:tc gridSpan="2">
                  <a:txBody>
                    <a:bodyPr/>
                    <a:lstStyle/>
                    <a:p>
                      <a:pPr algn="r" fontAlgn="ctr"/>
                      <a:r>
                        <a:rPr lang="en-US" sz="1000" b="0" i="0" u="none" strike="noStrike">
                          <a:solidFill>
                            <a:srgbClr val="000000"/>
                          </a:solidFill>
                          <a:effectLst/>
                          <a:latin typeface="Century Gothic" panose="020B0502020202020204" pitchFamily="34" charset="0"/>
                        </a:rPr>
                        <a:t>TOTAL COSTS</a:t>
                      </a:r>
                    </a:p>
                  </a:txBody>
                  <a:tcPr marL="9525" marR="114300" marT="9525" marB="0" anchor="ctr">
                    <a:lnL>
                      <a:noFill/>
                    </a:lnL>
                    <a:lnR w="25400" cap="flat" cmpd="dbl"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a:noFill/>
                    </a:lnB>
                    <a:solidFill>
                      <a:srgbClr val="FFFFFF"/>
                    </a:solidFill>
                  </a:tcPr>
                </a:tc>
                <a:tc hMerge="1">
                  <a:txBody>
                    <a:bodyPr/>
                    <a:lstStyle/>
                    <a:p>
                      <a:endParaRPr lang="en-US"/>
                    </a:p>
                  </a:txBody>
                  <a:tcPr/>
                </a:tc>
                <a:tc>
                  <a:txBody>
                    <a:bodyPr/>
                    <a:lstStyle/>
                    <a:p>
                      <a:pPr algn="l" fontAlgn="ctr"/>
                      <a:endParaRPr lang="en-US" sz="1100" b="0" i="0" u="none" strike="noStrike" dirty="0">
                        <a:solidFill>
                          <a:srgbClr val="000000"/>
                        </a:solidFill>
                        <a:effectLst/>
                        <a:latin typeface="Century Gothic" panose="020B0502020202020204" pitchFamily="34" charset="0"/>
                      </a:endParaRPr>
                    </a:p>
                  </a:txBody>
                  <a:tcPr marL="9525" marR="9525" marT="9525" marB="0" anchor="ctr">
                    <a:lnL w="25400" cap="flat" cmpd="dbl"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EAEEF3"/>
                    </a:solidFill>
                  </a:tcPr>
                </a:tc>
                <a:extLst>
                  <a:ext uri="{0D108BD9-81ED-4DB2-BD59-A6C34878D82A}">
                    <a16:rowId xmlns:a16="http://schemas.microsoft.com/office/drawing/2014/main" val="4166447726"/>
                  </a:ext>
                </a:extLst>
              </a:tr>
            </a:tbl>
          </a:graphicData>
        </a:graphic>
      </p:graphicFrame>
    </p:spTree>
    <p:extLst>
      <p:ext uri="{BB962C8B-B14F-4D97-AF65-F5344CB8AC3E}">
        <p14:creationId xmlns:p14="http://schemas.microsoft.com/office/powerpoint/2010/main" val="296264320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sp>
        <p:nvSpPr>
          <p:cNvPr id="5" name="Rectangle 7">
            <a:extLst>
              <a:ext uri="{FF2B5EF4-FFF2-40B4-BE49-F238E27FC236}">
                <a16:creationId xmlns:a16="http://schemas.microsoft.com/office/drawing/2014/main" id="{CF8312F4-008A-8B46-B9CC-E4456F84C996}"/>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6" name="Parallelogram 5">
            <a:extLst>
              <a:ext uri="{FF2B5EF4-FFF2-40B4-BE49-F238E27FC236}">
                <a16:creationId xmlns:a16="http://schemas.microsoft.com/office/drawing/2014/main" id="{8A162E46-AFAD-E846-BF5C-F20FF11EA0EF}"/>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CB9D49A6-86F7-B744-828A-D7C1D9D15D8C}"/>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ea typeface="Arial" charset="0"/>
                <a:cs typeface="Arial" charset="0"/>
              </a:rPr>
              <a:t>BENEFITS &amp; CUSTOMERS</a:t>
            </a:r>
          </a:p>
        </p:txBody>
      </p:sp>
      <p:sp>
        <p:nvSpPr>
          <p:cNvPr id="21" name="TextBox 20">
            <a:extLst>
              <a:ext uri="{FF2B5EF4-FFF2-40B4-BE49-F238E27FC236}">
                <a16:creationId xmlns:a16="http://schemas.microsoft.com/office/drawing/2014/main" id="{69D06D19-8700-CB49-AABF-B7DE9DFDE540}"/>
              </a:ext>
            </a:extLst>
          </p:cNvPr>
          <p:cNvSpPr txBox="1"/>
          <p:nvPr/>
        </p:nvSpPr>
        <p:spPr>
          <a:xfrm>
            <a:off x="367748" y="248400"/>
            <a:ext cx="3958135" cy="461665"/>
          </a:xfrm>
          <a:prstGeom prst="rect">
            <a:avLst/>
          </a:prstGeom>
          <a:noFill/>
        </p:spPr>
        <p:txBody>
          <a:bodyPr wrap="none" rtlCol="0">
            <a:spAutoFit/>
          </a:bodyPr>
          <a:lstStyle/>
          <a:p>
            <a:r>
              <a:rPr lang="en-US" sz="2400" dirty="0">
                <a:solidFill>
                  <a:schemeClr val="tx1">
                    <a:lumMod val="65000"/>
                    <a:lumOff val="35000"/>
                  </a:schemeClr>
                </a:solidFill>
                <a:latin typeface="Century Gothic" panose="020B0502020202020204" pitchFamily="34" charset="0"/>
              </a:rPr>
              <a:t>4. BENEFITS &amp; CUSTOMERS</a:t>
            </a:r>
          </a:p>
        </p:txBody>
      </p:sp>
      <p:graphicFrame>
        <p:nvGraphicFramePr>
          <p:cNvPr id="3" name="Table 2">
            <a:extLst>
              <a:ext uri="{FF2B5EF4-FFF2-40B4-BE49-F238E27FC236}">
                <a16:creationId xmlns:a16="http://schemas.microsoft.com/office/drawing/2014/main" id="{472D526B-7D39-4AD3-ADEB-D8D7825D827C}"/>
              </a:ext>
            </a:extLst>
          </p:cNvPr>
          <p:cNvGraphicFramePr>
            <a:graphicFrameLocks noGrp="1"/>
          </p:cNvGraphicFramePr>
          <p:nvPr>
            <p:extLst>
              <p:ext uri="{D42A27DB-BD31-4B8C-83A1-F6EECF244321}">
                <p14:modId xmlns:p14="http://schemas.microsoft.com/office/powerpoint/2010/main" val="3496231078"/>
              </p:ext>
            </p:extLst>
          </p:nvPr>
        </p:nvGraphicFramePr>
        <p:xfrm>
          <a:off x="472698" y="719663"/>
          <a:ext cx="9448800" cy="1698073"/>
        </p:xfrm>
        <a:graphic>
          <a:graphicData uri="http://schemas.openxmlformats.org/drawingml/2006/table">
            <a:tbl>
              <a:tblPr/>
              <a:tblGrid>
                <a:gridCol w="1967708">
                  <a:extLst>
                    <a:ext uri="{9D8B030D-6E8A-4147-A177-3AD203B41FA5}">
                      <a16:colId xmlns:a16="http://schemas.microsoft.com/office/drawing/2014/main" val="3129605748"/>
                    </a:ext>
                  </a:extLst>
                </a:gridCol>
                <a:gridCol w="7481092">
                  <a:extLst>
                    <a:ext uri="{9D8B030D-6E8A-4147-A177-3AD203B41FA5}">
                      <a16:colId xmlns:a16="http://schemas.microsoft.com/office/drawing/2014/main" val="4134565234"/>
                    </a:ext>
                  </a:extLst>
                </a:gridCol>
              </a:tblGrid>
              <a:tr h="481456">
                <a:tc>
                  <a:txBody>
                    <a:bodyPr/>
                    <a:lstStyle/>
                    <a:p>
                      <a:pPr algn="l" fontAlgn="ctr"/>
                      <a:r>
                        <a:rPr lang="en-US" sz="1200" b="0" i="0" u="none" strike="noStrike">
                          <a:solidFill>
                            <a:srgbClr val="000000"/>
                          </a:solidFill>
                          <a:effectLst/>
                          <a:latin typeface="Century Gothic" panose="020B0502020202020204" pitchFamily="34" charset="0"/>
                        </a:rPr>
                        <a:t>PROCESS OWNER</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90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6DCE4"/>
                    </a:solidFill>
                  </a:tcPr>
                </a:tc>
                <a:tc>
                  <a:txBody>
                    <a:bodyPr/>
                    <a:lstStyle/>
                    <a:p>
                      <a:pPr algn="l" fontAlgn="ctr"/>
                      <a:r>
                        <a:rPr lang="en-US" sz="1100" b="0" i="0" u="none" strike="noStrike" dirty="0">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90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extLst>
                  <a:ext uri="{0D108BD9-81ED-4DB2-BD59-A6C34878D82A}">
                    <a16:rowId xmlns:a16="http://schemas.microsoft.com/office/drawing/2014/main" val="2079401919"/>
                  </a:ext>
                </a:extLst>
              </a:tr>
              <a:tr h="395206">
                <a:tc>
                  <a:txBody>
                    <a:bodyPr/>
                    <a:lstStyle/>
                    <a:p>
                      <a:pPr algn="l" rtl="0" fontAlgn="ctr"/>
                      <a:r>
                        <a:rPr lang="en-US" sz="1200" b="0" i="0" u="none" strike="noStrike">
                          <a:solidFill>
                            <a:srgbClr val="000000"/>
                          </a:solidFill>
                          <a:effectLst/>
                          <a:latin typeface="Century Gothic" panose="020B0502020202020204" pitchFamily="34" charset="0"/>
                        </a:rPr>
                        <a:t>KEY STAKEHOLDERS</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6DCE4"/>
                    </a:solidFill>
                  </a:tcPr>
                </a:tc>
                <a:tc>
                  <a:txBody>
                    <a:bodyPr/>
                    <a:lstStyle/>
                    <a:p>
                      <a:pPr algn="l" fontAlgn="ctr"/>
                      <a:r>
                        <a:rPr lang="en-US" sz="11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extLst>
                  <a:ext uri="{0D108BD9-81ED-4DB2-BD59-A6C34878D82A}">
                    <a16:rowId xmlns:a16="http://schemas.microsoft.com/office/drawing/2014/main" val="2961803336"/>
                  </a:ext>
                </a:extLst>
              </a:tr>
              <a:tr h="395207">
                <a:tc>
                  <a:txBody>
                    <a:bodyPr/>
                    <a:lstStyle/>
                    <a:p>
                      <a:pPr algn="l" fontAlgn="ctr"/>
                      <a:r>
                        <a:rPr lang="en-US" sz="1200" b="0" i="0" u="none" strike="noStrike">
                          <a:solidFill>
                            <a:srgbClr val="000000"/>
                          </a:solidFill>
                          <a:effectLst/>
                          <a:latin typeface="Century Gothic" panose="020B0502020202020204" pitchFamily="34" charset="0"/>
                        </a:rPr>
                        <a:t>FINAL CUSTOMER</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6DCE4"/>
                    </a:solidFill>
                  </a:tcPr>
                </a:tc>
                <a:tc>
                  <a:txBody>
                    <a:bodyPr/>
                    <a:lstStyle/>
                    <a:p>
                      <a:pPr algn="l" fontAlgn="ctr"/>
                      <a:r>
                        <a:rPr lang="en-US" sz="11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extLst>
                  <a:ext uri="{0D108BD9-81ED-4DB2-BD59-A6C34878D82A}">
                    <a16:rowId xmlns:a16="http://schemas.microsoft.com/office/drawing/2014/main" val="1264862052"/>
                  </a:ext>
                </a:extLst>
              </a:tr>
              <a:tr h="426204">
                <a:tc>
                  <a:txBody>
                    <a:bodyPr/>
                    <a:lstStyle/>
                    <a:p>
                      <a:pPr algn="l" rtl="0" fontAlgn="ctr"/>
                      <a:r>
                        <a:rPr lang="en-US" sz="1200" b="0" i="0" u="none" strike="noStrike">
                          <a:solidFill>
                            <a:srgbClr val="000000"/>
                          </a:solidFill>
                          <a:effectLst/>
                          <a:latin typeface="Century Gothic" panose="020B0502020202020204" pitchFamily="34" charset="0"/>
                        </a:rPr>
                        <a:t>EXPECTED BENEFITS</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6DCE4"/>
                    </a:solidFill>
                  </a:tcPr>
                </a:tc>
                <a:tc>
                  <a:txBody>
                    <a:bodyPr/>
                    <a:lstStyle/>
                    <a:p>
                      <a:pPr algn="l" fontAlgn="ctr"/>
                      <a:r>
                        <a:rPr lang="en-US" sz="1100" b="0" i="0" u="none" strike="noStrike" dirty="0">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extLst>
                  <a:ext uri="{0D108BD9-81ED-4DB2-BD59-A6C34878D82A}">
                    <a16:rowId xmlns:a16="http://schemas.microsoft.com/office/drawing/2014/main" val="2100095511"/>
                  </a:ext>
                </a:extLst>
              </a:tr>
            </a:tbl>
          </a:graphicData>
        </a:graphic>
      </p:graphicFrame>
      <p:graphicFrame>
        <p:nvGraphicFramePr>
          <p:cNvPr id="8" name="Table 7">
            <a:extLst>
              <a:ext uri="{FF2B5EF4-FFF2-40B4-BE49-F238E27FC236}">
                <a16:creationId xmlns:a16="http://schemas.microsoft.com/office/drawing/2014/main" id="{CA97594C-07DD-4DB1-9368-BAAF8E323C68}"/>
              </a:ext>
            </a:extLst>
          </p:cNvPr>
          <p:cNvGraphicFramePr>
            <a:graphicFrameLocks noGrp="1"/>
          </p:cNvGraphicFramePr>
          <p:nvPr>
            <p:extLst>
              <p:ext uri="{D42A27DB-BD31-4B8C-83A1-F6EECF244321}">
                <p14:modId xmlns:p14="http://schemas.microsoft.com/office/powerpoint/2010/main" val="1959848757"/>
              </p:ext>
            </p:extLst>
          </p:nvPr>
        </p:nvGraphicFramePr>
        <p:xfrm>
          <a:off x="472698" y="2498752"/>
          <a:ext cx="9448800" cy="3883025"/>
        </p:xfrm>
        <a:graphic>
          <a:graphicData uri="http://schemas.openxmlformats.org/drawingml/2006/table">
            <a:tbl>
              <a:tblPr/>
              <a:tblGrid>
                <a:gridCol w="1967708">
                  <a:extLst>
                    <a:ext uri="{9D8B030D-6E8A-4147-A177-3AD203B41FA5}">
                      <a16:colId xmlns:a16="http://schemas.microsoft.com/office/drawing/2014/main" val="82474641"/>
                    </a:ext>
                  </a:extLst>
                </a:gridCol>
                <a:gridCol w="1967708">
                  <a:extLst>
                    <a:ext uri="{9D8B030D-6E8A-4147-A177-3AD203B41FA5}">
                      <a16:colId xmlns:a16="http://schemas.microsoft.com/office/drawing/2014/main" val="1810954435"/>
                    </a:ext>
                  </a:extLst>
                </a:gridCol>
                <a:gridCol w="1359334">
                  <a:extLst>
                    <a:ext uri="{9D8B030D-6E8A-4147-A177-3AD203B41FA5}">
                      <a16:colId xmlns:a16="http://schemas.microsoft.com/office/drawing/2014/main" val="2742326689"/>
                    </a:ext>
                  </a:extLst>
                </a:gridCol>
                <a:gridCol w="2110295">
                  <a:extLst>
                    <a:ext uri="{9D8B030D-6E8A-4147-A177-3AD203B41FA5}">
                      <a16:colId xmlns:a16="http://schemas.microsoft.com/office/drawing/2014/main" val="3672165900"/>
                    </a:ext>
                  </a:extLst>
                </a:gridCol>
                <a:gridCol w="2043755">
                  <a:extLst>
                    <a:ext uri="{9D8B030D-6E8A-4147-A177-3AD203B41FA5}">
                      <a16:colId xmlns:a16="http://schemas.microsoft.com/office/drawing/2014/main" val="3932209737"/>
                    </a:ext>
                  </a:extLst>
                </a:gridCol>
              </a:tblGrid>
              <a:tr h="316865">
                <a:tc>
                  <a:txBody>
                    <a:bodyPr/>
                    <a:lstStyle/>
                    <a:p>
                      <a:pPr algn="l" fontAlgn="ctr"/>
                      <a:r>
                        <a:rPr lang="en-US" sz="1000" b="1" i="0" u="none" strike="noStrike">
                          <a:solidFill>
                            <a:srgbClr val="000000"/>
                          </a:solidFill>
                          <a:effectLst/>
                          <a:latin typeface="Century Gothic" panose="020B0502020202020204" pitchFamily="34" charset="0"/>
                        </a:rPr>
                        <a:t>TYPE OF BENEFIT</a:t>
                      </a:r>
                    </a:p>
                  </a:txBody>
                  <a:tcPr marL="114300" marR="9525" marT="9525" marB="0" anchor="ctr">
                    <a:lnL w="6350" cap="flat" cmpd="sng" algn="ctr">
                      <a:solidFill>
                        <a:srgbClr val="BFBFBF"/>
                      </a:solidFill>
                      <a:prstDash val="solid"/>
                      <a:round/>
                      <a:headEnd type="none" w="med" len="med"/>
                      <a:tailEnd type="none" w="med" len="med"/>
                    </a:lnL>
                    <a:lnR w="25400" cap="flat" cmpd="dbl" algn="ctr">
                      <a:solidFill>
                        <a:srgbClr val="BFBFBF"/>
                      </a:solidFill>
                      <a:prstDash val="solid"/>
                      <a:round/>
                      <a:headEnd type="none" w="med" len="med"/>
                      <a:tailEnd type="none" w="med" len="med"/>
                    </a:lnR>
                    <a:lnT w="190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gridSpan="3">
                  <a:txBody>
                    <a:bodyPr/>
                    <a:lstStyle/>
                    <a:p>
                      <a:pPr algn="l" fontAlgn="ctr"/>
                      <a:r>
                        <a:rPr lang="en-US" sz="1000" b="1" i="0" u="none" strike="noStrike" dirty="0">
                          <a:solidFill>
                            <a:srgbClr val="000000"/>
                          </a:solidFill>
                          <a:effectLst/>
                          <a:latin typeface="Century Gothic" panose="020B0502020202020204" pitchFamily="34" charset="0"/>
                        </a:rPr>
                        <a:t>BASIS OF ESTIMATE</a:t>
                      </a:r>
                    </a:p>
                  </a:txBody>
                  <a:tcPr marL="114300" marR="9525" marT="9525" marB="0" anchor="ctr">
                    <a:lnL w="25400" cap="flat" cmpd="dbl" algn="ctr">
                      <a:solidFill>
                        <a:srgbClr val="BFBFBF"/>
                      </a:solidFill>
                      <a:prstDash val="solid"/>
                      <a:round/>
                      <a:headEnd type="none" w="med" len="med"/>
                      <a:tailEnd type="none" w="med" len="med"/>
                    </a:lnL>
                    <a:lnR w="25400" cap="flat" cmpd="dbl" algn="ctr">
                      <a:solidFill>
                        <a:srgbClr val="BFBFBF"/>
                      </a:solidFill>
                      <a:prstDash val="solid"/>
                      <a:round/>
                      <a:headEnd type="none" w="med" len="med"/>
                      <a:tailEnd type="none" w="med" len="med"/>
                    </a:lnR>
                    <a:lnT w="190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hMerge="1">
                  <a:txBody>
                    <a:bodyPr/>
                    <a:lstStyle/>
                    <a:p>
                      <a:endParaRPr lang="en-US"/>
                    </a:p>
                  </a:txBody>
                  <a:tcPr/>
                </a:tc>
                <a:tc hMerge="1">
                  <a:txBody>
                    <a:bodyPr/>
                    <a:lstStyle/>
                    <a:p>
                      <a:endParaRPr lang="en-US"/>
                    </a:p>
                  </a:txBody>
                  <a:tcPr/>
                </a:tc>
                <a:tc>
                  <a:txBody>
                    <a:bodyPr/>
                    <a:lstStyle/>
                    <a:p>
                      <a:pPr algn="ctr" fontAlgn="ctr"/>
                      <a:r>
                        <a:rPr lang="en-US" sz="1000" b="1" i="0" u="none" strike="noStrike">
                          <a:solidFill>
                            <a:srgbClr val="000000"/>
                          </a:solidFill>
                          <a:effectLst/>
                          <a:latin typeface="Century Gothic" panose="020B0502020202020204" pitchFamily="34" charset="0"/>
                        </a:rPr>
                        <a:t>ESTIMATED BENEFIT AMOUNT</a:t>
                      </a:r>
                    </a:p>
                  </a:txBody>
                  <a:tcPr marL="9525" marR="9525" marT="9525" marB="0" anchor="ctr">
                    <a:lnL w="25400" cap="flat" cmpd="dbl"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90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extLst>
                  <a:ext uri="{0D108BD9-81ED-4DB2-BD59-A6C34878D82A}">
                    <a16:rowId xmlns:a16="http://schemas.microsoft.com/office/drawing/2014/main" val="3240324035"/>
                  </a:ext>
                </a:extLst>
              </a:tr>
              <a:tr h="445770">
                <a:tc>
                  <a:txBody>
                    <a:bodyPr/>
                    <a:lstStyle/>
                    <a:p>
                      <a:pPr algn="l" rtl="0" fontAlgn="ctr"/>
                      <a:r>
                        <a:rPr lang="en-US" sz="1100" b="1" i="0" u="none" strike="noStrike">
                          <a:solidFill>
                            <a:srgbClr val="000000"/>
                          </a:solidFill>
                          <a:effectLst/>
                          <a:latin typeface="Century Gothic" panose="020B0502020202020204" pitchFamily="34" charset="0"/>
                        </a:rPr>
                        <a:t>Specific Cost Savings</a:t>
                      </a:r>
                    </a:p>
                  </a:txBody>
                  <a:tcPr marL="114300" marR="9525" marT="9525" marB="0" anchor="ctr">
                    <a:lnL w="6350" cap="flat" cmpd="sng" algn="ctr">
                      <a:solidFill>
                        <a:srgbClr val="BFBFBF"/>
                      </a:solidFill>
                      <a:prstDash val="solid"/>
                      <a:round/>
                      <a:headEnd type="none" w="med" len="med"/>
                      <a:tailEnd type="none" w="med" len="med"/>
                    </a:lnL>
                    <a:lnR w="25400" cap="flat" cmpd="dbl"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2F2F2"/>
                    </a:solidFill>
                  </a:tcPr>
                </a:tc>
                <a:tc gridSpan="3">
                  <a:txBody>
                    <a:bodyPr/>
                    <a:lstStyle/>
                    <a:p>
                      <a:pPr algn="l" fontAlgn="ctr"/>
                      <a:r>
                        <a:rPr lang="en-US" sz="1100" b="0" i="0" u="none" strike="noStrike">
                          <a:solidFill>
                            <a:srgbClr val="000000"/>
                          </a:solidFill>
                          <a:effectLst/>
                          <a:latin typeface="Century Gothic" panose="020B0502020202020204" pitchFamily="34" charset="0"/>
                        </a:rPr>
                        <a:t> </a:t>
                      </a:r>
                    </a:p>
                  </a:txBody>
                  <a:tcPr marL="114300" marR="9525" marT="9525" marB="0" anchor="ctr">
                    <a:lnL w="25400" cap="flat" cmpd="dbl" algn="ctr">
                      <a:solidFill>
                        <a:srgbClr val="BFBFBF"/>
                      </a:solidFill>
                      <a:prstDash val="solid"/>
                      <a:round/>
                      <a:headEnd type="none" w="med" len="med"/>
                      <a:tailEnd type="none" w="med" len="med"/>
                    </a:lnL>
                    <a:lnR w="25400" cap="flat" cmpd="dbl"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a:txBody>
                    <a:bodyPr/>
                    <a:lstStyle/>
                    <a:p>
                      <a:pPr algn="l" fontAlgn="ctr"/>
                      <a:r>
                        <a:rPr lang="en-US" sz="1100" b="0" i="0" u="none" strike="noStrike">
                          <a:solidFill>
                            <a:srgbClr val="000000"/>
                          </a:solidFill>
                          <a:effectLst/>
                          <a:latin typeface="Century Gothic" panose="020B0502020202020204" pitchFamily="34" charset="0"/>
                        </a:rPr>
                        <a:t> $                                25,000.00 </a:t>
                      </a:r>
                    </a:p>
                  </a:txBody>
                  <a:tcPr marL="9525" marR="9525" marT="9525" marB="0" anchor="ctr">
                    <a:lnL w="25400" cap="flat" cmpd="dbl"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9F9F9"/>
                    </a:solidFill>
                  </a:tcPr>
                </a:tc>
                <a:extLst>
                  <a:ext uri="{0D108BD9-81ED-4DB2-BD59-A6C34878D82A}">
                    <a16:rowId xmlns:a16="http://schemas.microsoft.com/office/drawing/2014/main" val="4176555518"/>
                  </a:ext>
                </a:extLst>
              </a:tr>
              <a:tr h="445770">
                <a:tc>
                  <a:txBody>
                    <a:bodyPr/>
                    <a:lstStyle/>
                    <a:p>
                      <a:pPr algn="l" fontAlgn="ctr"/>
                      <a:r>
                        <a:rPr lang="en-US" sz="1100" b="1" i="0" u="none" strike="noStrike">
                          <a:solidFill>
                            <a:srgbClr val="000000"/>
                          </a:solidFill>
                          <a:effectLst/>
                          <a:latin typeface="Century Gothic" panose="020B0502020202020204" pitchFamily="34" charset="0"/>
                        </a:rPr>
                        <a:t>Enhanced Revenues</a:t>
                      </a:r>
                    </a:p>
                  </a:txBody>
                  <a:tcPr marL="114300" marR="9525" marT="9525" marB="0" anchor="ctr">
                    <a:lnL w="6350" cap="flat" cmpd="sng" algn="ctr">
                      <a:solidFill>
                        <a:srgbClr val="BFBFBF"/>
                      </a:solidFill>
                      <a:prstDash val="solid"/>
                      <a:round/>
                      <a:headEnd type="none" w="med" len="med"/>
                      <a:tailEnd type="none" w="med" len="med"/>
                    </a:lnL>
                    <a:lnR w="25400" cap="flat" cmpd="dbl"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2F2F2"/>
                    </a:solidFill>
                  </a:tcPr>
                </a:tc>
                <a:tc gridSpan="3">
                  <a:txBody>
                    <a:bodyPr/>
                    <a:lstStyle/>
                    <a:p>
                      <a:pPr algn="l" fontAlgn="ctr"/>
                      <a:r>
                        <a:rPr lang="en-US" sz="1100" b="0" i="0" u="none" strike="noStrike">
                          <a:solidFill>
                            <a:srgbClr val="000000"/>
                          </a:solidFill>
                          <a:effectLst/>
                          <a:latin typeface="Century Gothic" panose="020B0502020202020204" pitchFamily="34" charset="0"/>
                        </a:rPr>
                        <a:t> </a:t>
                      </a:r>
                    </a:p>
                  </a:txBody>
                  <a:tcPr marL="114300" marR="9525" marT="9525" marB="0" anchor="ctr">
                    <a:lnL w="25400" cap="flat" cmpd="dbl" algn="ctr">
                      <a:solidFill>
                        <a:srgbClr val="BFBFBF"/>
                      </a:solidFill>
                      <a:prstDash val="solid"/>
                      <a:round/>
                      <a:headEnd type="none" w="med" len="med"/>
                      <a:tailEnd type="none" w="med" len="med"/>
                    </a:lnL>
                    <a:lnR w="25400" cap="flat" cmpd="dbl"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a:txBody>
                    <a:bodyPr/>
                    <a:lstStyle/>
                    <a:p>
                      <a:pPr algn="l" fontAlgn="ctr"/>
                      <a:r>
                        <a:rPr lang="en-US" sz="1100" b="0" i="0" u="none" strike="noStrike">
                          <a:solidFill>
                            <a:srgbClr val="000000"/>
                          </a:solidFill>
                          <a:effectLst/>
                          <a:latin typeface="Century Gothic" panose="020B0502020202020204" pitchFamily="34" charset="0"/>
                        </a:rPr>
                        <a:t> $                                92,500.00 </a:t>
                      </a:r>
                    </a:p>
                  </a:txBody>
                  <a:tcPr marL="9525" marR="9525" marT="9525" marB="0" anchor="ctr">
                    <a:lnL w="25400" cap="flat" cmpd="dbl"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9F9F9"/>
                    </a:solidFill>
                  </a:tcPr>
                </a:tc>
                <a:extLst>
                  <a:ext uri="{0D108BD9-81ED-4DB2-BD59-A6C34878D82A}">
                    <a16:rowId xmlns:a16="http://schemas.microsoft.com/office/drawing/2014/main" val="3399280908"/>
                  </a:ext>
                </a:extLst>
              </a:tr>
              <a:tr h="445770">
                <a:tc>
                  <a:txBody>
                    <a:bodyPr/>
                    <a:lstStyle/>
                    <a:p>
                      <a:pPr algn="l" rtl="0" fontAlgn="ctr"/>
                      <a:r>
                        <a:rPr lang="en-US" sz="1100" b="1" i="0" u="none" strike="noStrike">
                          <a:solidFill>
                            <a:srgbClr val="000000"/>
                          </a:solidFill>
                          <a:effectLst/>
                          <a:latin typeface="Century Gothic" panose="020B0502020202020204" pitchFamily="34" charset="0"/>
                        </a:rPr>
                        <a:t>Higher Productivity (Soft)</a:t>
                      </a:r>
                    </a:p>
                  </a:txBody>
                  <a:tcPr marL="114300" marR="9525" marT="9525" marB="0" anchor="ctr">
                    <a:lnL w="6350" cap="flat" cmpd="sng" algn="ctr">
                      <a:solidFill>
                        <a:srgbClr val="BFBFBF"/>
                      </a:solidFill>
                      <a:prstDash val="solid"/>
                      <a:round/>
                      <a:headEnd type="none" w="med" len="med"/>
                      <a:tailEnd type="none" w="med" len="med"/>
                    </a:lnL>
                    <a:lnR w="25400" cap="flat" cmpd="dbl"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2F2F2"/>
                    </a:solidFill>
                  </a:tcPr>
                </a:tc>
                <a:tc gridSpan="3">
                  <a:txBody>
                    <a:bodyPr/>
                    <a:lstStyle/>
                    <a:p>
                      <a:pPr algn="l" fontAlgn="ctr"/>
                      <a:r>
                        <a:rPr lang="en-US" sz="1100" b="0" i="0" u="none" strike="noStrike">
                          <a:solidFill>
                            <a:srgbClr val="000000"/>
                          </a:solidFill>
                          <a:effectLst/>
                          <a:latin typeface="Century Gothic" panose="020B0502020202020204" pitchFamily="34" charset="0"/>
                        </a:rPr>
                        <a:t> </a:t>
                      </a:r>
                    </a:p>
                  </a:txBody>
                  <a:tcPr marL="114300" marR="9525" marT="9525" marB="0" anchor="ctr">
                    <a:lnL w="25400" cap="flat" cmpd="dbl" algn="ctr">
                      <a:solidFill>
                        <a:srgbClr val="BFBFBF"/>
                      </a:solidFill>
                      <a:prstDash val="solid"/>
                      <a:round/>
                      <a:headEnd type="none" w="med" len="med"/>
                      <a:tailEnd type="none" w="med" len="med"/>
                    </a:lnL>
                    <a:lnR w="25400" cap="flat" cmpd="dbl"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a:txBody>
                    <a:bodyPr/>
                    <a:lstStyle/>
                    <a:p>
                      <a:pPr algn="l" fontAlgn="ctr"/>
                      <a:r>
                        <a:rPr lang="en-US" sz="1100" b="0" i="0" u="none" strike="noStrike">
                          <a:solidFill>
                            <a:srgbClr val="000000"/>
                          </a:solidFill>
                          <a:effectLst/>
                          <a:latin typeface="Century Gothic" panose="020B0502020202020204" pitchFamily="34" charset="0"/>
                        </a:rPr>
                        <a:t> $                                17,500.00 </a:t>
                      </a:r>
                    </a:p>
                  </a:txBody>
                  <a:tcPr marL="9525" marR="9525" marT="9525" marB="0" anchor="ctr">
                    <a:lnL w="25400" cap="flat" cmpd="dbl"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9F9F9"/>
                    </a:solidFill>
                  </a:tcPr>
                </a:tc>
                <a:extLst>
                  <a:ext uri="{0D108BD9-81ED-4DB2-BD59-A6C34878D82A}">
                    <a16:rowId xmlns:a16="http://schemas.microsoft.com/office/drawing/2014/main" val="3071070610"/>
                  </a:ext>
                </a:extLst>
              </a:tr>
              <a:tr h="445770">
                <a:tc>
                  <a:txBody>
                    <a:bodyPr/>
                    <a:lstStyle/>
                    <a:p>
                      <a:pPr algn="l" fontAlgn="ctr"/>
                      <a:r>
                        <a:rPr lang="en-US" sz="1100" b="1" i="0" u="none" strike="noStrike">
                          <a:solidFill>
                            <a:srgbClr val="000000"/>
                          </a:solidFill>
                          <a:effectLst/>
                          <a:latin typeface="Century Gothic" panose="020B0502020202020204" pitchFamily="34" charset="0"/>
                        </a:rPr>
                        <a:t>Improved Compliance</a:t>
                      </a:r>
                    </a:p>
                  </a:txBody>
                  <a:tcPr marL="114300" marR="9525" marT="9525" marB="0" anchor="ctr">
                    <a:lnL w="6350" cap="flat" cmpd="sng" algn="ctr">
                      <a:solidFill>
                        <a:srgbClr val="BFBFBF"/>
                      </a:solidFill>
                      <a:prstDash val="solid"/>
                      <a:round/>
                      <a:headEnd type="none" w="med" len="med"/>
                      <a:tailEnd type="none" w="med" len="med"/>
                    </a:lnL>
                    <a:lnR w="25400" cap="flat" cmpd="dbl"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2F2F2"/>
                    </a:solidFill>
                  </a:tcPr>
                </a:tc>
                <a:tc gridSpan="3">
                  <a:txBody>
                    <a:bodyPr/>
                    <a:lstStyle/>
                    <a:p>
                      <a:pPr algn="l" fontAlgn="ctr"/>
                      <a:r>
                        <a:rPr lang="en-US" sz="1100" b="0" i="0" u="none" strike="noStrike">
                          <a:solidFill>
                            <a:srgbClr val="000000"/>
                          </a:solidFill>
                          <a:effectLst/>
                          <a:latin typeface="Century Gothic" panose="020B0502020202020204" pitchFamily="34" charset="0"/>
                        </a:rPr>
                        <a:t> </a:t>
                      </a:r>
                    </a:p>
                  </a:txBody>
                  <a:tcPr marL="114300" marR="9525" marT="9525" marB="0" anchor="ctr">
                    <a:lnL w="25400" cap="flat" cmpd="dbl" algn="ctr">
                      <a:solidFill>
                        <a:srgbClr val="BFBFBF"/>
                      </a:solidFill>
                      <a:prstDash val="solid"/>
                      <a:round/>
                      <a:headEnd type="none" w="med" len="med"/>
                      <a:tailEnd type="none" w="med" len="med"/>
                    </a:lnL>
                    <a:lnR w="25400" cap="flat" cmpd="dbl"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a:txBody>
                    <a:bodyPr/>
                    <a:lstStyle/>
                    <a:p>
                      <a:pPr algn="l" fontAlgn="ctr"/>
                      <a:r>
                        <a:rPr lang="en-US" sz="1100" b="0" i="0" u="none" strike="noStrike">
                          <a:solidFill>
                            <a:srgbClr val="000000"/>
                          </a:solidFill>
                          <a:effectLst/>
                          <a:latin typeface="Century Gothic" panose="020B0502020202020204" pitchFamily="34" charset="0"/>
                        </a:rPr>
                        <a:t> $                                12,000.00 </a:t>
                      </a:r>
                    </a:p>
                  </a:txBody>
                  <a:tcPr marL="9525" marR="9525" marT="9525" marB="0" anchor="ctr">
                    <a:lnL w="25400" cap="flat" cmpd="dbl"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9F9F9"/>
                    </a:solidFill>
                  </a:tcPr>
                </a:tc>
                <a:extLst>
                  <a:ext uri="{0D108BD9-81ED-4DB2-BD59-A6C34878D82A}">
                    <a16:rowId xmlns:a16="http://schemas.microsoft.com/office/drawing/2014/main" val="748128199"/>
                  </a:ext>
                </a:extLst>
              </a:tr>
              <a:tr h="445770">
                <a:tc>
                  <a:txBody>
                    <a:bodyPr/>
                    <a:lstStyle/>
                    <a:p>
                      <a:pPr algn="l" rtl="0" fontAlgn="ctr"/>
                      <a:r>
                        <a:rPr lang="en-US" sz="1100" b="1" i="0" u="none" strike="noStrike">
                          <a:solidFill>
                            <a:srgbClr val="000000"/>
                          </a:solidFill>
                          <a:effectLst/>
                          <a:latin typeface="Century Gothic" panose="020B0502020202020204" pitchFamily="34" charset="0"/>
                        </a:rPr>
                        <a:t>Better Decision Making</a:t>
                      </a:r>
                    </a:p>
                  </a:txBody>
                  <a:tcPr marL="114300" marR="9525" marT="9525" marB="0" anchor="ctr">
                    <a:lnL w="6350" cap="flat" cmpd="sng" algn="ctr">
                      <a:solidFill>
                        <a:srgbClr val="BFBFBF"/>
                      </a:solidFill>
                      <a:prstDash val="solid"/>
                      <a:round/>
                      <a:headEnd type="none" w="med" len="med"/>
                      <a:tailEnd type="none" w="med" len="med"/>
                    </a:lnL>
                    <a:lnR w="25400" cap="flat" cmpd="dbl"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2F2F2"/>
                    </a:solidFill>
                  </a:tcPr>
                </a:tc>
                <a:tc gridSpan="3">
                  <a:txBody>
                    <a:bodyPr/>
                    <a:lstStyle/>
                    <a:p>
                      <a:pPr algn="l" fontAlgn="ctr"/>
                      <a:r>
                        <a:rPr lang="en-US" sz="1100" b="0" i="0" u="none" strike="noStrike">
                          <a:solidFill>
                            <a:srgbClr val="000000"/>
                          </a:solidFill>
                          <a:effectLst/>
                          <a:latin typeface="Century Gothic" panose="020B0502020202020204" pitchFamily="34" charset="0"/>
                        </a:rPr>
                        <a:t> </a:t>
                      </a:r>
                    </a:p>
                  </a:txBody>
                  <a:tcPr marL="114300" marR="9525" marT="9525" marB="0" anchor="ctr">
                    <a:lnL w="25400" cap="flat" cmpd="dbl" algn="ctr">
                      <a:solidFill>
                        <a:srgbClr val="BFBFBF"/>
                      </a:solidFill>
                      <a:prstDash val="solid"/>
                      <a:round/>
                      <a:headEnd type="none" w="med" len="med"/>
                      <a:tailEnd type="none" w="med" len="med"/>
                    </a:lnL>
                    <a:lnR w="25400" cap="flat" cmpd="dbl"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a:txBody>
                    <a:bodyPr/>
                    <a:lstStyle/>
                    <a:p>
                      <a:pPr algn="l" fontAlgn="ctr"/>
                      <a:r>
                        <a:rPr lang="en-US" sz="1100" b="0" i="0" u="none" strike="noStrike">
                          <a:solidFill>
                            <a:srgbClr val="000000"/>
                          </a:solidFill>
                          <a:effectLst/>
                          <a:latin typeface="Century Gothic" panose="020B0502020202020204" pitchFamily="34" charset="0"/>
                        </a:rPr>
                        <a:t> $                                18,500.00 </a:t>
                      </a:r>
                    </a:p>
                  </a:txBody>
                  <a:tcPr marL="9525" marR="9525" marT="9525" marB="0" anchor="ctr">
                    <a:lnL w="25400" cap="flat" cmpd="dbl"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9F9F9"/>
                    </a:solidFill>
                  </a:tcPr>
                </a:tc>
                <a:extLst>
                  <a:ext uri="{0D108BD9-81ED-4DB2-BD59-A6C34878D82A}">
                    <a16:rowId xmlns:a16="http://schemas.microsoft.com/office/drawing/2014/main" val="3872579825"/>
                  </a:ext>
                </a:extLst>
              </a:tr>
              <a:tr h="445770">
                <a:tc>
                  <a:txBody>
                    <a:bodyPr/>
                    <a:lstStyle/>
                    <a:p>
                      <a:pPr algn="l" rtl="0" fontAlgn="ctr"/>
                      <a:r>
                        <a:rPr lang="en-US" sz="1100" b="1" i="0" u="none" strike="noStrike">
                          <a:solidFill>
                            <a:srgbClr val="000000"/>
                          </a:solidFill>
                          <a:effectLst/>
                          <a:latin typeface="Century Gothic" panose="020B0502020202020204" pitchFamily="34" charset="0"/>
                        </a:rPr>
                        <a:t>Less Maintenance</a:t>
                      </a:r>
                    </a:p>
                  </a:txBody>
                  <a:tcPr marL="114300" marR="9525" marT="9525" marB="0" anchor="ctr">
                    <a:lnL w="6350" cap="flat" cmpd="sng" algn="ctr">
                      <a:solidFill>
                        <a:srgbClr val="BFBFBF"/>
                      </a:solidFill>
                      <a:prstDash val="solid"/>
                      <a:round/>
                      <a:headEnd type="none" w="med" len="med"/>
                      <a:tailEnd type="none" w="med" len="med"/>
                    </a:lnL>
                    <a:lnR w="25400" cap="flat" cmpd="dbl"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2F2F2"/>
                    </a:solidFill>
                  </a:tcPr>
                </a:tc>
                <a:tc gridSpan="3">
                  <a:txBody>
                    <a:bodyPr/>
                    <a:lstStyle/>
                    <a:p>
                      <a:pPr algn="l" fontAlgn="ctr"/>
                      <a:r>
                        <a:rPr lang="en-US" sz="1100" b="0" i="0" u="none" strike="noStrike">
                          <a:solidFill>
                            <a:srgbClr val="000000"/>
                          </a:solidFill>
                          <a:effectLst/>
                          <a:latin typeface="Century Gothic" panose="020B0502020202020204" pitchFamily="34" charset="0"/>
                        </a:rPr>
                        <a:t> </a:t>
                      </a:r>
                    </a:p>
                  </a:txBody>
                  <a:tcPr marL="114300" marR="9525" marT="9525" marB="0" anchor="ctr">
                    <a:lnL w="25400" cap="flat" cmpd="dbl" algn="ctr">
                      <a:solidFill>
                        <a:srgbClr val="BFBFBF"/>
                      </a:solidFill>
                      <a:prstDash val="solid"/>
                      <a:round/>
                      <a:headEnd type="none" w="med" len="med"/>
                      <a:tailEnd type="none" w="med" len="med"/>
                    </a:lnL>
                    <a:lnR w="25400" cap="flat" cmpd="dbl"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a:txBody>
                    <a:bodyPr/>
                    <a:lstStyle/>
                    <a:p>
                      <a:pPr algn="l" fontAlgn="ctr"/>
                      <a:r>
                        <a:rPr lang="en-US" sz="1100" b="0" i="0" u="none" strike="noStrike">
                          <a:solidFill>
                            <a:srgbClr val="000000"/>
                          </a:solidFill>
                          <a:effectLst/>
                          <a:latin typeface="Century Gothic" panose="020B0502020202020204" pitchFamily="34" charset="0"/>
                        </a:rPr>
                        <a:t> $                                26,000.00 </a:t>
                      </a:r>
                    </a:p>
                  </a:txBody>
                  <a:tcPr marL="9525" marR="9525" marT="9525" marB="0" anchor="ctr">
                    <a:lnL w="25400" cap="flat" cmpd="dbl"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9F9F9"/>
                    </a:solidFill>
                  </a:tcPr>
                </a:tc>
                <a:extLst>
                  <a:ext uri="{0D108BD9-81ED-4DB2-BD59-A6C34878D82A}">
                    <a16:rowId xmlns:a16="http://schemas.microsoft.com/office/drawing/2014/main" val="141756206"/>
                  </a:ext>
                </a:extLst>
              </a:tr>
              <a:tr h="445770">
                <a:tc>
                  <a:txBody>
                    <a:bodyPr/>
                    <a:lstStyle/>
                    <a:p>
                      <a:pPr algn="l" rtl="0" fontAlgn="ctr"/>
                      <a:r>
                        <a:rPr lang="en-US" sz="1100" b="1" i="0" u="none" strike="noStrike">
                          <a:solidFill>
                            <a:srgbClr val="000000"/>
                          </a:solidFill>
                          <a:effectLst/>
                          <a:latin typeface="Century Gothic" panose="020B0502020202020204" pitchFamily="34" charset="0"/>
                        </a:rPr>
                        <a:t>Other Costs Avoided</a:t>
                      </a:r>
                    </a:p>
                  </a:txBody>
                  <a:tcPr marL="114300" marR="9525" marT="9525" marB="0" anchor="ctr">
                    <a:lnL w="6350" cap="flat" cmpd="sng" algn="ctr">
                      <a:solidFill>
                        <a:srgbClr val="BFBFBF"/>
                      </a:solidFill>
                      <a:prstDash val="solid"/>
                      <a:round/>
                      <a:headEnd type="none" w="med" len="med"/>
                      <a:tailEnd type="none" w="med" len="med"/>
                    </a:lnL>
                    <a:lnR w="25400" cap="flat" cmpd="dbl"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2F2F2"/>
                    </a:solidFill>
                  </a:tcPr>
                </a:tc>
                <a:tc gridSpan="3">
                  <a:txBody>
                    <a:bodyPr/>
                    <a:lstStyle/>
                    <a:p>
                      <a:pPr algn="l" fontAlgn="ctr"/>
                      <a:r>
                        <a:rPr lang="en-US" sz="1100" b="0" i="0" u="none" strike="noStrike">
                          <a:solidFill>
                            <a:srgbClr val="000000"/>
                          </a:solidFill>
                          <a:effectLst/>
                          <a:latin typeface="Century Gothic" panose="020B0502020202020204" pitchFamily="34" charset="0"/>
                        </a:rPr>
                        <a:t> </a:t>
                      </a:r>
                    </a:p>
                  </a:txBody>
                  <a:tcPr marL="114300" marR="9525" marT="9525" marB="0" anchor="ctr">
                    <a:lnL w="25400" cap="flat" cmpd="dbl" algn="ctr">
                      <a:solidFill>
                        <a:srgbClr val="BFBFBF"/>
                      </a:solidFill>
                      <a:prstDash val="solid"/>
                      <a:round/>
                      <a:headEnd type="none" w="med" len="med"/>
                      <a:tailEnd type="none" w="med" len="med"/>
                    </a:lnL>
                    <a:lnR w="25400" cap="flat" cmpd="dbl"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a:txBody>
                    <a:bodyPr/>
                    <a:lstStyle/>
                    <a:p>
                      <a:pPr algn="l" fontAlgn="ctr"/>
                      <a:r>
                        <a:rPr lang="en-US" sz="1100" b="0" i="0" u="none" strike="noStrike">
                          <a:solidFill>
                            <a:srgbClr val="000000"/>
                          </a:solidFill>
                          <a:effectLst/>
                          <a:latin typeface="Century Gothic" panose="020B0502020202020204" pitchFamily="34" charset="0"/>
                        </a:rPr>
                        <a:t> $                                46,250.00 </a:t>
                      </a:r>
                    </a:p>
                  </a:txBody>
                  <a:tcPr marL="9525" marR="9525" marT="9525" marB="0" anchor="ctr">
                    <a:lnL w="25400" cap="flat" cmpd="dbl"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9F9F9"/>
                    </a:solidFill>
                  </a:tcPr>
                </a:tc>
                <a:extLst>
                  <a:ext uri="{0D108BD9-81ED-4DB2-BD59-A6C34878D82A}">
                    <a16:rowId xmlns:a16="http://schemas.microsoft.com/office/drawing/2014/main" val="3985754924"/>
                  </a:ext>
                </a:extLst>
              </a:tr>
              <a:tr h="445770">
                <a:tc>
                  <a:txBody>
                    <a:bodyPr/>
                    <a:lstStyle/>
                    <a:p>
                      <a:pPr algn="l" fontAlgn="b"/>
                      <a:r>
                        <a:rPr lang="en-US" sz="1000" b="0" i="0" u="none" strike="noStrike">
                          <a:solidFill>
                            <a:srgbClr val="000000"/>
                          </a:solidFill>
                          <a:effectLst/>
                          <a:latin typeface="Century Gothic" panose="020B0502020202020204" pitchFamily="34" charset="0"/>
                        </a:rPr>
                        <a:t> </a:t>
                      </a:r>
                    </a:p>
                  </a:txBody>
                  <a:tcPr marL="9525" marR="9525" marT="9525" marB="0" anchor="b">
                    <a:lnL>
                      <a:noFill/>
                    </a:lnL>
                    <a:lnR>
                      <a:noFill/>
                    </a:lnR>
                    <a:lnT w="12700" cap="flat" cmpd="sng" algn="ctr">
                      <a:solidFill>
                        <a:srgbClr val="BFBFBF"/>
                      </a:solidFill>
                      <a:prstDash val="solid"/>
                      <a:round/>
                      <a:headEnd type="none" w="med" len="med"/>
                      <a:tailEnd type="none" w="med" len="med"/>
                    </a:lnT>
                    <a:lnB>
                      <a:noFill/>
                    </a:lnB>
                    <a:noFill/>
                  </a:tcPr>
                </a:tc>
                <a:tc>
                  <a:txBody>
                    <a:bodyPr/>
                    <a:lstStyle/>
                    <a:p>
                      <a:pPr algn="l" fontAlgn="b"/>
                      <a:r>
                        <a:rPr lang="en-US" sz="1000" b="0" i="0" u="none" strike="noStrike">
                          <a:solidFill>
                            <a:srgbClr val="000000"/>
                          </a:solidFill>
                          <a:effectLst/>
                          <a:latin typeface="Century Gothic" panose="020B0502020202020204" pitchFamily="34" charset="0"/>
                        </a:rPr>
                        <a:t> </a:t>
                      </a:r>
                    </a:p>
                  </a:txBody>
                  <a:tcPr marL="9525" marR="9525" marT="9525" marB="0" anchor="b">
                    <a:lnL>
                      <a:noFill/>
                    </a:lnL>
                    <a:lnR>
                      <a:noFill/>
                    </a:lnR>
                    <a:lnT w="12700" cap="flat" cmpd="sng" algn="ctr">
                      <a:solidFill>
                        <a:srgbClr val="BFBFBF"/>
                      </a:solidFill>
                      <a:prstDash val="solid"/>
                      <a:round/>
                      <a:headEnd type="none" w="med" len="med"/>
                      <a:tailEnd type="none" w="med" len="med"/>
                    </a:lnT>
                    <a:lnB>
                      <a:noFill/>
                    </a:lnB>
                    <a:noFill/>
                  </a:tcPr>
                </a:tc>
                <a:tc>
                  <a:txBody>
                    <a:bodyPr/>
                    <a:lstStyle/>
                    <a:p>
                      <a:pPr algn="l" fontAlgn="b"/>
                      <a:r>
                        <a:rPr lang="en-US" sz="1000" b="0" i="0" u="none" strike="noStrike" dirty="0">
                          <a:solidFill>
                            <a:srgbClr val="000000"/>
                          </a:solidFill>
                          <a:effectLst/>
                          <a:latin typeface="Century Gothic" panose="020B0502020202020204" pitchFamily="34" charset="0"/>
                        </a:rPr>
                        <a:t> </a:t>
                      </a:r>
                    </a:p>
                  </a:txBody>
                  <a:tcPr marL="9525" marR="9525" marT="9525" marB="0" anchor="b">
                    <a:lnL>
                      <a:noFill/>
                    </a:lnL>
                    <a:lnR>
                      <a:noFill/>
                    </a:lnR>
                    <a:lnT w="12700" cap="flat" cmpd="sng" algn="ctr">
                      <a:solidFill>
                        <a:srgbClr val="BFBFBF"/>
                      </a:solidFill>
                      <a:prstDash val="solid"/>
                      <a:round/>
                      <a:headEnd type="none" w="med" len="med"/>
                      <a:tailEnd type="none" w="med" len="med"/>
                    </a:lnT>
                    <a:lnB>
                      <a:noFill/>
                    </a:lnB>
                    <a:noFill/>
                  </a:tcPr>
                </a:tc>
                <a:tc>
                  <a:txBody>
                    <a:bodyPr/>
                    <a:lstStyle/>
                    <a:p>
                      <a:pPr algn="r" fontAlgn="ctr"/>
                      <a:r>
                        <a:rPr lang="en-US" sz="1000" b="0" i="0" u="none" strike="noStrike" dirty="0">
                          <a:solidFill>
                            <a:srgbClr val="000000"/>
                          </a:solidFill>
                          <a:effectLst/>
                          <a:latin typeface="Century Gothic" panose="020B0502020202020204" pitchFamily="34" charset="0"/>
                        </a:rPr>
                        <a:t>TOTAL BENEFIT</a:t>
                      </a:r>
                    </a:p>
                  </a:txBody>
                  <a:tcPr marL="9525" marR="114300" marT="9525" marB="0" anchor="ctr">
                    <a:lnL>
                      <a:noFill/>
                    </a:lnL>
                    <a:lnR w="25400" cap="flat" cmpd="dbl"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a:noFill/>
                    </a:lnB>
                    <a:noFill/>
                  </a:tcPr>
                </a:tc>
                <a:tc>
                  <a:txBody>
                    <a:bodyPr/>
                    <a:lstStyle/>
                    <a:p>
                      <a:pPr algn="l" fontAlgn="ctr"/>
                      <a:r>
                        <a:rPr lang="en-US" sz="1100" b="0" i="0" u="none" strike="noStrike" dirty="0">
                          <a:solidFill>
                            <a:srgbClr val="000000"/>
                          </a:solidFill>
                          <a:effectLst/>
                          <a:latin typeface="Century Gothic" panose="020B0502020202020204" pitchFamily="34" charset="0"/>
                        </a:rPr>
                        <a:t> $                              237,750.00 </a:t>
                      </a:r>
                    </a:p>
                  </a:txBody>
                  <a:tcPr marL="9525" marR="9525" marT="9525" marB="0" anchor="ctr">
                    <a:lnL w="25400" cap="flat" cmpd="dbl"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E8E8E8"/>
                    </a:solidFill>
                  </a:tcPr>
                </a:tc>
                <a:extLst>
                  <a:ext uri="{0D108BD9-81ED-4DB2-BD59-A6C34878D82A}">
                    <a16:rowId xmlns:a16="http://schemas.microsoft.com/office/drawing/2014/main" val="2495389180"/>
                  </a:ext>
                </a:extLst>
              </a:tr>
            </a:tbl>
          </a:graphicData>
        </a:graphic>
      </p:graphicFrame>
    </p:spTree>
    <p:extLst>
      <p:ext uri="{BB962C8B-B14F-4D97-AF65-F5344CB8AC3E}">
        <p14:creationId xmlns:p14="http://schemas.microsoft.com/office/powerpoint/2010/main" val="326148938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sp>
        <p:nvSpPr>
          <p:cNvPr id="5" name="Rectangle 7">
            <a:extLst>
              <a:ext uri="{FF2B5EF4-FFF2-40B4-BE49-F238E27FC236}">
                <a16:creationId xmlns:a16="http://schemas.microsoft.com/office/drawing/2014/main" id="{CF8312F4-008A-8B46-B9CC-E4456F84C996}"/>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6" name="Parallelogram 5">
            <a:extLst>
              <a:ext uri="{FF2B5EF4-FFF2-40B4-BE49-F238E27FC236}">
                <a16:creationId xmlns:a16="http://schemas.microsoft.com/office/drawing/2014/main" id="{8A162E46-AFAD-E846-BF5C-F20FF11EA0EF}"/>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CB9D49A6-86F7-B744-828A-D7C1D9D15D8C}"/>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RISKS, CONSTRAINTS, &amp; ASSUMPTIONS</a:t>
            </a:r>
            <a:endParaRPr lang="en-US" dirty="0">
              <a:solidFill>
                <a:schemeClr val="bg1"/>
              </a:solidFill>
              <a:latin typeface="Century Gothic" panose="020B0502020202020204" pitchFamily="34" charset="0"/>
              <a:ea typeface="Arial" charset="0"/>
              <a:cs typeface="Arial" charset="0"/>
            </a:endParaRPr>
          </a:p>
        </p:txBody>
      </p:sp>
      <p:sp>
        <p:nvSpPr>
          <p:cNvPr id="21" name="TextBox 20">
            <a:extLst>
              <a:ext uri="{FF2B5EF4-FFF2-40B4-BE49-F238E27FC236}">
                <a16:creationId xmlns:a16="http://schemas.microsoft.com/office/drawing/2014/main" id="{69D06D19-8700-CB49-AABF-B7DE9DFDE540}"/>
              </a:ext>
            </a:extLst>
          </p:cNvPr>
          <p:cNvSpPr txBox="1"/>
          <p:nvPr/>
        </p:nvSpPr>
        <p:spPr>
          <a:xfrm>
            <a:off x="367748" y="248400"/>
            <a:ext cx="5921814" cy="461665"/>
          </a:xfrm>
          <a:prstGeom prst="rect">
            <a:avLst/>
          </a:prstGeom>
          <a:noFill/>
        </p:spPr>
        <p:txBody>
          <a:bodyPr wrap="none" rtlCol="0">
            <a:spAutoFit/>
          </a:bodyPr>
          <a:lstStyle/>
          <a:p>
            <a:r>
              <a:rPr lang="en-US" sz="2400" dirty="0">
                <a:solidFill>
                  <a:schemeClr val="tx1">
                    <a:lumMod val="65000"/>
                    <a:lumOff val="35000"/>
                  </a:schemeClr>
                </a:solidFill>
                <a:latin typeface="Century Gothic" panose="020B0502020202020204" pitchFamily="34" charset="0"/>
              </a:rPr>
              <a:t>5. RISKS, CONSTRAINTS &amp; ASSUMPTIONS</a:t>
            </a:r>
          </a:p>
        </p:txBody>
      </p:sp>
      <p:graphicFrame>
        <p:nvGraphicFramePr>
          <p:cNvPr id="4" name="Table 3">
            <a:extLst>
              <a:ext uri="{FF2B5EF4-FFF2-40B4-BE49-F238E27FC236}">
                <a16:creationId xmlns:a16="http://schemas.microsoft.com/office/drawing/2014/main" id="{8753E2D6-08E7-4F28-9E2A-A9EAF1B07DCB}"/>
              </a:ext>
            </a:extLst>
          </p:cNvPr>
          <p:cNvGraphicFramePr>
            <a:graphicFrameLocks noGrp="1"/>
          </p:cNvGraphicFramePr>
          <p:nvPr>
            <p:extLst>
              <p:ext uri="{D42A27DB-BD31-4B8C-83A1-F6EECF244321}">
                <p14:modId xmlns:p14="http://schemas.microsoft.com/office/powerpoint/2010/main" val="3069374431"/>
              </p:ext>
            </p:extLst>
          </p:nvPr>
        </p:nvGraphicFramePr>
        <p:xfrm>
          <a:off x="472698" y="710065"/>
          <a:ext cx="9448800" cy="4194810"/>
        </p:xfrm>
        <a:graphic>
          <a:graphicData uri="http://schemas.openxmlformats.org/drawingml/2006/table">
            <a:tbl>
              <a:tblPr/>
              <a:tblGrid>
                <a:gridCol w="1967708">
                  <a:extLst>
                    <a:ext uri="{9D8B030D-6E8A-4147-A177-3AD203B41FA5}">
                      <a16:colId xmlns:a16="http://schemas.microsoft.com/office/drawing/2014/main" val="1881596487"/>
                    </a:ext>
                  </a:extLst>
                </a:gridCol>
                <a:gridCol w="7481092">
                  <a:extLst>
                    <a:ext uri="{9D8B030D-6E8A-4147-A177-3AD203B41FA5}">
                      <a16:colId xmlns:a16="http://schemas.microsoft.com/office/drawing/2014/main" val="619396767"/>
                    </a:ext>
                  </a:extLst>
                </a:gridCol>
              </a:tblGrid>
              <a:tr h="1398270">
                <a:tc>
                  <a:txBody>
                    <a:bodyPr/>
                    <a:lstStyle/>
                    <a:p>
                      <a:pPr algn="l" fontAlgn="ctr"/>
                      <a:r>
                        <a:rPr lang="en-US" sz="1200" b="0" i="0" u="none" strike="noStrike">
                          <a:solidFill>
                            <a:srgbClr val="000000"/>
                          </a:solidFill>
                          <a:effectLst/>
                          <a:latin typeface="Century Gothic" panose="020B0502020202020204" pitchFamily="34" charset="0"/>
                        </a:rPr>
                        <a:t>RISKS</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90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6DCE4"/>
                    </a:solidFill>
                  </a:tcPr>
                </a:tc>
                <a:tc>
                  <a:txBody>
                    <a:bodyPr/>
                    <a:lstStyle/>
                    <a:p>
                      <a:pPr algn="l" fontAlgn="ctr"/>
                      <a:r>
                        <a:rPr lang="en-US" sz="11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90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extLst>
                  <a:ext uri="{0D108BD9-81ED-4DB2-BD59-A6C34878D82A}">
                    <a16:rowId xmlns:a16="http://schemas.microsoft.com/office/drawing/2014/main" val="2578898126"/>
                  </a:ext>
                </a:extLst>
              </a:tr>
              <a:tr h="1398270">
                <a:tc>
                  <a:txBody>
                    <a:bodyPr/>
                    <a:lstStyle/>
                    <a:p>
                      <a:pPr algn="l" rtl="0" fontAlgn="ctr"/>
                      <a:r>
                        <a:rPr lang="en-US" sz="1200" b="0" i="0" u="none" strike="noStrike">
                          <a:solidFill>
                            <a:srgbClr val="000000"/>
                          </a:solidFill>
                          <a:effectLst/>
                          <a:latin typeface="Century Gothic" panose="020B0502020202020204" pitchFamily="34" charset="0"/>
                        </a:rPr>
                        <a:t>CONSTRAINTS</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6DCE4"/>
                    </a:solidFill>
                  </a:tcPr>
                </a:tc>
                <a:tc>
                  <a:txBody>
                    <a:bodyPr/>
                    <a:lstStyle/>
                    <a:p>
                      <a:pPr algn="l" fontAlgn="ctr"/>
                      <a:r>
                        <a:rPr lang="en-US" sz="11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extLst>
                  <a:ext uri="{0D108BD9-81ED-4DB2-BD59-A6C34878D82A}">
                    <a16:rowId xmlns:a16="http://schemas.microsoft.com/office/drawing/2014/main" val="438779886"/>
                  </a:ext>
                </a:extLst>
              </a:tr>
              <a:tr h="1398270">
                <a:tc>
                  <a:txBody>
                    <a:bodyPr/>
                    <a:lstStyle/>
                    <a:p>
                      <a:pPr algn="l" fontAlgn="ctr"/>
                      <a:r>
                        <a:rPr lang="en-US" sz="1200" b="0" i="0" u="none" strike="noStrike">
                          <a:solidFill>
                            <a:srgbClr val="000000"/>
                          </a:solidFill>
                          <a:effectLst/>
                          <a:latin typeface="Century Gothic" panose="020B0502020202020204" pitchFamily="34" charset="0"/>
                        </a:rPr>
                        <a:t>ASSUMPTIONS</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6DCE4"/>
                    </a:solidFill>
                  </a:tcPr>
                </a:tc>
                <a:tc>
                  <a:txBody>
                    <a:bodyPr/>
                    <a:lstStyle/>
                    <a:p>
                      <a:pPr algn="l" fontAlgn="ctr"/>
                      <a:r>
                        <a:rPr lang="en-US" sz="1100" b="0" i="0" u="none" strike="noStrike" dirty="0">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extLst>
                  <a:ext uri="{0D108BD9-81ED-4DB2-BD59-A6C34878D82A}">
                    <a16:rowId xmlns:a16="http://schemas.microsoft.com/office/drawing/2014/main" val="45702115"/>
                  </a:ext>
                </a:extLst>
              </a:tr>
            </a:tbl>
          </a:graphicData>
        </a:graphic>
      </p:graphicFrame>
    </p:spTree>
    <p:extLst>
      <p:ext uri="{BB962C8B-B14F-4D97-AF65-F5344CB8AC3E}">
        <p14:creationId xmlns:p14="http://schemas.microsoft.com/office/powerpoint/2010/main" val="152062067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0" name="Group 9">
            <a:extLst>
              <a:ext uri="{FF2B5EF4-FFF2-40B4-BE49-F238E27FC236}">
                <a16:creationId xmlns:a16="http://schemas.microsoft.com/office/drawing/2014/main" id="{93ACF37A-639D-274A-B0A4-D757ADB93F82}"/>
              </a:ext>
            </a:extLst>
          </p:cNvPr>
          <p:cNvGrpSpPr/>
          <p:nvPr/>
        </p:nvGrpSpPr>
        <p:grpSpPr>
          <a:xfrm>
            <a:off x="7203068" y="-14628"/>
            <a:ext cx="5724680" cy="6219640"/>
            <a:chOff x="7203068" y="-14628"/>
            <a:chExt cx="5724680" cy="6219640"/>
          </a:xfrm>
        </p:grpSpPr>
        <p:sp>
          <p:nvSpPr>
            <p:cNvPr id="11" name="Triangle 10">
              <a:extLst>
                <a:ext uri="{FF2B5EF4-FFF2-40B4-BE49-F238E27FC236}">
                  <a16:creationId xmlns:a16="http://schemas.microsoft.com/office/drawing/2014/main" id="{429DFE3E-D028-C04F-B3A0-B74CB94EEB30}"/>
                </a:ext>
              </a:extLst>
            </p:cNvPr>
            <p:cNvSpPr/>
            <p:nvPr/>
          </p:nvSpPr>
          <p:spPr>
            <a:xfrm>
              <a:off x="8267700" y="1219200"/>
              <a:ext cx="1498109" cy="1121526"/>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Triangle 11">
              <a:extLst>
                <a:ext uri="{FF2B5EF4-FFF2-40B4-BE49-F238E27FC236}">
                  <a16:creationId xmlns:a16="http://schemas.microsoft.com/office/drawing/2014/main" id="{9B81F6BF-04D1-DF4B-8D33-710C5B8CFC59}"/>
                </a:ext>
              </a:extLst>
            </p:cNvPr>
            <p:cNvSpPr/>
            <p:nvPr/>
          </p:nvSpPr>
          <p:spPr>
            <a:xfrm rot="10800000">
              <a:off x="8267698" y="2340726"/>
              <a:ext cx="1498109" cy="1121526"/>
            </a:xfrm>
            <a:prstGeom prst="triangle">
              <a:avLst/>
            </a:prstGeom>
            <a:gradFill>
              <a:gsLst>
                <a:gs pos="100000">
                  <a:schemeClr val="bg1">
                    <a:alpha val="50000"/>
                  </a:schemeClr>
                </a:gs>
                <a:gs pos="0">
                  <a:schemeClr val="accent4"/>
                </a:gs>
              </a:gsLst>
              <a:lin ang="13500000" scaled="1"/>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Triangle 12">
              <a:extLst>
                <a:ext uri="{FF2B5EF4-FFF2-40B4-BE49-F238E27FC236}">
                  <a16:creationId xmlns:a16="http://schemas.microsoft.com/office/drawing/2014/main" id="{5D95E705-9CAA-CC4E-AEE3-6DE5F2E382A9}"/>
                </a:ext>
              </a:extLst>
            </p:cNvPr>
            <p:cNvSpPr/>
            <p:nvPr/>
          </p:nvSpPr>
          <p:spPr>
            <a:xfrm>
              <a:off x="9117614" y="2441587"/>
              <a:ext cx="1498109" cy="1121526"/>
            </a:xfrm>
            <a:prstGeom prst="triangle">
              <a:avLst/>
            </a:prstGeom>
            <a:gradFill>
              <a:gsLst>
                <a:gs pos="82000">
                  <a:srgbClr val="00BD32"/>
                </a:gs>
                <a:gs pos="0">
                  <a:schemeClr val="bg1">
                    <a:alpha val="50000"/>
                  </a:schemeClr>
                </a:gs>
              </a:gsLst>
              <a:lin ang="13500000" scaled="1"/>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Triangle 13">
              <a:extLst>
                <a:ext uri="{FF2B5EF4-FFF2-40B4-BE49-F238E27FC236}">
                  <a16:creationId xmlns:a16="http://schemas.microsoft.com/office/drawing/2014/main" id="{2A225979-6E54-2C41-8440-E84F8F423659}"/>
                </a:ext>
              </a:extLst>
            </p:cNvPr>
            <p:cNvSpPr/>
            <p:nvPr/>
          </p:nvSpPr>
          <p:spPr>
            <a:xfrm rot="10800000">
              <a:off x="9117612" y="3563113"/>
              <a:ext cx="1498109" cy="1121526"/>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Triangle 14">
              <a:extLst>
                <a:ext uri="{FF2B5EF4-FFF2-40B4-BE49-F238E27FC236}">
                  <a16:creationId xmlns:a16="http://schemas.microsoft.com/office/drawing/2014/main" id="{99D4EAFE-AD40-F242-B19C-EC8BEED0A088}"/>
                </a:ext>
              </a:extLst>
            </p:cNvPr>
            <p:cNvSpPr/>
            <p:nvPr/>
          </p:nvSpPr>
          <p:spPr>
            <a:xfrm rot="10800000">
              <a:off x="9118598" y="-14627"/>
              <a:ext cx="3073402" cy="2300834"/>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Triangle 15">
              <a:extLst>
                <a:ext uri="{FF2B5EF4-FFF2-40B4-BE49-F238E27FC236}">
                  <a16:creationId xmlns:a16="http://schemas.microsoft.com/office/drawing/2014/main" id="{A2B5CDB3-4703-884E-8888-82E6BD01DAE1}"/>
                </a:ext>
              </a:extLst>
            </p:cNvPr>
            <p:cNvSpPr/>
            <p:nvPr/>
          </p:nvSpPr>
          <p:spPr>
            <a:xfrm>
              <a:off x="11194577" y="5032308"/>
              <a:ext cx="825935" cy="618318"/>
            </a:xfrm>
            <a:prstGeom prst="triangle">
              <a:avLst/>
            </a:prstGeom>
            <a:gradFill>
              <a:gsLst>
                <a:gs pos="100000">
                  <a:schemeClr val="bg1">
                    <a:alpha val="50000"/>
                  </a:schemeClr>
                </a:gs>
                <a:gs pos="0">
                  <a:schemeClr val="tx2">
                    <a:lumMod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Triangle 16">
              <a:extLst>
                <a:ext uri="{FF2B5EF4-FFF2-40B4-BE49-F238E27FC236}">
                  <a16:creationId xmlns:a16="http://schemas.microsoft.com/office/drawing/2014/main" id="{B37C018E-2D3C-0A40-98D4-C97688179D36}"/>
                </a:ext>
              </a:extLst>
            </p:cNvPr>
            <p:cNvSpPr/>
            <p:nvPr/>
          </p:nvSpPr>
          <p:spPr>
            <a:xfrm rot="10800000">
              <a:off x="10726003" y="4976702"/>
              <a:ext cx="825935" cy="618318"/>
            </a:xfrm>
            <a:prstGeom prst="triangle">
              <a:avLst/>
            </a:prstGeom>
            <a:gradFill>
              <a:gsLst>
                <a:gs pos="82000">
                  <a:schemeClr val="tx2"/>
                </a:gs>
                <a:gs pos="0">
                  <a:schemeClr val="bg1">
                    <a:alpha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Triangle 17">
              <a:extLst>
                <a:ext uri="{FF2B5EF4-FFF2-40B4-BE49-F238E27FC236}">
                  <a16:creationId xmlns:a16="http://schemas.microsoft.com/office/drawing/2014/main" id="{0F8664E2-1B3B-F04B-A23F-6AA993EB0DBD}"/>
                </a:ext>
              </a:extLst>
            </p:cNvPr>
            <p:cNvSpPr/>
            <p:nvPr/>
          </p:nvSpPr>
          <p:spPr>
            <a:xfrm>
              <a:off x="10726004" y="4358384"/>
              <a:ext cx="825935" cy="618318"/>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Triangle 18">
              <a:extLst>
                <a:ext uri="{FF2B5EF4-FFF2-40B4-BE49-F238E27FC236}">
                  <a16:creationId xmlns:a16="http://schemas.microsoft.com/office/drawing/2014/main" id="{CD4A0186-03F6-8746-98C4-D1BD3B8F6786}"/>
                </a:ext>
              </a:extLst>
            </p:cNvPr>
            <p:cNvSpPr/>
            <p:nvPr/>
          </p:nvSpPr>
          <p:spPr>
            <a:xfrm>
              <a:off x="10732980" y="2926103"/>
              <a:ext cx="825935" cy="618318"/>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Triangle 19">
              <a:extLst>
                <a:ext uri="{FF2B5EF4-FFF2-40B4-BE49-F238E27FC236}">
                  <a16:creationId xmlns:a16="http://schemas.microsoft.com/office/drawing/2014/main" id="{FA4807C0-7727-BF41-866A-DF249CD60615}"/>
                </a:ext>
              </a:extLst>
            </p:cNvPr>
            <p:cNvSpPr/>
            <p:nvPr/>
          </p:nvSpPr>
          <p:spPr>
            <a:xfrm rot="10800000">
              <a:off x="10732979" y="3544421"/>
              <a:ext cx="825935" cy="618318"/>
            </a:xfrm>
            <a:prstGeom prst="triangle">
              <a:avLst/>
            </a:prstGeom>
            <a:gradFill>
              <a:gsLst>
                <a:gs pos="100000">
                  <a:schemeClr val="bg1">
                    <a:alpha val="50000"/>
                  </a:schemeClr>
                </a:gs>
                <a:gs pos="0">
                  <a:schemeClr val="tx2">
                    <a:lumMod val="60000"/>
                    <a:lumOff val="4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Triangle 20">
              <a:extLst>
                <a:ext uri="{FF2B5EF4-FFF2-40B4-BE49-F238E27FC236}">
                  <a16:creationId xmlns:a16="http://schemas.microsoft.com/office/drawing/2014/main" id="{50381D22-D3B8-894A-9A47-39C04AD55BF7}"/>
                </a:ext>
              </a:extLst>
            </p:cNvPr>
            <p:cNvSpPr/>
            <p:nvPr/>
          </p:nvSpPr>
          <p:spPr>
            <a:xfrm>
              <a:off x="11201553" y="3600027"/>
              <a:ext cx="825935" cy="618318"/>
            </a:xfrm>
            <a:prstGeom prst="triangle">
              <a:avLst/>
            </a:prstGeom>
            <a:gradFill>
              <a:gsLst>
                <a:gs pos="82000">
                  <a:srgbClr val="F0A622"/>
                </a:gs>
                <a:gs pos="0">
                  <a:schemeClr val="bg1">
                    <a:alpha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2" name="Triangle 21">
              <a:extLst>
                <a:ext uri="{FF2B5EF4-FFF2-40B4-BE49-F238E27FC236}">
                  <a16:creationId xmlns:a16="http://schemas.microsoft.com/office/drawing/2014/main" id="{64F35D60-F57E-114B-8851-C083C90EF4E9}"/>
                </a:ext>
              </a:extLst>
            </p:cNvPr>
            <p:cNvSpPr/>
            <p:nvPr/>
          </p:nvSpPr>
          <p:spPr>
            <a:xfrm rot="10800000">
              <a:off x="11201552" y="4218345"/>
              <a:ext cx="825935" cy="618318"/>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3" name="Triangle 22">
              <a:extLst>
                <a:ext uri="{FF2B5EF4-FFF2-40B4-BE49-F238E27FC236}">
                  <a16:creationId xmlns:a16="http://schemas.microsoft.com/office/drawing/2014/main" id="{BC2115BC-616E-8444-90D3-AABBF2EDE280}"/>
                </a:ext>
              </a:extLst>
            </p:cNvPr>
            <p:cNvSpPr/>
            <p:nvPr/>
          </p:nvSpPr>
          <p:spPr>
            <a:xfrm>
              <a:off x="9465415" y="5351037"/>
              <a:ext cx="613059" cy="458953"/>
            </a:xfrm>
            <a:prstGeom prst="triangle">
              <a:avLst/>
            </a:prstGeom>
            <a:gradFill>
              <a:gsLst>
                <a:gs pos="100000">
                  <a:schemeClr val="bg1">
                    <a:alpha val="50000"/>
                  </a:schemeClr>
                </a:gs>
                <a:gs pos="0">
                  <a:srgbClr val="92D050"/>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4" name="Triangle 23">
              <a:extLst>
                <a:ext uri="{FF2B5EF4-FFF2-40B4-BE49-F238E27FC236}">
                  <a16:creationId xmlns:a16="http://schemas.microsoft.com/office/drawing/2014/main" id="{62C6F799-B646-774D-873B-720F0728A0FE}"/>
                </a:ext>
              </a:extLst>
            </p:cNvPr>
            <p:cNvSpPr/>
            <p:nvPr/>
          </p:nvSpPr>
          <p:spPr>
            <a:xfrm rot="10800000">
              <a:off x="8796054" y="4684640"/>
              <a:ext cx="613059" cy="458953"/>
            </a:xfrm>
            <a:prstGeom prst="triangle">
              <a:avLst/>
            </a:prstGeom>
            <a:gradFill>
              <a:gsLst>
                <a:gs pos="82000">
                  <a:srgbClr val="00BD32"/>
                </a:gs>
                <a:gs pos="0">
                  <a:schemeClr val="bg1">
                    <a:alpha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5" name="Triangle 24">
              <a:extLst>
                <a:ext uri="{FF2B5EF4-FFF2-40B4-BE49-F238E27FC236}">
                  <a16:creationId xmlns:a16="http://schemas.microsoft.com/office/drawing/2014/main" id="{D8A653B3-917C-E540-A33D-3ED011DD4033}"/>
                </a:ext>
              </a:extLst>
            </p:cNvPr>
            <p:cNvSpPr/>
            <p:nvPr/>
          </p:nvSpPr>
          <p:spPr>
            <a:xfrm>
              <a:off x="8796055" y="4225687"/>
              <a:ext cx="613059" cy="458953"/>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6" name="Triangle 25">
              <a:extLst>
                <a:ext uri="{FF2B5EF4-FFF2-40B4-BE49-F238E27FC236}">
                  <a16:creationId xmlns:a16="http://schemas.microsoft.com/office/drawing/2014/main" id="{9577DFA0-A9FF-2B43-A41F-171454BCED95}"/>
                </a:ext>
              </a:extLst>
            </p:cNvPr>
            <p:cNvSpPr/>
            <p:nvPr/>
          </p:nvSpPr>
          <p:spPr>
            <a:xfrm>
              <a:off x="11429639" y="676405"/>
              <a:ext cx="1498109" cy="1121526"/>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7" name="Triangle 26">
              <a:extLst>
                <a:ext uri="{FF2B5EF4-FFF2-40B4-BE49-F238E27FC236}">
                  <a16:creationId xmlns:a16="http://schemas.microsoft.com/office/drawing/2014/main" id="{8293E5CE-7736-014E-BA46-038367CFA867}"/>
                </a:ext>
              </a:extLst>
            </p:cNvPr>
            <p:cNvSpPr/>
            <p:nvPr/>
          </p:nvSpPr>
          <p:spPr>
            <a:xfrm rot="10800000">
              <a:off x="11429637" y="1797931"/>
              <a:ext cx="1498109" cy="1121526"/>
            </a:xfrm>
            <a:prstGeom prst="triangle">
              <a:avLst/>
            </a:prstGeom>
            <a:gradFill>
              <a:gsLst>
                <a:gs pos="100000">
                  <a:schemeClr val="bg1">
                    <a:alpha val="50000"/>
                  </a:schemeClr>
                </a:gs>
                <a:gs pos="0">
                  <a:schemeClr val="accent4"/>
                </a:gs>
              </a:gsLst>
              <a:lin ang="13500000" scaled="1"/>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8" name="Triangle 27">
              <a:extLst>
                <a:ext uri="{FF2B5EF4-FFF2-40B4-BE49-F238E27FC236}">
                  <a16:creationId xmlns:a16="http://schemas.microsoft.com/office/drawing/2014/main" id="{D2A63E75-7A6F-5741-BA3D-44726B69F32E}"/>
                </a:ext>
              </a:extLst>
            </p:cNvPr>
            <p:cNvSpPr/>
            <p:nvPr/>
          </p:nvSpPr>
          <p:spPr>
            <a:xfrm rot="10800000">
              <a:off x="10001145" y="4978503"/>
              <a:ext cx="401094" cy="300270"/>
            </a:xfrm>
            <a:prstGeom prst="triangle">
              <a:avLst/>
            </a:prstGeom>
            <a:noFill/>
            <a:ln>
              <a:solidFill>
                <a:srgbClr val="00BD3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9" name="Triangle 28">
              <a:extLst>
                <a:ext uri="{FF2B5EF4-FFF2-40B4-BE49-F238E27FC236}">
                  <a16:creationId xmlns:a16="http://schemas.microsoft.com/office/drawing/2014/main" id="{C86C96C2-EC63-4446-8E42-B69EE6D95E68}"/>
                </a:ext>
              </a:extLst>
            </p:cNvPr>
            <p:cNvSpPr/>
            <p:nvPr/>
          </p:nvSpPr>
          <p:spPr>
            <a:xfrm>
              <a:off x="8478550" y="3436582"/>
              <a:ext cx="401094" cy="300270"/>
            </a:xfrm>
            <a:prstGeom prst="triangle">
              <a:avLst/>
            </a:prstGeom>
            <a:no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0" name="Triangle 29">
              <a:extLst>
                <a:ext uri="{FF2B5EF4-FFF2-40B4-BE49-F238E27FC236}">
                  <a16:creationId xmlns:a16="http://schemas.microsoft.com/office/drawing/2014/main" id="{C48F73DD-5553-A24C-88F5-CDEBD80B7A7F}"/>
                </a:ext>
              </a:extLst>
            </p:cNvPr>
            <p:cNvSpPr/>
            <p:nvPr/>
          </p:nvSpPr>
          <p:spPr>
            <a:xfrm>
              <a:off x="10560298" y="3911608"/>
              <a:ext cx="221130" cy="165545"/>
            </a:xfrm>
            <a:prstGeom prst="triangle">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1" name="Triangle 30">
              <a:extLst>
                <a:ext uri="{FF2B5EF4-FFF2-40B4-BE49-F238E27FC236}">
                  <a16:creationId xmlns:a16="http://schemas.microsoft.com/office/drawing/2014/main" id="{AD30F610-6AA6-FF44-841A-5C7C20FE3560}"/>
                </a:ext>
              </a:extLst>
            </p:cNvPr>
            <p:cNvSpPr/>
            <p:nvPr/>
          </p:nvSpPr>
          <p:spPr>
            <a:xfrm rot="10800000">
              <a:off x="10924816" y="6039467"/>
              <a:ext cx="221130" cy="165545"/>
            </a:xfrm>
            <a:prstGeom prst="triangle">
              <a:avLst/>
            </a:prstGeom>
            <a:noFill/>
            <a:ln>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2" name="Triangle 31">
              <a:extLst>
                <a:ext uri="{FF2B5EF4-FFF2-40B4-BE49-F238E27FC236}">
                  <a16:creationId xmlns:a16="http://schemas.microsoft.com/office/drawing/2014/main" id="{8D623594-760C-A648-9544-55859D44E04A}"/>
                </a:ext>
              </a:extLst>
            </p:cNvPr>
            <p:cNvSpPr/>
            <p:nvPr/>
          </p:nvSpPr>
          <p:spPr>
            <a:xfrm rot="10800000">
              <a:off x="8157134" y="1651419"/>
              <a:ext cx="221130" cy="165545"/>
            </a:xfrm>
            <a:prstGeom prst="triangle">
              <a:avLst/>
            </a:prstGeom>
            <a:noFill/>
            <a:ln>
              <a:solidFill>
                <a:srgbClr val="F0A62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3" name="Triangle 32">
              <a:extLst>
                <a:ext uri="{FF2B5EF4-FFF2-40B4-BE49-F238E27FC236}">
                  <a16:creationId xmlns:a16="http://schemas.microsoft.com/office/drawing/2014/main" id="{E9A0DB31-298F-CB4B-9985-0DEF1938C236}"/>
                </a:ext>
              </a:extLst>
            </p:cNvPr>
            <p:cNvSpPr/>
            <p:nvPr/>
          </p:nvSpPr>
          <p:spPr>
            <a:xfrm>
              <a:off x="11586492" y="2465841"/>
              <a:ext cx="221130" cy="165545"/>
            </a:xfrm>
            <a:prstGeom prst="triangle">
              <a:avLst/>
            </a:prstGeom>
            <a:noFill/>
            <a:ln>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4" name="Triangle 33">
              <a:extLst>
                <a:ext uri="{FF2B5EF4-FFF2-40B4-BE49-F238E27FC236}">
                  <a16:creationId xmlns:a16="http://schemas.microsoft.com/office/drawing/2014/main" id="{86178D03-BDD4-F44D-9E8D-E43A118A7185}"/>
                </a:ext>
              </a:extLst>
            </p:cNvPr>
            <p:cNvSpPr/>
            <p:nvPr/>
          </p:nvSpPr>
          <p:spPr>
            <a:xfrm>
              <a:off x="8875258" y="425489"/>
              <a:ext cx="164136" cy="122877"/>
            </a:xfrm>
            <a:prstGeom prst="triangle">
              <a:avLst/>
            </a:prstGeom>
            <a:noFill/>
            <a:ln>
              <a:solidFill>
                <a:srgbClr val="00BD3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5" name="Triangle 34">
              <a:extLst>
                <a:ext uri="{FF2B5EF4-FFF2-40B4-BE49-F238E27FC236}">
                  <a16:creationId xmlns:a16="http://schemas.microsoft.com/office/drawing/2014/main" id="{54BDC2D1-67D0-9342-B83E-65D164AB13D9}"/>
                </a:ext>
              </a:extLst>
            </p:cNvPr>
            <p:cNvSpPr/>
            <p:nvPr/>
          </p:nvSpPr>
          <p:spPr>
            <a:xfrm rot="10800000">
              <a:off x="11900905" y="4908188"/>
              <a:ext cx="164136" cy="122877"/>
            </a:xfrm>
            <a:prstGeom prst="triangle">
              <a:avLst/>
            </a:prstGeom>
            <a:no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 name="Triangle 35">
              <a:extLst>
                <a:ext uri="{FF2B5EF4-FFF2-40B4-BE49-F238E27FC236}">
                  <a16:creationId xmlns:a16="http://schemas.microsoft.com/office/drawing/2014/main" id="{0BBEA4D4-C4F5-7245-9715-3D202535A8DB}"/>
                </a:ext>
              </a:extLst>
            </p:cNvPr>
            <p:cNvSpPr/>
            <p:nvPr/>
          </p:nvSpPr>
          <p:spPr>
            <a:xfrm>
              <a:off x="9494499" y="1271969"/>
              <a:ext cx="401094" cy="300270"/>
            </a:xfrm>
            <a:prstGeom prst="triangle">
              <a:avLst/>
            </a:prstGeom>
            <a:noFill/>
            <a:ln>
              <a:solidFill>
                <a:srgbClr val="F0A62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7" name="Triangle 36">
              <a:extLst>
                <a:ext uri="{FF2B5EF4-FFF2-40B4-BE49-F238E27FC236}">
                  <a16:creationId xmlns:a16="http://schemas.microsoft.com/office/drawing/2014/main" id="{813A3DAF-7C4C-FB42-916E-208F74FB0115}"/>
                </a:ext>
              </a:extLst>
            </p:cNvPr>
            <p:cNvSpPr/>
            <p:nvPr/>
          </p:nvSpPr>
          <p:spPr>
            <a:xfrm rot="10800000">
              <a:off x="7203068" y="-14628"/>
              <a:ext cx="1592986" cy="1192554"/>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39" name="Rectangle 7">
            <a:extLst>
              <a:ext uri="{FF2B5EF4-FFF2-40B4-BE49-F238E27FC236}">
                <a16:creationId xmlns:a16="http://schemas.microsoft.com/office/drawing/2014/main" id="{C5C9822A-2673-EF4B-83F8-7225B1732D23}"/>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40" name="Parallelogram 39">
            <a:extLst>
              <a:ext uri="{FF2B5EF4-FFF2-40B4-BE49-F238E27FC236}">
                <a16:creationId xmlns:a16="http://schemas.microsoft.com/office/drawing/2014/main" id="{CEEE06DA-2C33-C84F-940E-6D7DB4C078CD}"/>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1" name="TextBox 40">
            <a:extLst>
              <a:ext uri="{FF2B5EF4-FFF2-40B4-BE49-F238E27FC236}">
                <a16:creationId xmlns:a16="http://schemas.microsoft.com/office/drawing/2014/main" id="{381A0FB2-B8D0-CA42-B368-F7E708F385C5}"/>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PREPARED BY</a:t>
            </a:r>
            <a:endParaRPr lang="en-US" dirty="0">
              <a:solidFill>
                <a:schemeClr val="bg1"/>
              </a:solidFill>
              <a:latin typeface="Century Gothic" panose="020B0502020202020204" pitchFamily="34" charset="0"/>
              <a:ea typeface="Arial" charset="0"/>
              <a:cs typeface="Arial" charset="0"/>
            </a:endParaRPr>
          </a:p>
        </p:txBody>
      </p:sp>
      <p:graphicFrame>
        <p:nvGraphicFramePr>
          <p:cNvPr id="45" name="Table 44">
            <a:extLst>
              <a:ext uri="{FF2B5EF4-FFF2-40B4-BE49-F238E27FC236}">
                <a16:creationId xmlns:a16="http://schemas.microsoft.com/office/drawing/2014/main" id="{9EC24629-596C-6F43-9073-88FDEC0A7652}"/>
              </a:ext>
            </a:extLst>
          </p:cNvPr>
          <p:cNvGraphicFramePr>
            <a:graphicFrameLocks noGrp="1"/>
          </p:cNvGraphicFramePr>
          <p:nvPr>
            <p:extLst>
              <p:ext uri="{D42A27DB-BD31-4B8C-83A1-F6EECF244321}">
                <p14:modId xmlns:p14="http://schemas.microsoft.com/office/powerpoint/2010/main" val="4111401347"/>
              </p:ext>
            </p:extLst>
          </p:nvPr>
        </p:nvGraphicFramePr>
        <p:xfrm>
          <a:off x="408789" y="785168"/>
          <a:ext cx="8100723" cy="994795"/>
        </p:xfrm>
        <a:graphic>
          <a:graphicData uri="http://schemas.openxmlformats.org/drawingml/2006/table">
            <a:tbl>
              <a:tblPr firstRow="1" firstCol="1" bandRow="1">
                <a:tableStyleId>{5C22544A-7EE6-4342-B048-85BDC9FD1C3A}</a:tableStyleId>
              </a:tblPr>
              <a:tblGrid>
                <a:gridCol w="1966364">
                  <a:extLst>
                    <a:ext uri="{9D8B030D-6E8A-4147-A177-3AD203B41FA5}">
                      <a16:colId xmlns:a16="http://schemas.microsoft.com/office/drawing/2014/main" val="1352701077"/>
                    </a:ext>
                  </a:extLst>
                </a:gridCol>
                <a:gridCol w="3962400">
                  <a:extLst>
                    <a:ext uri="{9D8B030D-6E8A-4147-A177-3AD203B41FA5}">
                      <a16:colId xmlns:a16="http://schemas.microsoft.com/office/drawing/2014/main" val="1056840554"/>
                    </a:ext>
                  </a:extLst>
                </a:gridCol>
                <a:gridCol w="2171959">
                  <a:extLst>
                    <a:ext uri="{9D8B030D-6E8A-4147-A177-3AD203B41FA5}">
                      <a16:colId xmlns:a16="http://schemas.microsoft.com/office/drawing/2014/main" val="3764831040"/>
                    </a:ext>
                  </a:extLst>
                </a:gridCol>
              </a:tblGrid>
              <a:tr h="240445">
                <a:tc>
                  <a:txBody>
                    <a:bodyPr/>
                    <a:lstStyle/>
                    <a:p>
                      <a:pPr marL="0" marR="0">
                        <a:lnSpc>
                          <a:spcPct val="107000"/>
                        </a:lnSpc>
                        <a:spcBef>
                          <a:spcPts val="300"/>
                        </a:spcBef>
                        <a:spcAft>
                          <a:spcPts val="300"/>
                        </a:spcAft>
                      </a:pPr>
                      <a:r>
                        <a:rPr lang="en-US" sz="900" b="0" dirty="0">
                          <a:solidFill>
                            <a:schemeClr val="tx1"/>
                          </a:solidFill>
                          <a:effectLst/>
                          <a:latin typeface="Century Gothic" panose="020B0502020202020204" pitchFamily="34" charset="0"/>
                        </a:rPr>
                        <a:t>PREPARED BY</a:t>
                      </a:r>
                      <a:endParaRPr lang="en-US" sz="900" b="0" dirty="0">
                        <a:solidFill>
                          <a:schemeClr val="tx1"/>
                        </a:solidFill>
                        <a:effectLst/>
                        <a:latin typeface="Century Gothic" panose="020B0502020202020204" pitchFamily="34" charset="0"/>
                        <a:ea typeface="Times New Roman" panose="02020603050405020304" pitchFamily="18" charset="0"/>
                      </a:endParaRPr>
                    </a:p>
                  </a:txBody>
                  <a:tcPr marL="68580" marR="68580"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lumMod val="85000"/>
                      </a:schemeClr>
                    </a:solidFill>
                  </a:tcPr>
                </a:tc>
                <a:tc>
                  <a:txBody>
                    <a:bodyPr/>
                    <a:lstStyle/>
                    <a:p>
                      <a:pPr marL="0" marR="0">
                        <a:lnSpc>
                          <a:spcPct val="107000"/>
                        </a:lnSpc>
                        <a:spcBef>
                          <a:spcPts val="300"/>
                        </a:spcBef>
                        <a:spcAft>
                          <a:spcPts val="300"/>
                        </a:spcAft>
                      </a:pPr>
                      <a:r>
                        <a:rPr lang="en-US" sz="900" b="0" dirty="0">
                          <a:solidFill>
                            <a:schemeClr val="tx1"/>
                          </a:solidFill>
                          <a:effectLst/>
                          <a:latin typeface="Century Gothic" panose="020B0502020202020204" pitchFamily="34" charset="0"/>
                        </a:rPr>
                        <a:t>TITLE</a:t>
                      </a:r>
                      <a:endParaRPr lang="en-US" sz="900" b="0" dirty="0">
                        <a:solidFill>
                          <a:schemeClr val="tx1"/>
                        </a:solidFill>
                        <a:effectLst/>
                        <a:latin typeface="Century Gothic" panose="020B0502020202020204" pitchFamily="34" charset="0"/>
                        <a:ea typeface="Times New Roman" panose="02020603050405020304" pitchFamily="18" charset="0"/>
                      </a:endParaRPr>
                    </a:p>
                  </a:txBody>
                  <a:tcPr marL="68580" marR="68580"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tx2">
                        <a:lumMod val="20000"/>
                        <a:lumOff val="80000"/>
                      </a:schemeClr>
                    </a:solidFill>
                  </a:tcPr>
                </a:tc>
                <a:tc>
                  <a:txBody>
                    <a:bodyPr/>
                    <a:lstStyle/>
                    <a:p>
                      <a:pPr marL="0" marR="0">
                        <a:lnSpc>
                          <a:spcPct val="107000"/>
                        </a:lnSpc>
                        <a:spcBef>
                          <a:spcPts val="300"/>
                        </a:spcBef>
                        <a:spcAft>
                          <a:spcPts val="300"/>
                        </a:spcAft>
                      </a:pPr>
                      <a:r>
                        <a:rPr lang="en-US" sz="900" b="0" dirty="0">
                          <a:solidFill>
                            <a:schemeClr val="tx1"/>
                          </a:solidFill>
                          <a:effectLst/>
                          <a:latin typeface="Century Gothic" panose="020B0502020202020204" pitchFamily="34" charset="0"/>
                        </a:rPr>
                        <a:t>DATE</a:t>
                      </a:r>
                      <a:endParaRPr lang="en-US" sz="900" b="0" dirty="0">
                        <a:solidFill>
                          <a:schemeClr val="tx1"/>
                        </a:solidFill>
                        <a:effectLst/>
                        <a:latin typeface="Century Gothic" panose="020B0502020202020204" pitchFamily="34" charset="0"/>
                        <a:ea typeface="Times New Roman" panose="02020603050405020304" pitchFamily="18" charset="0"/>
                      </a:endParaRPr>
                    </a:p>
                  </a:txBody>
                  <a:tcPr marL="68580" marR="68580"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4207552269"/>
                  </a:ext>
                </a:extLst>
              </a:tr>
              <a:tr h="754350">
                <a:tc>
                  <a:txBody>
                    <a:bodyPr/>
                    <a:lstStyle/>
                    <a:p>
                      <a:pPr marL="0" marR="0">
                        <a:lnSpc>
                          <a:spcPct val="107000"/>
                        </a:lnSpc>
                        <a:spcBef>
                          <a:spcPts val="300"/>
                        </a:spcBef>
                        <a:spcAft>
                          <a:spcPts val="300"/>
                        </a:spcAft>
                      </a:pPr>
                      <a:r>
                        <a:rPr lang="en-US" sz="1000" dirty="0">
                          <a:solidFill>
                            <a:schemeClr val="tx1"/>
                          </a:solidFill>
                          <a:effectLst/>
                          <a:latin typeface="Century Gothic" panose="020B0502020202020204" pitchFamily="34" charset="0"/>
                        </a:rPr>
                        <a:t> </a:t>
                      </a:r>
                      <a:endParaRPr lang="en-US" sz="1000" dirty="0">
                        <a:solidFill>
                          <a:schemeClr val="tx1"/>
                        </a:solidFill>
                        <a:effectLst/>
                        <a:latin typeface="Century Gothic" panose="020B0502020202020204" pitchFamily="34" charset="0"/>
                        <a:ea typeface="Calibri" panose="020F0502020204030204" pitchFamily="34" charset="0"/>
                      </a:endParaRPr>
                    </a:p>
                  </a:txBody>
                  <a:tcPr marL="68580" marR="68580"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lumMod val="95000"/>
                      </a:schemeClr>
                    </a:solidFill>
                  </a:tcPr>
                </a:tc>
                <a:tc>
                  <a:txBody>
                    <a:bodyPr/>
                    <a:lstStyle/>
                    <a:p>
                      <a:pPr marL="0" marR="0">
                        <a:lnSpc>
                          <a:spcPct val="107000"/>
                        </a:lnSpc>
                        <a:spcBef>
                          <a:spcPts val="300"/>
                        </a:spcBef>
                        <a:spcAft>
                          <a:spcPts val="300"/>
                        </a:spcAft>
                      </a:pPr>
                      <a:r>
                        <a:rPr lang="en-US" sz="1000" dirty="0">
                          <a:solidFill>
                            <a:schemeClr val="tx1"/>
                          </a:solidFill>
                          <a:effectLst/>
                          <a:latin typeface="Century Gothic" panose="020B0502020202020204" pitchFamily="34" charset="0"/>
                        </a:rPr>
                        <a:t> </a:t>
                      </a:r>
                      <a:endParaRPr lang="en-US" sz="1000" dirty="0">
                        <a:solidFill>
                          <a:schemeClr val="tx1"/>
                        </a:solidFill>
                        <a:effectLst/>
                        <a:latin typeface="Century Gothic" panose="020B0502020202020204" pitchFamily="34" charset="0"/>
                        <a:ea typeface="Calibri" panose="020F0502020204030204" pitchFamily="34" charset="0"/>
                      </a:endParaRPr>
                    </a:p>
                  </a:txBody>
                  <a:tcPr marL="68580" marR="68580"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solidFill>
                  </a:tcPr>
                </a:tc>
                <a:tc>
                  <a:txBody>
                    <a:bodyPr/>
                    <a:lstStyle/>
                    <a:p>
                      <a:pPr marL="0" marR="0">
                        <a:lnSpc>
                          <a:spcPct val="107000"/>
                        </a:lnSpc>
                        <a:spcBef>
                          <a:spcPts val="300"/>
                        </a:spcBef>
                        <a:spcAft>
                          <a:spcPts val="300"/>
                        </a:spcAft>
                      </a:pPr>
                      <a:r>
                        <a:rPr lang="en-US" sz="1000" dirty="0">
                          <a:solidFill>
                            <a:schemeClr val="tx1"/>
                          </a:solidFill>
                          <a:effectLst/>
                          <a:latin typeface="Century Gothic" panose="020B0502020202020204" pitchFamily="34" charset="0"/>
                        </a:rPr>
                        <a:t> </a:t>
                      </a:r>
                      <a:endParaRPr lang="en-US" sz="1000" dirty="0">
                        <a:solidFill>
                          <a:schemeClr val="tx1"/>
                        </a:solidFill>
                        <a:effectLst/>
                        <a:latin typeface="Century Gothic" panose="020B0502020202020204" pitchFamily="34" charset="0"/>
                        <a:ea typeface="Calibri" panose="020F0502020204030204" pitchFamily="34" charset="0"/>
                      </a:endParaRPr>
                    </a:p>
                  </a:txBody>
                  <a:tcPr marL="68580" marR="68580"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rgbClr val="EAEEF3">
                        <a:alpha val="70000"/>
                      </a:srgbClr>
                    </a:solidFill>
                  </a:tcPr>
                </a:tc>
                <a:extLst>
                  <a:ext uri="{0D108BD9-81ED-4DB2-BD59-A6C34878D82A}">
                    <a16:rowId xmlns:a16="http://schemas.microsoft.com/office/drawing/2014/main" val="1429936180"/>
                  </a:ext>
                </a:extLst>
              </a:tr>
            </a:tbl>
          </a:graphicData>
        </a:graphic>
      </p:graphicFrame>
      <p:pic>
        <p:nvPicPr>
          <p:cNvPr id="8194" name="Picture 2">
            <a:extLst>
              <a:ext uri="{FF2B5EF4-FFF2-40B4-BE49-F238E27FC236}">
                <a16:creationId xmlns:a16="http://schemas.microsoft.com/office/drawing/2014/main" id="{E794B7D3-EADC-5642-9AF0-B65D68BD1AA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486782" y="4990075"/>
            <a:ext cx="1304208" cy="1297450"/>
          </a:xfrm>
          <a:prstGeom prst="rect">
            <a:avLst/>
          </a:prstGeom>
          <a:noFill/>
          <a:extLst>
            <a:ext uri="{909E8E84-426E-40DD-AFC4-6F175D3DCCD1}">
              <a14:hiddenFill xmlns:a14="http://schemas.microsoft.com/office/drawing/2010/main">
                <a:solidFill>
                  <a:srgbClr val="FFFFFF"/>
                </a:solidFill>
              </a14:hiddenFill>
            </a:ext>
          </a:extLst>
        </p:spPr>
      </p:pic>
      <p:sp>
        <p:nvSpPr>
          <p:cNvPr id="38" name="TextBox 37">
            <a:extLst>
              <a:ext uri="{FF2B5EF4-FFF2-40B4-BE49-F238E27FC236}">
                <a16:creationId xmlns:a16="http://schemas.microsoft.com/office/drawing/2014/main" id="{E36FEB26-6347-CD41-956A-B259185DAC9B}"/>
              </a:ext>
            </a:extLst>
          </p:cNvPr>
          <p:cNvSpPr txBox="1"/>
          <p:nvPr/>
        </p:nvSpPr>
        <p:spPr>
          <a:xfrm>
            <a:off x="367748" y="248400"/>
            <a:ext cx="2496196" cy="461665"/>
          </a:xfrm>
          <a:prstGeom prst="rect">
            <a:avLst/>
          </a:prstGeom>
          <a:noFill/>
        </p:spPr>
        <p:txBody>
          <a:bodyPr wrap="none" rtlCol="0">
            <a:spAutoFit/>
          </a:bodyPr>
          <a:lstStyle/>
          <a:p>
            <a:r>
              <a:rPr lang="en-US" sz="2400" dirty="0">
                <a:solidFill>
                  <a:schemeClr val="tx1">
                    <a:lumMod val="65000"/>
                    <a:lumOff val="35000"/>
                  </a:schemeClr>
                </a:solidFill>
                <a:latin typeface="Century Gothic" panose="020B0502020202020204" pitchFamily="34" charset="0"/>
              </a:rPr>
              <a:t>6. PREPARED BY</a:t>
            </a:r>
          </a:p>
        </p:txBody>
      </p:sp>
    </p:spTree>
    <p:extLst>
      <p:ext uri="{BB962C8B-B14F-4D97-AF65-F5344CB8AC3E}">
        <p14:creationId xmlns:p14="http://schemas.microsoft.com/office/powerpoint/2010/main" val="5760556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extLst>
              <p:ext uri="{D42A27DB-BD31-4B8C-83A1-F6EECF244321}">
                <p14:modId xmlns:p14="http://schemas.microsoft.com/office/powerpoint/2010/main" val="3786466325"/>
              </p:ext>
            </p:extLst>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4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4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22860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2929323684"/>
      </p:ext>
    </p:extLst>
  </p:cSld>
  <p:clrMapOvr>
    <a:masterClrMapping/>
  </p:clrMapOvr>
</p:sld>
</file>

<file path=ppt/theme/theme1.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REV_IC-Project-Definition-Six-Sigma-Worksheet-Template_PowerPoint" id="{37767492-E183-7543-B5C1-7600B70972A0}" vid="{9CEF50A3-A285-A246-87C2-B0707780F732}"/>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Тема Office</Template>
  <TotalTime>1</TotalTime>
  <Words>446</Words>
  <Application>Microsoft Macintosh PowerPoint</Application>
  <PresentationFormat>Widescreen</PresentationFormat>
  <Paragraphs>180</Paragraphs>
  <Slides>9</Slides>
  <Notes>8</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9</vt:i4>
      </vt:variant>
    </vt:vector>
  </HeadingPairs>
  <TitlesOfParts>
    <vt:vector size="14" baseType="lpstr">
      <vt:lpstr>Arial</vt:lpstr>
      <vt:lpstr>Calibri</vt:lpstr>
      <vt:lpstr>Calibri Light</vt:lpstr>
      <vt:lpstr>Century Gothic</vt:lpstr>
      <vt:lpstr>Тема Office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Thomas Blosel</dc:creator>
  <cp:lastModifiedBy>Heather Key</cp:lastModifiedBy>
  <cp:revision>5</cp:revision>
  <dcterms:created xsi:type="dcterms:W3CDTF">2022-04-23T12:55:33Z</dcterms:created>
  <dcterms:modified xsi:type="dcterms:W3CDTF">2022-06-28T18:46:25Z</dcterms:modified>
</cp:coreProperties>
</file>