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89" r:id="rId3"/>
    <p:sldId id="397" r:id="rId4"/>
    <p:sldId id="396"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F44"/>
    <a:srgbClr val="1B0701"/>
    <a:srgbClr val="F2A622"/>
    <a:srgbClr val="F9B56C"/>
    <a:srgbClr val="623B08"/>
    <a:srgbClr val="D29A5E"/>
    <a:srgbClr val="A98864"/>
    <a:srgbClr val="F72828"/>
    <a:srgbClr val="339FBD"/>
    <a:srgbClr val="238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autoAdjust="0"/>
    <p:restoredTop sz="86395"/>
  </p:normalViewPr>
  <p:slideViewPr>
    <p:cSldViewPr snapToGrid="0" snapToObjects="1">
      <p:cViewPr varScale="1">
        <p:scale>
          <a:sx n="110" d="100"/>
          <a:sy n="110" d="100"/>
        </p:scale>
        <p:origin x="1056" y="16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16214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04450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3253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12752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466&amp;utm_source=integrated+content&amp;utm_campaign=/content/project-risk-management-benefits&amp;utm_medium=Pros+and+Cons+of+Project+Risk+Management+Presentation+powerpoint+11466&amp;lpa=Pros+and+Cons+of+Project+Risk+Management+Presentation+powerpoint+11466&amp;lx=PFpZZjisDNTS-Ddigi3MyABAgeTPLDIL8TQRu558b7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38A64-B3DB-2A52-F5D8-36C319758837}"/>
              </a:ext>
            </a:extLst>
          </p:cNvPr>
          <p:cNvPicPr>
            <a:picLocks noChangeAspect="1"/>
          </p:cNvPicPr>
          <p:nvPr/>
        </p:nvPicPr>
        <p:blipFill>
          <a:blip r:embed="rId3"/>
          <a:stretch>
            <a:fillRect/>
          </a:stretch>
        </p:blipFill>
        <p:spPr>
          <a:xfrm>
            <a:off x="0" y="11668"/>
            <a:ext cx="12192000" cy="6477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695541" y="369332"/>
            <a:ext cx="4297041" cy="596324"/>
          </a:xfrm>
          <a:prstGeom prst="rect">
            <a:avLst/>
          </a:prstGeom>
          <a:effectLst>
            <a:outerShdw blurRad="50800" dist="38100" dir="2700000" algn="tl" rotWithShape="0">
              <a:prstClr val="black">
                <a:alpha val="40000"/>
              </a:prstClr>
            </a:outerShdw>
          </a:effectLst>
        </p:spPr>
      </p:pic>
      <p:sp>
        <p:nvSpPr>
          <p:cNvPr id="33" name="TextBox 32">
            <a:extLst>
              <a:ext uri="{FF2B5EF4-FFF2-40B4-BE49-F238E27FC236}">
                <a16:creationId xmlns:a16="http://schemas.microsoft.com/office/drawing/2014/main" id="{143A449B-AAB7-994A-92CE-8F48E2CA7DF6}"/>
              </a:ext>
            </a:extLst>
          </p:cNvPr>
          <p:cNvSpPr txBox="1"/>
          <p:nvPr/>
        </p:nvSpPr>
        <p:spPr>
          <a:xfrm>
            <a:off x="465457" y="331232"/>
            <a:ext cx="4271553" cy="2862322"/>
          </a:xfrm>
          <a:prstGeom prst="rect">
            <a:avLst/>
          </a:prstGeom>
          <a:noFill/>
        </p:spPr>
        <p:txBody>
          <a:bodyPr wrap="square" rtlCol="0">
            <a:spAutoFit/>
          </a:bodyPr>
          <a:lstStyle/>
          <a:p>
            <a:r>
              <a:rPr lang="en-US" sz="3600" b="1" dirty="0">
                <a:solidFill>
                  <a:srgbClr val="1B0701"/>
                </a:solidFill>
                <a:latin typeface="Century Gothic" panose="020B0502020202020204" pitchFamily="34" charset="0"/>
              </a:rPr>
              <a:t>PROS &amp; CONS </a:t>
            </a:r>
          </a:p>
          <a:p>
            <a:r>
              <a:rPr lang="en-US" sz="3600" b="1" dirty="0">
                <a:solidFill>
                  <a:srgbClr val="1B0701"/>
                </a:solidFill>
                <a:latin typeface="Century Gothic" panose="020B0502020202020204" pitchFamily="34" charset="0"/>
              </a:rPr>
              <a:t>OF PROJECT RISK MANAGEMENT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E49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737113" y="6477000"/>
            <a:ext cx="801012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PROS &amp; CONS OF PROJECT RISK MANAGEMENT</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B4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974123" y="6477000"/>
            <a:ext cx="777311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ADVANTAGES |  PROS &amp; CONS OF PROJECT RISK MANAGEMENT</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1" y="279575"/>
            <a:ext cx="11240985" cy="1323439"/>
          </a:xfrm>
          <a:prstGeom prst="rect">
            <a:avLst/>
          </a:prstGeom>
          <a:noFill/>
        </p:spPr>
        <p:txBody>
          <a:bodyPr wrap="square" rtlCol="0">
            <a:spAutoFit/>
          </a:bodyPr>
          <a:lstStyle/>
          <a:p>
            <a:r>
              <a:rPr lang="en-US" sz="4800" dirty="0">
                <a:solidFill>
                  <a:srgbClr val="5F9CC2"/>
                </a:solidFill>
                <a:latin typeface="Century Gothic" panose="020B0502020202020204" pitchFamily="34" charset="0"/>
              </a:rPr>
              <a:t>ADVANTAGES </a:t>
            </a:r>
          </a:p>
          <a:p>
            <a:r>
              <a:rPr lang="en-US" sz="3200" dirty="0">
                <a:solidFill>
                  <a:schemeClr val="tx1">
                    <a:lumMod val="65000"/>
                    <a:lumOff val="35000"/>
                  </a:schemeClr>
                </a:solidFill>
                <a:latin typeface="Century Gothic" panose="020B0502020202020204" pitchFamily="34" charset="0"/>
              </a:rPr>
              <a:t>of Project Risk Management Practices</a:t>
            </a:r>
            <a:endParaRPr lang="en-US" sz="4000" dirty="0">
              <a:solidFill>
                <a:schemeClr val="tx1">
                  <a:lumMod val="65000"/>
                  <a:lumOff val="35000"/>
                </a:schemeClr>
              </a:solidFill>
              <a:latin typeface="Century Gothic" panose="020B0502020202020204" pitchFamily="34" charset="0"/>
            </a:endParaRPr>
          </a:p>
        </p:txBody>
      </p:sp>
      <p:pic>
        <p:nvPicPr>
          <p:cNvPr id="38" name="Picture 37">
            <a:extLst>
              <a:ext uri="{FF2B5EF4-FFF2-40B4-BE49-F238E27FC236}">
                <a16:creationId xmlns:a16="http://schemas.microsoft.com/office/drawing/2014/main" id="{52AEAA7C-0A37-664C-A921-30618A6169EC}"/>
              </a:ext>
            </a:extLst>
          </p:cNvPr>
          <p:cNvPicPr>
            <a:picLocks noChangeAspect="1"/>
          </p:cNvPicPr>
          <p:nvPr/>
        </p:nvPicPr>
        <p:blipFill>
          <a:blip r:embed="rId3"/>
          <a:stretch>
            <a:fillRect/>
          </a:stretch>
        </p:blipFill>
        <p:spPr>
          <a:xfrm>
            <a:off x="8877300" y="0"/>
            <a:ext cx="3313887" cy="6477000"/>
          </a:xfrm>
          <a:prstGeom prst="rect">
            <a:avLst/>
          </a:prstGeom>
        </p:spPr>
      </p:pic>
      <p:sp>
        <p:nvSpPr>
          <p:cNvPr id="10" name="TextBox 9">
            <a:extLst>
              <a:ext uri="{FF2B5EF4-FFF2-40B4-BE49-F238E27FC236}">
                <a16:creationId xmlns:a16="http://schemas.microsoft.com/office/drawing/2014/main" id="{D84C36F7-91E2-8ABF-1986-C6D1F98E0892}"/>
              </a:ext>
            </a:extLst>
          </p:cNvPr>
          <p:cNvSpPr txBox="1"/>
          <p:nvPr/>
        </p:nvSpPr>
        <p:spPr>
          <a:xfrm>
            <a:off x="639295" y="1930849"/>
            <a:ext cx="8530105" cy="4148443"/>
          </a:xfrm>
          <a:prstGeom prst="rect">
            <a:avLst/>
          </a:prstGeom>
          <a:noFill/>
        </p:spPr>
        <p:txBody>
          <a:bodyPr wrap="square" numCol="1" rtlCol="0">
            <a:spAutoFit/>
          </a:bodyPr>
          <a:lstStyle/>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Avoid and mitigate risks.</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Make more accurate project assumptions.</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Identify troubled initiatives early.</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Establish best practices for identifying and responding to risks.</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Increase the likelihood of project success.</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Create processes that you can build upon. </a:t>
            </a:r>
          </a:p>
          <a:p>
            <a:pPr marL="285750" indent="-285750">
              <a:lnSpc>
                <a:spcPct val="150000"/>
              </a:lnSpc>
              <a:spcBef>
                <a:spcPts val="1200"/>
              </a:spcBef>
              <a:buClr>
                <a:srgbClr val="51A0C2"/>
              </a:buClr>
              <a:buSzPct val="109000"/>
              <a:buFont typeface="System Font Regular"/>
              <a:buChar char="↑"/>
            </a:pPr>
            <a:r>
              <a:rPr lang="en-US" sz="2000" dirty="0">
                <a:latin typeface="Century Gothic" panose="020B0502020202020204" pitchFamily="34" charset="0"/>
              </a:rPr>
              <a:t> Increase executive trust and support.</a:t>
            </a:r>
          </a:p>
        </p:txBody>
      </p:sp>
    </p:spTree>
    <p:extLst>
      <p:ext uri="{BB962C8B-B14F-4D97-AF65-F5344CB8AC3E}">
        <p14:creationId xmlns:p14="http://schemas.microsoft.com/office/powerpoint/2010/main" val="16121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DCA081-B930-85D9-133F-94A3053ED9B2}"/>
              </a:ext>
            </a:extLst>
          </p:cNvPr>
          <p:cNvPicPr>
            <a:picLocks noChangeAspect="1"/>
          </p:cNvPicPr>
          <p:nvPr/>
        </p:nvPicPr>
        <p:blipFill>
          <a:blip r:embed="rId3"/>
          <a:stretch>
            <a:fillRect/>
          </a:stretch>
        </p:blipFill>
        <p:spPr>
          <a:xfrm>
            <a:off x="6169977" y="0"/>
            <a:ext cx="6021211" cy="6477000"/>
          </a:xfrm>
          <a:prstGeom prst="rect">
            <a:avLst/>
          </a:prstGeom>
        </p:spPr>
      </p:pic>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7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411415" y="6477000"/>
            <a:ext cx="833582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DISADVANTAGES |  PROS &amp; CONS OF PROJECT RISK MANAGEMENT </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1" y="279575"/>
            <a:ext cx="11240985" cy="1323439"/>
          </a:xfrm>
          <a:prstGeom prst="rect">
            <a:avLst/>
          </a:prstGeom>
          <a:noFill/>
        </p:spPr>
        <p:txBody>
          <a:bodyPr wrap="square" rtlCol="0">
            <a:spAutoFit/>
          </a:bodyPr>
          <a:lstStyle/>
          <a:p>
            <a:r>
              <a:rPr lang="en-US" sz="4800" dirty="0">
                <a:solidFill>
                  <a:srgbClr val="F72828"/>
                </a:solidFill>
                <a:latin typeface="Century Gothic" panose="020B0502020202020204" pitchFamily="34" charset="0"/>
              </a:rPr>
              <a:t>DISADVANTAGES</a:t>
            </a:r>
            <a:r>
              <a:rPr lang="en-US" sz="4800" dirty="0">
                <a:solidFill>
                  <a:srgbClr val="5F9CC2"/>
                </a:solidFill>
                <a:latin typeface="Century Gothic" panose="020B0502020202020204" pitchFamily="34" charset="0"/>
              </a:rPr>
              <a:t> </a:t>
            </a:r>
          </a:p>
          <a:p>
            <a:r>
              <a:rPr lang="en-US" sz="3200" dirty="0">
                <a:solidFill>
                  <a:schemeClr val="tx1">
                    <a:lumMod val="65000"/>
                    <a:lumOff val="35000"/>
                  </a:schemeClr>
                </a:solidFill>
                <a:latin typeface="Century Gothic" panose="020B0502020202020204" pitchFamily="34" charset="0"/>
              </a:rPr>
              <a:t>of Project Risk Management Practices</a:t>
            </a:r>
            <a:endParaRPr lang="en-US" sz="4000" dirty="0">
              <a:solidFill>
                <a:schemeClr val="tx1">
                  <a:lumMod val="65000"/>
                  <a:lumOff val="3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D84C36F7-91E2-8ABF-1986-C6D1F98E0892}"/>
              </a:ext>
            </a:extLst>
          </p:cNvPr>
          <p:cNvSpPr txBox="1"/>
          <p:nvPr/>
        </p:nvSpPr>
        <p:spPr>
          <a:xfrm>
            <a:off x="639295" y="1930849"/>
            <a:ext cx="5418605" cy="4188775"/>
          </a:xfrm>
          <a:prstGeom prst="rect">
            <a:avLst/>
          </a:prstGeom>
          <a:noFill/>
        </p:spPr>
        <p:txBody>
          <a:bodyPr wrap="square" numCol="1" rtlCol="0">
            <a:spAutoFit/>
          </a:bodyPr>
          <a:lstStyle/>
          <a:p>
            <a:pPr marL="285750" indent="-285750">
              <a:lnSpc>
                <a:spcPct val="150000"/>
              </a:lnSpc>
              <a:spcBef>
                <a:spcPts val="1200"/>
              </a:spcBef>
              <a:buClr>
                <a:srgbClr val="F72828"/>
              </a:buClr>
              <a:buSzPct val="109000"/>
              <a:buFont typeface="System Font Regular"/>
              <a:buChar char="↓"/>
            </a:pPr>
            <a:r>
              <a:rPr lang="en-US" sz="2000" dirty="0">
                <a:latin typeface="Century Gothic" panose="020B0502020202020204" pitchFamily="34" charset="0"/>
              </a:rPr>
              <a:t> More complex processes can add potential points of failure.</a:t>
            </a:r>
          </a:p>
          <a:p>
            <a:pPr marL="285750" indent="-285750">
              <a:lnSpc>
                <a:spcPct val="150000"/>
              </a:lnSpc>
              <a:spcBef>
                <a:spcPts val="1200"/>
              </a:spcBef>
              <a:buClr>
                <a:srgbClr val="F72828"/>
              </a:buClr>
              <a:buSzPct val="109000"/>
              <a:buFont typeface="System Font Regular"/>
              <a:buChar char="↓"/>
            </a:pPr>
            <a:r>
              <a:rPr lang="en-US" sz="2000" dirty="0">
                <a:latin typeface="Century Gothic" panose="020B0502020202020204" pitchFamily="34" charset="0"/>
              </a:rPr>
              <a:t> Implementation of new processes can be expensive and time consuming.</a:t>
            </a:r>
          </a:p>
          <a:p>
            <a:pPr marL="285750" indent="-285750">
              <a:lnSpc>
                <a:spcPct val="150000"/>
              </a:lnSpc>
              <a:spcBef>
                <a:spcPts val="1200"/>
              </a:spcBef>
              <a:buClr>
                <a:srgbClr val="F72828"/>
              </a:buClr>
              <a:buSzPct val="109000"/>
              <a:buFont typeface="System Font Regular"/>
              <a:buChar char="↓"/>
            </a:pPr>
            <a:r>
              <a:rPr lang="en-US" sz="2000" dirty="0">
                <a:latin typeface="Century Gothic" panose="020B0502020202020204" pitchFamily="34" charset="0"/>
              </a:rPr>
              <a:t> Project risk management cannot anticipate every scenario.</a:t>
            </a:r>
          </a:p>
          <a:p>
            <a:pPr marL="285750" indent="-285750">
              <a:lnSpc>
                <a:spcPct val="150000"/>
              </a:lnSpc>
              <a:spcBef>
                <a:spcPts val="1200"/>
              </a:spcBef>
              <a:buClr>
                <a:srgbClr val="F72828"/>
              </a:buClr>
              <a:buSzPct val="109000"/>
              <a:buFont typeface="System Font Regular"/>
              <a:buChar char="↓"/>
            </a:pPr>
            <a:r>
              <a:rPr lang="en-US" sz="2000" dirty="0">
                <a:latin typeface="Century Gothic" panose="020B0502020202020204" pitchFamily="34" charset="0"/>
              </a:rPr>
              <a:t> Processes require strict adherence to procedure.</a:t>
            </a:r>
          </a:p>
        </p:txBody>
      </p:sp>
    </p:spTree>
    <p:extLst>
      <p:ext uri="{BB962C8B-B14F-4D97-AF65-F5344CB8AC3E}">
        <p14:creationId xmlns:p14="http://schemas.microsoft.com/office/powerpoint/2010/main" val="67406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tones balancing on a wood">
            <a:extLst>
              <a:ext uri="{FF2B5EF4-FFF2-40B4-BE49-F238E27FC236}">
                <a16:creationId xmlns:a16="http://schemas.microsoft.com/office/drawing/2014/main" id="{02DB9254-E1F7-F50A-14AA-EF28F17D8BA5}"/>
              </a:ext>
            </a:extLst>
          </p:cNvPr>
          <p:cNvPicPr>
            <a:picLocks noChangeAspect="1"/>
          </p:cNvPicPr>
          <p:nvPr/>
        </p:nvPicPr>
        <p:blipFill>
          <a:blip r:embed="rId3"/>
          <a:stretch>
            <a:fillRect/>
          </a:stretch>
        </p:blipFill>
        <p:spPr>
          <a:xfrm>
            <a:off x="5359779" y="2368264"/>
            <a:ext cx="6832221" cy="4108736"/>
          </a:xfrm>
          <a:prstGeom prst="rect">
            <a:avLst/>
          </a:prstGeom>
        </p:spPr>
      </p:pic>
      <p:sp>
        <p:nvSpPr>
          <p:cNvPr id="21" name="TextBox 20">
            <a:extLst>
              <a:ext uri="{FF2B5EF4-FFF2-40B4-BE49-F238E27FC236}">
                <a16:creationId xmlns:a16="http://schemas.microsoft.com/office/drawing/2014/main" id="{D62F680A-EF04-C93E-59C4-1C597B6D3C86}"/>
              </a:ext>
            </a:extLst>
          </p:cNvPr>
          <p:cNvSpPr txBox="1"/>
          <p:nvPr/>
        </p:nvSpPr>
        <p:spPr>
          <a:xfrm>
            <a:off x="367748" y="248400"/>
            <a:ext cx="5377069" cy="830997"/>
          </a:xfrm>
          <a:prstGeom prst="rect">
            <a:avLst/>
          </a:prstGeom>
          <a:noFill/>
        </p:spPr>
        <p:txBody>
          <a:bodyPr wrap="square" rtlCol="0">
            <a:spAutoFit/>
          </a:bodyPr>
          <a:lstStyle/>
          <a:p>
            <a:r>
              <a:rPr lang="en-US" sz="4800" dirty="0">
                <a:solidFill>
                  <a:srgbClr val="D29A5E"/>
                </a:solidFill>
                <a:latin typeface="Century Gothic" panose="020B0502020202020204" pitchFamily="34" charset="0"/>
              </a:rPr>
              <a:t>COMMENTS</a:t>
            </a:r>
          </a:p>
        </p:txBody>
      </p:sp>
      <p:sp>
        <p:nvSpPr>
          <p:cNvPr id="22" name="TextBox 21">
            <a:extLst>
              <a:ext uri="{FF2B5EF4-FFF2-40B4-BE49-F238E27FC236}">
                <a16:creationId xmlns:a16="http://schemas.microsoft.com/office/drawing/2014/main" id="{734FD996-8C3F-F0DF-0246-7C3DC68CFCD9}"/>
              </a:ext>
            </a:extLst>
          </p:cNvPr>
          <p:cNvSpPr txBox="1"/>
          <p:nvPr/>
        </p:nvSpPr>
        <p:spPr>
          <a:xfrm>
            <a:off x="808892" y="1951196"/>
            <a:ext cx="4563208"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any additional information.</a:t>
            </a:r>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D29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COMMENTS  |  PROS &amp; CONS OF PROJECT RISK MANAGEMENT</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285477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Communication-Strategy-Presentation-Example_PowerPoint" id="{D404FEB8-E9C4-314B-A99F-95151FF1A8FE}" vid="{37605DAE-259F-384C-9480-307D76DD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450</TotalTime>
  <Words>257</Words>
  <Application>Microsoft Macintosh PowerPoint</Application>
  <PresentationFormat>Widescreen</PresentationFormat>
  <Paragraphs>32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31</cp:revision>
  <dcterms:created xsi:type="dcterms:W3CDTF">2022-05-04T19:07:35Z</dcterms:created>
  <dcterms:modified xsi:type="dcterms:W3CDTF">2022-06-14T18:02:37Z</dcterms:modified>
</cp:coreProperties>
</file>