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84" r:id="rId3"/>
    <p:sldId id="353" r:id="rId4"/>
    <p:sldId id="354" r:id="rId5"/>
    <p:sldId id="386" r:id="rId6"/>
    <p:sldId id="379" r:id="rId7"/>
    <p:sldId id="378" r:id="rId8"/>
    <p:sldId id="385" r:id="rId9"/>
    <p:sldId id="382" r:id="rId10"/>
    <p:sldId id="383" r:id="rId11"/>
    <p:sldId id="370"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9AB"/>
    <a:srgbClr val="E0EA88"/>
    <a:srgbClr val="AAE9E9"/>
    <a:srgbClr val="B0F2F6"/>
    <a:srgbClr val="AF4BFA"/>
    <a:srgbClr val="FCF1C3"/>
    <a:srgbClr val="E9CF9C"/>
    <a:srgbClr val="F7F9FB"/>
    <a:srgbClr val="F9F9F9"/>
    <a:srgbClr val="FCF8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73" autoAdjust="0"/>
    <p:restoredTop sz="86447"/>
  </p:normalViewPr>
  <p:slideViewPr>
    <p:cSldViewPr snapToGrid="0" snapToObjects="1">
      <p:cViewPr varScale="1">
        <p:scale>
          <a:sx n="128" d="100"/>
          <a:sy n="128" d="100"/>
        </p:scale>
        <p:origin x="74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834114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99016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541589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80&amp;utm_source=integrated+content&amp;utm_campaign=/content/six-sigma-project-charter&amp;utm_medium=Six+Sigma+Project+Charter+Blank+powerpoint+11480&amp;lpa=Six+Sigma+Project+Charter+Blank+powerpoint+11480&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7.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slide" Target="slide6.xml"/><Relationship Id="rId4" Type="http://schemas.openxmlformats.org/officeDocument/2006/relationships/slide" Target="slide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99000"/>
          </a:blip>
          <a:stretch>
            <a:fillRect/>
          </a:stretch>
        </p:blipFill>
        <p:spPr>
          <a:xfrm>
            <a:off x="7216435" y="839965"/>
            <a:ext cx="4588114" cy="5547006"/>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931425" y="253847"/>
            <a:ext cx="3887995" cy="53955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SIX SIGMA </a:t>
            </a:r>
            <a:r>
              <a:rPr lang="en-US" sz="2800" b="1">
                <a:solidFill>
                  <a:schemeClr val="tx1">
                    <a:lumMod val="75000"/>
                    <a:lumOff val="25000"/>
                  </a:schemeClr>
                </a:solidFill>
                <a:latin typeface="Century Gothic" panose="020B0502020202020204" pitchFamily="34" charset="0"/>
              </a:rPr>
              <a:t>PROJECT CHARTER TEMPLATE</a:t>
            </a:r>
            <a:endParaRPr lang="en-US" sz="2800" b="1" dirty="0">
              <a:solidFill>
                <a:schemeClr val="tx1">
                  <a:lumMod val="75000"/>
                  <a:lumOff val="25000"/>
                </a:schemeClr>
              </a:solidFill>
              <a:latin typeface="Century Gothic" panose="020B0502020202020204" pitchFamily="34" charset="0"/>
            </a:endParaRP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 PRESENTATION TEMPLATE</a:t>
            </a:r>
          </a:p>
        </p:txBody>
      </p:sp>
      <p:sp>
        <p:nvSpPr>
          <p:cNvPr id="13" name="TextBox 12">
            <a:extLst>
              <a:ext uri="{FF2B5EF4-FFF2-40B4-BE49-F238E27FC236}">
                <a16:creationId xmlns:a16="http://schemas.microsoft.com/office/drawing/2014/main" id="{226E6ECB-CF92-3B4C-9578-D6C0F06A41C9}"/>
              </a:ext>
            </a:extLst>
          </p:cNvPr>
          <p:cNvSpPr txBox="1"/>
          <p:nvPr/>
        </p:nvSpPr>
        <p:spPr>
          <a:xfrm>
            <a:off x="496781" y="1861245"/>
            <a:ext cx="4588115" cy="584775"/>
          </a:xfrm>
          <a:prstGeom prst="rect">
            <a:avLst/>
          </a:prstGeom>
          <a:noFill/>
          <a:effectLst/>
        </p:spPr>
        <p:txBody>
          <a:bodyPr wrap="none" rtlCol="0">
            <a:spAutoFit/>
          </a:bodyPr>
          <a:lstStyle/>
          <a:p>
            <a:r>
              <a:rPr lang="en-US" sz="3200" dirty="0">
                <a:solidFill>
                  <a:schemeClr val="tx1">
                    <a:lumMod val="65000"/>
                    <a:lumOff val="35000"/>
                  </a:schemeClr>
                </a:solidFill>
                <a:latin typeface="Century Gothic" panose="020B0502020202020204" pitchFamily="34" charset="0"/>
              </a:rPr>
              <a:t>IMPORTANT REMINDER</a:t>
            </a:r>
          </a:p>
        </p:txBody>
      </p:sp>
      <p:sp>
        <p:nvSpPr>
          <p:cNvPr id="2" name="TextBox 1">
            <a:extLst>
              <a:ext uri="{FF2B5EF4-FFF2-40B4-BE49-F238E27FC236}">
                <a16:creationId xmlns:a16="http://schemas.microsoft.com/office/drawing/2014/main" id="{FFA070B5-1881-4970-CDC6-14557BC747D6}"/>
              </a:ext>
            </a:extLst>
          </p:cNvPr>
          <p:cNvSpPr txBox="1"/>
          <p:nvPr/>
        </p:nvSpPr>
        <p:spPr>
          <a:xfrm>
            <a:off x="491490" y="2446020"/>
            <a:ext cx="9155430" cy="326544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A narrative written charter must be circulated and signed by the project sponsors. You can attach a completed version of this template to your narrative written charter in an effort to keep it short and concise. </a:t>
            </a:r>
          </a:p>
          <a:p>
            <a:pPr>
              <a:lnSpc>
                <a:spcPct val="150000"/>
              </a:lnSpc>
            </a:pPr>
            <a:endParaRPr lang="en-US" sz="2000" dirty="0">
              <a:latin typeface="Century Gothic" panose="020B0502020202020204" pitchFamily="34" charset="0"/>
            </a:endParaRPr>
          </a:p>
          <a:p>
            <a:pPr>
              <a:lnSpc>
                <a:spcPct val="150000"/>
              </a:lnSpc>
            </a:pPr>
            <a:r>
              <a:rPr lang="en-US" sz="2000" dirty="0">
                <a:latin typeface="Century Gothic" panose="020B0502020202020204" pitchFamily="34" charset="0"/>
              </a:rPr>
              <a:t>Please make sure you meet with the project team and sponsors before completing this template. Much of the information required will need to come from a discussion with team members and sponsors. </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7. </a:t>
            </a:r>
            <a:r>
              <a:rPr lang="en-US" sz="2400" dirty="0">
                <a:solidFill>
                  <a:schemeClr val="tx1">
                    <a:lumMod val="65000"/>
                    <a:lumOff val="35000"/>
                  </a:schemeClr>
                </a:solidFill>
                <a:latin typeface="Century Gothic" panose="020B0502020202020204" pitchFamily="34" charset="0"/>
              </a:rPr>
              <a:t>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1073764077"/>
              </p:ext>
            </p:extLst>
          </p:nvPr>
        </p:nvGraphicFramePr>
        <p:xfrm>
          <a:off x="472698" y="710065"/>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400" b="0" i="0" u="none" strike="noStrike" dirty="0">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400" b="0" i="0" u="none" strike="noStrike" dirty="0">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400" b="0" i="0" u="none" strike="noStrike" dirty="0">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2" name="Picture 41" descr="Shape&#10;&#10;Description automatically generated">
            <a:extLst>
              <a:ext uri="{FF2B5EF4-FFF2-40B4-BE49-F238E27FC236}">
                <a16:creationId xmlns:a16="http://schemas.microsoft.com/office/drawing/2014/main" id="{4F8DBF08-5538-A71F-2D7E-73ECE8FC4053}"/>
              </a:ext>
            </a:extLst>
          </p:cNvPr>
          <p:cNvPicPr>
            <a:picLocks noChangeAspect="1"/>
          </p:cNvPicPr>
          <p:nvPr/>
        </p:nvPicPr>
        <p:blipFill>
          <a:blip r:embed="rId3">
            <a:alphaModFix amt="99000"/>
          </a:blip>
          <a:stretch>
            <a:fillRect/>
          </a:stretch>
        </p:blipFill>
        <p:spPr>
          <a:xfrm>
            <a:off x="7107105" y="255512"/>
            <a:ext cx="4997547" cy="6042008"/>
          </a:xfrm>
          <a:prstGeom prst="rect">
            <a:avLst/>
          </a:prstGeom>
        </p:spPr>
      </p:pic>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3129515996"/>
              </p:ext>
            </p:extLst>
          </p:nvPr>
        </p:nvGraphicFramePr>
        <p:xfrm>
          <a:off x="408789" y="785168"/>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400" dirty="0">
                          <a:solidFill>
                            <a:schemeClr val="tx1"/>
                          </a:solidFill>
                          <a:effectLst/>
                          <a:latin typeface="Century Gothic" panose="020B0502020202020204" pitchFamily="34" charset="0"/>
                        </a:rPr>
                        <a:t> </a:t>
                      </a:r>
                      <a:endParaRPr lang="en-US" sz="14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4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alpha val="51000"/>
                      </a:srgbClr>
                    </a:solidFill>
                  </a:tcPr>
                </a:tc>
                <a:extLst>
                  <a:ext uri="{0D108BD9-81ED-4DB2-BD59-A6C34878D82A}">
                    <a16:rowId xmlns:a16="http://schemas.microsoft.com/office/drawing/2014/main" val="1429936180"/>
                  </a:ext>
                </a:extLst>
              </a:tr>
            </a:tbl>
          </a:graphicData>
        </a:graphic>
      </p:graphicFrame>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8. </a:t>
            </a:r>
            <a:r>
              <a:rPr lang="en-US" sz="2400" dirty="0">
                <a:solidFill>
                  <a:schemeClr val="tx1">
                    <a:lumMod val="65000"/>
                    <a:lumOff val="35000"/>
                  </a:schemeClr>
                </a:solidFill>
                <a:latin typeface="Century Gothic" panose="020B0502020202020204" pitchFamily="34" charset="0"/>
              </a:rPr>
              <a:t>PREPARED BY</a:t>
            </a:r>
          </a:p>
        </p:txBody>
      </p:sp>
    </p:spTree>
    <p:extLst>
      <p:ext uri="{BB962C8B-B14F-4D97-AF65-F5344CB8AC3E}">
        <p14:creationId xmlns:p14="http://schemas.microsoft.com/office/powerpoint/2010/main" val="57605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2800350" y="6477000"/>
            <a:ext cx="894689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  |   GENERAL PROJECT INFORMATION</a:t>
            </a: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712308755"/>
              </p:ext>
            </p:extLst>
          </p:nvPr>
        </p:nvGraphicFramePr>
        <p:xfrm>
          <a:off x="168967" y="1908313"/>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6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000-000-0000</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entury Gothic" panose="020B0502020202020204" pitchFamily="34" charset="0"/>
                        </a:rPr>
                        <a:t>00/00/00</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entury Gothic" panose="020B0502020202020204" pitchFamily="34" charset="0"/>
                        </a:rPr>
                        <a:t>00/00/00</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$0.00</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entury Gothic" panose="020B0502020202020204" pitchFamily="34" charset="0"/>
                        </a:rPr>
                        <a:t>$0.00</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
        <p:nvSpPr>
          <p:cNvPr id="8" name="TextBox 7">
            <a:extLst>
              <a:ext uri="{FF2B5EF4-FFF2-40B4-BE49-F238E27FC236}">
                <a16:creationId xmlns:a16="http://schemas.microsoft.com/office/drawing/2014/main" id="{AB4AEEF8-037F-E54D-564F-EB7AD7F4CC87}"/>
              </a:ext>
            </a:extLst>
          </p:cNvPr>
          <p:cNvSpPr txBox="1"/>
          <p:nvPr/>
        </p:nvSpPr>
        <p:spPr>
          <a:xfrm>
            <a:off x="346167" y="253847"/>
            <a:ext cx="6950745"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SIX SIGMA PROJECT CHARTER</a:t>
            </a:r>
          </a:p>
        </p:txBody>
      </p:sp>
    </p:spTree>
    <p:extLst>
      <p:ext uri="{BB962C8B-B14F-4D97-AF65-F5344CB8AC3E}">
        <p14:creationId xmlns:p14="http://schemas.microsoft.com/office/powerpoint/2010/main" val="1457311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SIX SIGMA 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42887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SCOPE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&amp; CUSTOMERS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3995127"/>
            <a:ext cx="2406428"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COSTS</a:t>
            </a:r>
          </a:p>
        </p:txBody>
      </p:sp>
      <p:sp>
        <p:nvSpPr>
          <p:cNvPr id="20" name="TextBox 19">
            <a:hlinkClick r:id="rId5" action="ppaction://hlinksldjump"/>
            <a:extLst>
              <a:ext uri="{FF2B5EF4-FFF2-40B4-BE49-F238E27FC236}">
                <a16:creationId xmlns:a16="http://schemas.microsoft.com/office/drawing/2014/main" id="{485460DF-7087-4250-C816-BE51CB635B3F}"/>
              </a:ext>
            </a:extLst>
          </p:cNvPr>
          <p:cNvSpPr txBox="1"/>
          <p:nvPr/>
        </p:nvSpPr>
        <p:spPr>
          <a:xfrm>
            <a:off x="304278" y="492843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21" name="TextBox 20">
            <a:extLst>
              <a:ext uri="{FF2B5EF4-FFF2-40B4-BE49-F238E27FC236}">
                <a16:creationId xmlns:a16="http://schemas.microsoft.com/office/drawing/2014/main" id="{B8DDF8B9-5393-C419-20BC-42AC075571E3}"/>
              </a:ext>
            </a:extLst>
          </p:cNvPr>
          <p:cNvSpPr txBox="1"/>
          <p:nvPr/>
        </p:nvSpPr>
        <p:spPr>
          <a:xfrm>
            <a:off x="936088" y="5362782"/>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p>
        </p:txBody>
      </p:sp>
      <p:sp>
        <p:nvSpPr>
          <p:cNvPr id="22" name="TextBox 21">
            <a:extLst>
              <a:ext uri="{FF2B5EF4-FFF2-40B4-BE49-F238E27FC236}">
                <a16:creationId xmlns:a16="http://schemas.microsoft.com/office/drawing/2014/main" id="{AC0A13E7-0D90-D66A-7A9A-6618505CDF30}"/>
              </a:ext>
            </a:extLst>
          </p:cNvPr>
          <p:cNvSpPr txBox="1"/>
          <p:nvPr/>
        </p:nvSpPr>
        <p:spPr>
          <a:xfrm>
            <a:off x="5013485" y="5398897"/>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23" name="TextBox 22">
            <a:hlinkClick r:id="rId6" action="ppaction://hlinksldjump"/>
            <a:extLst>
              <a:ext uri="{FF2B5EF4-FFF2-40B4-BE49-F238E27FC236}">
                <a16:creationId xmlns:a16="http://schemas.microsoft.com/office/drawing/2014/main" id="{AA769C68-172F-CDD9-179F-E7AAAE94620D}"/>
              </a:ext>
            </a:extLst>
          </p:cNvPr>
          <p:cNvSpPr txBox="1"/>
          <p:nvPr/>
        </p:nvSpPr>
        <p:spPr>
          <a:xfrm>
            <a:off x="4381676" y="4970563"/>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89768"/>
            <a:ext cx="3525324"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1. </a:t>
            </a:r>
            <a:r>
              <a:rPr lang="en-US" sz="2400" dirty="0">
                <a:solidFill>
                  <a:schemeClr val="tx1">
                    <a:lumMod val="65000"/>
                    <a:lumOff val="35000"/>
                  </a:schemeClr>
                </a:solidFill>
                <a:latin typeface="Century Gothic" panose="020B0502020202020204" pitchFamily="34" charset="0"/>
              </a:rPr>
              <a:t>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a:t>
            </a:r>
            <a:endParaRPr lang="en-US" dirty="0">
              <a:solidFill>
                <a:schemeClr val="bg1"/>
              </a:solidFill>
              <a:latin typeface="Century Gothic" panose="020B0502020202020204" pitchFamily="34" charset="0"/>
              <a:ea typeface="Arial" charset="0"/>
              <a:cs typeface="Arial" charset="0"/>
            </a:endParaRP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536080615"/>
              </p:ext>
            </p:extLst>
          </p:nvPr>
        </p:nvGraphicFramePr>
        <p:xfrm>
          <a:off x="488196" y="777715"/>
          <a:ext cx="9448800" cy="522303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1044607">
                <a:tc>
                  <a:txBody>
                    <a:bodyPr/>
                    <a:lstStyle/>
                    <a:p>
                      <a:pPr algn="l" fontAlgn="ctr"/>
                      <a:r>
                        <a:rPr lang="en-US" sz="14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1044607">
                <a:tc>
                  <a:txBody>
                    <a:bodyPr/>
                    <a:lstStyle/>
                    <a:p>
                      <a:pPr algn="l" rtl="0" fontAlgn="ctr"/>
                      <a:r>
                        <a:rPr lang="en-US" sz="1400" b="0" i="0" u="none" strike="noStrike" dirty="0">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1044607">
                <a:tc>
                  <a:txBody>
                    <a:bodyPr/>
                    <a:lstStyle/>
                    <a:p>
                      <a:pPr algn="l" fontAlgn="ctr"/>
                      <a:r>
                        <a:rPr lang="en-US" sz="1400" b="0" i="0" u="none" strike="noStrike" dirty="0">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1044607">
                <a:tc>
                  <a:txBody>
                    <a:bodyPr/>
                    <a:lstStyle/>
                    <a:p>
                      <a:pPr algn="l" rtl="0" fontAlgn="ctr"/>
                      <a:r>
                        <a:rPr lang="en-US" sz="1400" b="0" i="0" u="none" strike="noStrike" dirty="0">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1044607">
                <a:tc>
                  <a:txBody>
                    <a:bodyPr/>
                    <a:lstStyle/>
                    <a:p>
                      <a:pPr algn="l" fontAlgn="ctr"/>
                      <a:r>
                        <a:rPr lang="en-US" sz="1400" b="0" i="0" u="none" strike="noStrike" dirty="0">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288310"/>
            <a:ext cx="2962671"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2. </a:t>
            </a:r>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3525936949"/>
              </p:ext>
            </p:extLst>
          </p:nvPr>
        </p:nvGraphicFramePr>
        <p:xfrm>
          <a:off x="488196" y="776256"/>
          <a:ext cx="9448800" cy="4241514"/>
        </p:xfrm>
        <a:graphic>
          <a:graphicData uri="http://schemas.openxmlformats.org/drawingml/2006/table">
            <a:tbl>
              <a:tblPr/>
              <a:tblGrid>
                <a:gridCol w="1967708">
                  <a:extLst>
                    <a:ext uri="{9D8B030D-6E8A-4147-A177-3AD203B41FA5}">
                      <a16:colId xmlns:a16="http://schemas.microsoft.com/office/drawing/2014/main" val="3734826"/>
                    </a:ext>
                  </a:extLst>
                </a:gridCol>
                <a:gridCol w="7481092">
                  <a:extLst>
                    <a:ext uri="{9D8B030D-6E8A-4147-A177-3AD203B41FA5}">
                      <a16:colId xmlns:a16="http://schemas.microsoft.com/office/drawing/2014/main" val="1467896747"/>
                    </a:ext>
                  </a:extLst>
                </a:gridCol>
              </a:tblGrid>
              <a:tr h="2120757">
                <a:tc>
                  <a:txBody>
                    <a:bodyPr/>
                    <a:lstStyle/>
                    <a:p>
                      <a:pPr algn="l" fontAlgn="ctr"/>
                      <a:r>
                        <a:rPr lang="en-US" sz="1400" b="0" i="0" u="none" strike="noStrike" dirty="0">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0F2F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2120757">
                <a:tc>
                  <a:txBody>
                    <a:bodyPr/>
                    <a:lstStyle/>
                    <a:p>
                      <a:pPr algn="l" rtl="0" fontAlgn="ctr"/>
                      <a:r>
                        <a:rPr lang="en-US" sz="1400" b="0" i="0" u="none" strike="noStrike" dirty="0">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AE9E9"/>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177248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82690"/>
            <a:ext cx="3592650"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3. </a:t>
            </a:r>
            <a:r>
              <a:rPr lang="en-US" sz="2400" dirty="0">
                <a:solidFill>
                  <a:schemeClr val="tx1">
                    <a:lumMod val="65000"/>
                    <a:lumOff val="35000"/>
                  </a:schemeClr>
                </a:solidFill>
                <a:latin typeface="Century Gothic" panose="020B0502020202020204" pitchFamily="34" charset="0"/>
              </a:rPr>
              <a:t>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1853950170"/>
              </p:ext>
            </p:extLst>
          </p:nvPr>
        </p:nvGraphicFramePr>
        <p:xfrm>
          <a:off x="447932" y="744355"/>
          <a:ext cx="10276896" cy="5394958"/>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58038">
                <a:tc>
                  <a:txBody>
                    <a:bodyPr/>
                    <a:lstStyle/>
                    <a:p>
                      <a:pPr algn="l" fontAlgn="ctr"/>
                      <a:r>
                        <a:rPr lang="en-US" sz="900" b="1" i="0" u="none" strike="noStrike">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830266174"/>
                  </a:ext>
                </a:extLst>
              </a:tr>
              <a:tr h="503692">
                <a:tc>
                  <a:txBody>
                    <a:bodyPr/>
                    <a:lstStyle/>
                    <a:p>
                      <a:pPr algn="l" rtl="0" fontAlgn="ctr"/>
                      <a:r>
                        <a:rPr lang="en-US" sz="1100" b="0" i="0" u="none" strike="noStrike" dirty="0">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100" b="0" i="0" u="none" strike="noStrike" dirty="0">
                          <a:solidFill>
                            <a:srgbClr val="000000"/>
                          </a:solidFill>
                          <a:effectLst/>
                          <a:latin typeface="Century Gothic" panose="020B0502020202020204" pitchFamily="34" charset="0"/>
                        </a:rPr>
                        <a:t>00/00/00</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383816394"/>
                  </a:ext>
                </a:extLst>
              </a:tr>
              <a:tr h="503692">
                <a:tc>
                  <a:txBody>
                    <a:bodyPr/>
                    <a:lstStyle/>
                    <a:p>
                      <a:pPr algn="l" rtl="0" fontAlgn="ctr"/>
                      <a:r>
                        <a:rPr lang="en-US" sz="1100" b="0" i="0" u="none" strike="noStrike" dirty="0">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288720879"/>
                  </a:ext>
                </a:extLst>
              </a:tr>
              <a:tr h="503692">
                <a:tc>
                  <a:txBody>
                    <a:bodyPr/>
                    <a:lstStyle/>
                    <a:p>
                      <a:pPr algn="l" rtl="0" fontAlgn="ctr"/>
                      <a:r>
                        <a:rPr lang="en-US" sz="1100" b="0" i="0" u="none" strike="noStrike" dirty="0">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011254951"/>
                  </a:ext>
                </a:extLst>
              </a:tr>
              <a:tr h="503692">
                <a:tc>
                  <a:txBody>
                    <a:bodyPr/>
                    <a:lstStyle/>
                    <a:p>
                      <a:pPr algn="l" rtl="0" fontAlgn="ctr"/>
                      <a:r>
                        <a:rPr lang="en-US" sz="1100" b="0" i="0" u="none" strike="noStrike" dirty="0">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948482540"/>
                  </a:ext>
                </a:extLst>
              </a:tr>
              <a:tr h="503692">
                <a:tc>
                  <a:txBody>
                    <a:bodyPr/>
                    <a:lstStyle/>
                    <a:p>
                      <a:pPr algn="l" rtl="0" fontAlgn="ctr"/>
                      <a:r>
                        <a:rPr lang="en-US" sz="1100" b="0" i="0" u="none" strike="noStrike">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066953128"/>
                  </a:ext>
                </a:extLst>
              </a:tr>
              <a:tr h="503692">
                <a:tc>
                  <a:txBody>
                    <a:bodyPr/>
                    <a:lstStyle/>
                    <a:p>
                      <a:pPr algn="l" rtl="0" fontAlgn="ctr"/>
                      <a:r>
                        <a:rPr lang="en-US" sz="1100" b="0" i="0" u="none" strike="noStrike" dirty="0">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188724549"/>
                  </a:ext>
                </a:extLst>
              </a:tr>
              <a:tr h="503692">
                <a:tc>
                  <a:txBody>
                    <a:bodyPr/>
                    <a:lstStyle/>
                    <a:p>
                      <a:pPr algn="l" rtl="0" fontAlgn="ctr"/>
                      <a:r>
                        <a:rPr lang="en-US" sz="1100" b="0" i="0" u="none" strike="noStrike">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22060000"/>
                  </a:ext>
                </a:extLst>
              </a:tr>
              <a:tr h="503692">
                <a:tc>
                  <a:txBody>
                    <a:bodyPr/>
                    <a:lstStyle/>
                    <a:p>
                      <a:pPr algn="l" rtl="0" fontAlgn="ctr"/>
                      <a:r>
                        <a:rPr lang="en-US" sz="1100" b="0" i="0" u="none" strike="noStrike">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228696142"/>
                  </a:ext>
                </a:extLst>
              </a:tr>
              <a:tr h="503692">
                <a:tc>
                  <a:txBody>
                    <a:bodyPr/>
                    <a:lstStyle/>
                    <a:p>
                      <a:pPr algn="l" rtl="0" fontAlgn="ctr"/>
                      <a:r>
                        <a:rPr lang="en-US" sz="11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017853147"/>
                  </a:ext>
                </a:extLst>
              </a:tr>
              <a:tr h="503692">
                <a:tc>
                  <a:txBody>
                    <a:bodyPr/>
                    <a:lstStyle/>
                    <a:p>
                      <a:pPr algn="l" rtl="0" fontAlgn="ctr"/>
                      <a:r>
                        <a:rPr lang="en-US" sz="11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59830"/>
            <a:ext cx="2257349"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4. </a:t>
            </a:r>
            <a:r>
              <a:rPr lang="en-US" sz="2400" dirty="0">
                <a:solidFill>
                  <a:schemeClr val="tx1">
                    <a:lumMod val="65000"/>
                    <a:lumOff val="35000"/>
                  </a:schemeClr>
                </a:solidFill>
                <a:latin typeface="Century Gothic" panose="020B0502020202020204" pitchFamily="34" charset="0"/>
              </a:rPr>
              <a:t>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2895312694"/>
              </p:ext>
            </p:extLst>
          </p:nvPr>
        </p:nvGraphicFramePr>
        <p:xfrm>
          <a:off x="444760" y="734581"/>
          <a:ext cx="9190830" cy="5209020"/>
        </p:xfrm>
        <a:graphic>
          <a:graphicData uri="http://schemas.openxmlformats.org/drawingml/2006/table">
            <a:tbl>
              <a:tblPr/>
              <a:tblGrid>
                <a:gridCol w="1709738">
                  <a:extLst>
                    <a:ext uri="{9D8B030D-6E8A-4147-A177-3AD203B41FA5}">
                      <a16:colId xmlns:a16="http://schemas.microsoft.com/office/drawing/2014/main" val="4094908337"/>
                    </a:ext>
                  </a:extLst>
                </a:gridCol>
                <a:gridCol w="7481092">
                  <a:extLst>
                    <a:ext uri="{9D8B030D-6E8A-4147-A177-3AD203B41FA5}">
                      <a16:colId xmlns:a16="http://schemas.microsoft.com/office/drawing/2014/main" val="4207127760"/>
                    </a:ext>
                  </a:extLst>
                </a:gridCol>
              </a:tblGrid>
              <a:tr h="1736340">
                <a:tc>
                  <a:txBody>
                    <a:bodyPr/>
                    <a:lstStyle/>
                    <a:p>
                      <a:pPr algn="l" fontAlgn="ctr"/>
                      <a:r>
                        <a:rPr lang="en-US" sz="1400" b="0" i="0" u="none" strike="noStrike" dirty="0">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FE9AB"/>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1736340">
                <a:tc>
                  <a:txBody>
                    <a:bodyPr/>
                    <a:lstStyle/>
                    <a:p>
                      <a:pPr algn="l" rtl="0" fontAlgn="ctr"/>
                      <a:r>
                        <a:rPr lang="en-US" sz="1400" b="0" i="0" u="none" strike="noStrike" dirty="0">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FE9AB"/>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920344"/>
                  </a:ext>
                </a:extLst>
              </a:tr>
              <a:tr h="1736340">
                <a:tc>
                  <a:txBody>
                    <a:bodyPr/>
                    <a:lstStyle/>
                    <a:p>
                      <a:pPr algn="l" fontAlgn="ctr"/>
                      <a:r>
                        <a:rPr lang="en-US" sz="1400" b="0" i="0" u="none" strike="noStrike" dirty="0">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FE9AB"/>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034303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COSTS</a:t>
            </a:r>
            <a:endParaRPr lang="en-US" dirty="0">
              <a:solidFill>
                <a:schemeClr val="bg1"/>
              </a:solidFill>
              <a:latin typeface="Century Gothic" panose="020B0502020202020204" pitchFamily="34" charset="0"/>
              <a:ea typeface="Arial" charset="0"/>
              <a:cs typeface="Arial" charset="0"/>
            </a:endParaRPr>
          </a:p>
        </p:txBody>
      </p:sp>
      <p:sp>
        <p:nvSpPr>
          <p:cNvPr id="12" name="TextBox 11">
            <a:extLst>
              <a:ext uri="{FF2B5EF4-FFF2-40B4-BE49-F238E27FC236}">
                <a16:creationId xmlns:a16="http://schemas.microsoft.com/office/drawing/2014/main" id="{82E21270-3FBA-4420-BFD2-4643CF6BC93D}"/>
              </a:ext>
            </a:extLst>
          </p:cNvPr>
          <p:cNvSpPr txBox="1"/>
          <p:nvPr/>
        </p:nvSpPr>
        <p:spPr>
          <a:xfrm>
            <a:off x="344888" y="372382"/>
            <a:ext cx="1481496"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5. </a:t>
            </a:r>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2477798131"/>
              </p:ext>
            </p:extLst>
          </p:nvPr>
        </p:nvGraphicFramePr>
        <p:xfrm>
          <a:off x="444760" y="862510"/>
          <a:ext cx="9202160" cy="2991485"/>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1797115">
                  <a:extLst>
                    <a:ext uri="{9D8B030D-6E8A-4147-A177-3AD203B41FA5}">
                      <a16:colId xmlns:a16="http://schemas.microsoft.com/office/drawing/2014/main" val="1459874708"/>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gridSpan="2">
                  <a:txBody>
                    <a:bodyPr/>
                    <a:lstStyle/>
                    <a:p>
                      <a:pPr algn="l" fontAlgn="ctr"/>
                      <a:r>
                        <a:rPr lang="en-US" sz="1000" b="1" i="0" u="none" strike="noStrike">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dirty="0">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69401314"/>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851251426"/>
                  </a:ext>
                </a:extLst>
              </a:tr>
              <a:tr h="445770">
                <a:tc>
                  <a:txBody>
                    <a:bodyPr/>
                    <a:lstStyle/>
                    <a:p>
                      <a:pPr algn="l"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                                0 </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15840133"/>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                                0 </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7974837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$0.00</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mn-ea"/>
                          <a:cs typeface="+mn-cs"/>
                        </a:rPr>
                        <a:t>$                                0 </a:t>
                      </a:r>
                      <a:endPar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689906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610162371"/>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gridSpan="2">
                  <a:txBody>
                    <a:bodyPr/>
                    <a:lstStyle/>
                    <a:p>
                      <a:pPr algn="r" fontAlgn="ctr"/>
                      <a:r>
                        <a:rPr lang="en-US" sz="1000" b="0" i="0" u="none" strike="noStrike">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                              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725115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bg1">
                    <a:lumMod val="65000"/>
                  </a:schemeClr>
                </a:solidFill>
                <a:latin typeface="Century Gothic" panose="020B0502020202020204" pitchFamily="34" charset="0"/>
              </a:rPr>
              <a:t>6. </a:t>
            </a:r>
            <a:r>
              <a:rPr lang="en-US" sz="2400" dirty="0">
                <a:solidFill>
                  <a:schemeClr val="tx1">
                    <a:lumMod val="65000"/>
                    <a:lumOff val="35000"/>
                  </a:schemeClr>
                </a:solidFill>
                <a:latin typeface="Century Gothic" panose="020B0502020202020204" pitchFamily="34" charset="0"/>
              </a:rPr>
              <a:t>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1202573309"/>
              </p:ext>
            </p:extLst>
          </p:nvPr>
        </p:nvGraphicFramePr>
        <p:xfrm>
          <a:off x="472698" y="719663"/>
          <a:ext cx="9448800" cy="1698073"/>
        </p:xfrm>
        <a:graphic>
          <a:graphicData uri="http://schemas.openxmlformats.org/drawingml/2006/table">
            <a:tbl>
              <a:tblPr/>
              <a:tblGrid>
                <a:gridCol w="1967708">
                  <a:extLst>
                    <a:ext uri="{9D8B030D-6E8A-4147-A177-3AD203B41FA5}">
                      <a16:colId xmlns:a16="http://schemas.microsoft.com/office/drawing/2014/main" val="3129605748"/>
                    </a:ext>
                  </a:extLst>
                </a:gridCol>
                <a:gridCol w="7481092">
                  <a:extLst>
                    <a:ext uri="{9D8B030D-6E8A-4147-A177-3AD203B41FA5}">
                      <a16:colId xmlns:a16="http://schemas.microsoft.com/office/drawing/2014/main" val="4134565234"/>
                    </a:ext>
                  </a:extLst>
                </a:gridCol>
              </a:tblGrid>
              <a:tr h="481456">
                <a:tc>
                  <a:txBody>
                    <a:bodyPr/>
                    <a:lstStyle/>
                    <a:p>
                      <a:pPr algn="l" fontAlgn="ctr"/>
                      <a:r>
                        <a:rPr lang="en-US" sz="1200" b="0" i="0" u="none" strike="noStrike" dirty="0">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95206">
                <a:tc>
                  <a:txBody>
                    <a:bodyPr/>
                    <a:lstStyle/>
                    <a:p>
                      <a:pPr algn="l" rtl="0" fontAlgn="ctr"/>
                      <a:r>
                        <a:rPr lang="en-US" sz="1200" b="0" i="0" u="none" strike="noStrike" dirty="0">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95207">
                <a:tc>
                  <a:txBody>
                    <a:bodyPr/>
                    <a:lstStyle/>
                    <a:p>
                      <a:pPr algn="l" fontAlgn="ctr"/>
                      <a:r>
                        <a:rPr lang="en-US" sz="1200" b="0" i="0" u="none" strike="noStrike">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26204">
                <a:tc>
                  <a:txBody>
                    <a:bodyPr/>
                    <a:lstStyle/>
                    <a:p>
                      <a:pPr algn="l" rtl="0" fontAlgn="ctr"/>
                      <a:r>
                        <a:rPr lang="en-US" sz="1200" b="0" i="0" u="none" strike="noStrike" dirty="0">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2298730811"/>
              </p:ext>
            </p:extLst>
          </p:nvPr>
        </p:nvGraphicFramePr>
        <p:xfrm>
          <a:off x="472698" y="2638037"/>
          <a:ext cx="9457683" cy="3616297"/>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52638">
                  <a:extLst>
                    <a:ext uri="{9D8B030D-6E8A-4147-A177-3AD203B41FA5}">
                      <a16:colId xmlns:a16="http://schemas.microsoft.com/office/drawing/2014/main" val="3932209737"/>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412429">
                <a:tc>
                  <a:txBody>
                    <a:bodyPr/>
                    <a:lstStyle/>
                    <a:p>
                      <a:pPr algn="l" rtl="0" fontAlgn="ctr"/>
                      <a:r>
                        <a:rPr lang="en-US" sz="1100" b="1" i="0" u="none" strike="noStrike" dirty="0">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 $                                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412429">
                <a:tc>
                  <a:txBody>
                    <a:bodyPr/>
                    <a:lstStyle/>
                    <a:p>
                      <a:pPr algn="l" fontAlgn="ctr"/>
                      <a:r>
                        <a:rPr lang="en-US" sz="1100" b="1" i="0" u="none" strike="noStrike" dirty="0">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 $                                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412429">
                <a:tc>
                  <a:txBody>
                    <a:bodyPr/>
                    <a:lstStyle/>
                    <a:p>
                      <a:pPr algn="l" rtl="0" fontAlgn="ctr"/>
                      <a:r>
                        <a:rPr lang="en-US" sz="1100" b="1" i="0" u="none" strike="noStrike">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412429">
                <a:tc>
                  <a:txBody>
                    <a:bodyPr/>
                    <a:lstStyle/>
                    <a:p>
                      <a:pPr algn="l" fontAlgn="ctr"/>
                      <a:r>
                        <a:rPr lang="en-US" sz="1100" b="1" i="0" u="none" strike="noStrike">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412429">
                <a:tc>
                  <a:txBody>
                    <a:bodyPr/>
                    <a:lstStyle/>
                    <a:p>
                      <a:pPr algn="l" rtl="0" fontAlgn="ctr"/>
                      <a:r>
                        <a:rPr lang="en-US" sz="1100" b="1" i="0" u="none" strike="noStrike">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412429">
                <a:tc>
                  <a:txBody>
                    <a:bodyPr/>
                    <a:lstStyle/>
                    <a:p>
                      <a:pPr algn="l" rtl="0" fontAlgn="ctr"/>
                      <a:r>
                        <a:rPr lang="en-US" sz="1100" b="1" i="0" u="none" strike="noStrike">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412429">
                <a:tc>
                  <a:txBody>
                    <a:bodyPr/>
                    <a:lstStyle/>
                    <a:p>
                      <a:pPr algn="l" rtl="0" fontAlgn="ctr"/>
                      <a:r>
                        <a:rPr lang="en-US" sz="1100" b="1" i="0" u="none" strike="noStrike">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rPr>
                        <a:t>$                                0 </a:t>
                      </a: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412429">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ctr" fontAlgn="ctr"/>
                      <a:r>
                        <a:rPr lang="en-US" sz="1100" b="0" i="0" u="none" strike="noStrike" dirty="0">
                          <a:solidFill>
                            <a:srgbClr val="000000"/>
                          </a:solidFill>
                          <a:effectLst/>
                          <a:latin typeface="Century Gothic" panose="020B0502020202020204" pitchFamily="34" charset="0"/>
                        </a:rPr>
                        <a:t> $                              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36</TotalTime>
  <Words>587</Words>
  <Application>Microsoft Macintosh PowerPoint</Application>
  <PresentationFormat>Widescreen</PresentationFormat>
  <Paragraphs>227</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11</cp:revision>
  <dcterms:created xsi:type="dcterms:W3CDTF">2022-04-21T18:56:34Z</dcterms:created>
  <dcterms:modified xsi:type="dcterms:W3CDTF">2022-06-17T23:09:05Z</dcterms:modified>
</cp:coreProperties>
</file>