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49" r:id="rId3"/>
    <p:sldId id="350" r:id="rId4"/>
    <p:sldId id="343" r:id="rId5"/>
    <p:sldId id="351" r:id="rId6"/>
    <p:sldId id="352" r:id="rId7"/>
    <p:sldId id="353" r:id="rId8"/>
    <p:sldId id="354" r:id="rId9"/>
    <p:sldId id="355" r:id="rId10"/>
    <p:sldId id="356" r:id="rId11"/>
    <p:sldId id="396"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61"/>
    <a:srgbClr val="D5D1DD"/>
    <a:srgbClr val="EBEEF9"/>
    <a:srgbClr val="96CDC6"/>
    <a:srgbClr val="6DB7B1"/>
    <a:srgbClr val="9F0200"/>
    <a:srgbClr val="D4E9E5"/>
    <a:srgbClr val="BCDFDB"/>
    <a:srgbClr val="CAE5E3"/>
    <a:srgbClr val="B4D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533" autoAdjust="0"/>
    <p:restoredTop sz="86447"/>
  </p:normalViewPr>
  <p:slideViewPr>
    <p:cSldViewPr snapToGrid="0" snapToObjects="1">
      <p:cViewPr varScale="1">
        <p:scale>
          <a:sx n="111" d="100"/>
          <a:sy n="111" d="100"/>
        </p:scale>
        <p:origin x="224" y="568"/>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4.xml"/><Relationship Id="rId7"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5" Type="http://schemas.openxmlformats.org/officeDocument/2006/relationships/slide" Target="slides/slide6.xml"/><Relationship Id="rId10" Type="http://schemas.openxmlformats.org/officeDocument/2006/relationships/slide" Target="slides/slide11.xml"/><Relationship Id="rId4" Type="http://schemas.openxmlformats.org/officeDocument/2006/relationships/slide" Target="slides/slide5.xml"/><Relationship Id="rId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7/21/22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36781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163290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66740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376381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328195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254767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392204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36654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120992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370363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7/21/22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9227&amp;utm_source=integrated+content&amp;utm_campaign=/executive-summary-templates&amp;utm_medium=Business+Plan+Executive+Summary+powerpoint+9227&amp;lpa=Business+Plan+Executive+Summary+powerpoint+9227&amp;lx=PFpZZjisDNTS-Ddigi3MyABAgeTPLDIL8TQRu558b7w"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2F4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5469E-68AC-E676-328A-F756231B6B05}"/>
              </a:ext>
            </a:extLst>
          </p:cNvPr>
          <p:cNvPicPr>
            <a:picLocks noChangeAspect="1"/>
          </p:cNvPicPr>
          <p:nvPr/>
        </p:nvPicPr>
        <p:blipFill>
          <a:blip r:embed="rId2"/>
          <a:stretch>
            <a:fillRect/>
          </a:stretch>
        </p:blipFill>
        <p:spPr>
          <a:xfrm>
            <a:off x="6832600" y="0"/>
            <a:ext cx="5359400" cy="6858000"/>
          </a:xfrm>
          <a:prstGeom prst="rect">
            <a:avLst/>
          </a:prstGeom>
        </p:spPr>
      </p:pic>
      <p:sp>
        <p:nvSpPr>
          <p:cNvPr id="3" name="TextBox 2">
            <a:extLst>
              <a:ext uri="{FF2B5EF4-FFF2-40B4-BE49-F238E27FC236}">
                <a16:creationId xmlns:a16="http://schemas.microsoft.com/office/drawing/2014/main" id="{8D229698-1152-43F9-BE56-3EBDC68FD012}"/>
              </a:ext>
            </a:extLst>
          </p:cNvPr>
          <p:cNvSpPr txBox="1"/>
          <p:nvPr/>
        </p:nvSpPr>
        <p:spPr>
          <a:xfrm>
            <a:off x="409777" y="2447948"/>
            <a:ext cx="5686224" cy="3363613"/>
          </a:xfrm>
          <a:prstGeom prst="rect">
            <a:avLst/>
          </a:prstGeom>
          <a:noFill/>
        </p:spPr>
        <p:txBody>
          <a:bodyPr wrap="square" rtlCol="0">
            <a:spAutoFit/>
          </a:bodyPr>
          <a:lstStyle/>
          <a:p>
            <a:pPr>
              <a:lnSpc>
                <a:spcPct val="150000"/>
              </a:lnSpc>
              <a:spcAft>
                <a:spcPts val="600"/>
              </a:spcAft>
            </a:pPr>
            <a:r>
              <a:rPr lang="en-US" dirty="0">
                <a:solidFill>
                  <a:srgbClr val="E1E3EB"/>
                </a:solidFill>
                <a:latin typeface="Century Gothic" panose="020B0502020202020204" pitchFamily="34" charset="0"/>
                <a:ea typeface="Verdana" panose="020B0604030504040204" pitchFamily="34" charset="0"/>
                <a:cs typeface="Verdana" panose="020B0604030504040204" pitchFamily="34" charset="0"/>
              </a:rPr>
              <a:t>This executive summary template is designed to get your business plan noticed and reviewed. This document helps you present key information to an external audience and ensure you include more attention to detail than a standard business plan document. Use bullet points and clear, formal language to guide the reader to the most important information about your company.</a:t>
            </a:r>
          </a:p>
        </p:txBody>
      </p:sp>
      <p:sp>
        <p:nvSpPr>
          <p:cNvPr id="33" name="TextBox 32">
            <a:extLst>
              <a:ext uri="{FF2B5EF4-FFF2-40B4-BE49-F238E27FC236}">
                <a16:creationId xmlns:a16="http://schemas.microsoft.com/office/drawing/2014/main" id="{143A449B-AAB7-994A-92CE-8F48E2CA7DF6}"/>
              </a:ext>
            </a:extLst>
          </p:cNvPr>
          <p:cNvSpPr txBox="1"/>
          <p:nvPr/>
        </p:nvSpPr>
        <p:spPr>
          <a:xfrm>
            <a:off x="409776" y="353236"/>
            <a:ext cx="5870444" cy="1763116"/>
          </a:xfrm>
          <a:prstGeom prst="rect">
            <a:avLst/>
          </a:prstGeom>
          <a:noFill/>
        </p:spPr>
        <p:txBody>
          <a:bodyPr wrap="square" rtlCol="0">
            <a:spAutoFit/>
          </a:bodyPr>
          <a:lstStyle/>
          <a:p>
            <a:r>
              <a:rPr lang="en-US" sz="3600" dirty="0">
                <a:solidFill>
                  <a:schemeClr val="bg1"/>
                </a:solidFill>
                <a:latin typeface="Century Gothic" panose="020B0502020202020204" pitchFamily="34" charset="0"/>
                <a:ea typeface="Verdana" panose="020B0604030504040204" pitchFamily="34" charset="0"/>
                <a:cs typeface="Verdana" panose="020B0604030504040204" pitchFamily="34" charset="0"/>
              </a:rPr>
              <a:t>BUSINESS PLAN </a:t>
            </a:r>
          </a:p>
          <a:p>
            <a:r>
              <a:rPr lang="en-US" sz="3600" dirty="0">
                <a:solidFill>
                  <a:schemeClr val="bg1"/>
                </a:solidFill>
                <a:latin typeface="Century Gothic" panose="020B0502020202020204" pitchFamily="34" charset="0"/>
                <a:ea typeface="Verdana" panose="020B0604030504040204" pitchFamily="34" charset="0"/>
                <a:cs typeface="Verdana" panose="020B0604030504040204" pitchFamily="34" charset="0"/>
              </a:rPr>
              <a:t>EXECUTIVE SUMMARY TEMPLATE</a:t>
            </a:r>
          </a:p>
        </p:txBody>
      </p:sp>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7722514" y="353236"/>
            <a:ext cx="4059710" cy="563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531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C6D186-8FE8-C5D6-8745-4C6663A9AC87}"/>
              </a:ext>
            </a:extLst>
          </p:cNvPr>
          <p:cNvPicPr>
            <a:picLocks noChangeAspect="1"/>
          </p:cNvPicPr>
          <p:nvPr/>
        </p:nvPicPr>
        <p:blipFill>
          <a:blip r:embed="rId3"/>
          <a:stretch>
            <a:fillRect/>
          </a:stretch>
        </p:blipFill>
        <p:spPr>
          <a:xfrm>
            <a:off x="0" y="0"/>
            <a:ext cx="12192000" cy="6858000"/>
          </a:xfrm>
          <a:prstGeom prst="rect">
            <a:avLst/>
          </a:prstGeom>
        </p:spPr>
      </p:pic>
      <p:sp>
        <p:nvSpPr>
          <p:cNvPr id="41" name="TextBox 40">
            <a:extLst>
              <a:ext uri="{FF2B5EF4-FFF2-40B4-BE49-F238E27FC236}">
                <a16:creationId xmlns:a16="http://schemas.microsoft.com/office/drawing/2014/main" id="{41E12B81-C248-7896-E21C-4DC3E473F41D}"/>
              </a:ext>
            </a:extLst>
          </p:cNvPr>
          <p:cNvSpPr txBox="1"/>
          <p:nvPr/>
        </p:nvSpPr>
        <p:spPr>
          <a:xfrm>
            <a:off x="654486" y="401686"/>
            <a:ext cx="8317236" cy="1130118"/>
          </a:xfrm>
          <a:prstGeom prst="rect">
            <a:avLst/>
          </a:prstGeom>
          <a:noFill/>
        </p:spPr>
        <p:txBody>
          <a:bodyPr wrap="square" rtlCol="0">
            <a:spAutoFit/>
          </a:bodyPr>
          <a:lstStyle/>
          <a:p>
            <a:pPr>
              <a:lnSpc>
                <a:spcPct val="150000"/>
              </a:lnSpc>
            </a:pPr>
            <a:r>
              <a:rPr lang="en-US" sz="2400" dirty="0">
                <a:solidFill>
                  <a:schemeClr val="bg1"/>
                </a:solidFill>
                <a:latin typeface="Century Gothic" panose="020B0502020202020204" pitchFamily="34" charset="0"/>
                <a:ea typeface="Verdana" panose="020B0604030504040204" pitchFamily="34" charset="0"/>
                <a:cs typeface="Verdana" panose="020B0604030504040204" pitchFamily="34" charset="0"/>
              </a:rPr>
              <a:t>What are the </a:t>
            </a:r>
            <a:r>
              <a:rPr lang="en-US" sz="2400" b="1" dirty="0">
                <a:solidFill>
                  <a:schemeClr val="bg1"/>
                </a:solidFill>
                <a:latin typeface="Century Gothic" panose="020B0502020202020204" pitchFamily="34" charset="0"/>
                <a:ea typeface="Verdana" panose="020B0604030504040204" pitchFamily="34" charset="0"/>
                <a:cs typeface="Verdana" panose="020B0604030504040204" pitchFamily="34" charset="0"/>
              </a:rPr>
              <a:t>ideal business results </a:t>
            </a:r>
            <a:r>
              <a:rPr lang="en-US" sz="2400" dirty="0">
                <a:solidFill>
                  <a:schemeClr val="bg1"/>
                </a:solidFill>
                <a:latin typeface="Century Gothic" panose="020B0502020202020204" pitchFamily="34" charset="0"/>
                <a:ea typeface="Verdana" panose="020B0604030504040204" pitchFamily="34" charset="0"/>
                <a:cs typeface="Verdana" panose="020B0604030504040204" pitchFamily="34" charset="0"/>
              </a:rPr>
              <a:t>of implementing your proposed solution?</a:t>
            </a:r>
          </a:p>
        </p:txBody>
      </p:sp>
      <p:sp>
        <p:nvSpPr>
          <p:cNvPr id="42" name="TextBox 41">
            <a:extLst>
              <a:ext uri="{FF2B5EF4-FFF2-40B4-BE49-F238E27FC236}">
                <a16:creationId xmlns:a16="http://schemas.microsoft.com/office/drawing/2014/main" id="{07FD60B0-A352-2C53-CCB3-6DF03D9EE0A5}"/>
              </a:ext>
            </a:extLst>
          </p:cNvPr>
          <p:cNvSpPr txBox="1"/>
          <p:nvPr/>
        </p:nvSpPr>
        <p:spPr>
          <a:xfrm>
            <a:off x="2244620" y="2093941"/>
            <a:ext cx="6307710" cy="1282787"/>
          </a:xfrm>
          <a:prstGeom prst="rect">
            <a:avLst/>
          </a:prstGeom>
          <a:noFill/>
        </p:spPr>
        <p:txBody>
          <a:bodyPr wrap="square" rtlCol="0">
            <a:spAutoFit/>
          </a:bodyPr>
          <a:lstStyle/>
          <a:p>
            <a:pPr>
              <a:lnSpc>
                <a:spcPct val="150000"/>
              </a:lnSpc>
            </a:pPr>
            <a:r>
              <a:rPr lang="en-US" dirty="0">
                <a:solidFill>
                  <a:srgbClr val="9F0200"/>
                </a:solidFill>
                <a:latin typeface="Century Gothic" panose="020B0502020202020204" pitchFamily="34" charset="0"/>
                <a:ea typeface="Verdana" panose="020B0604030504040204" pitchFamily="34" charset="0"/>
                <a:cs typeface="Verdana" panose="020B0604030504040204" pitchFamily="34" charset="0"/>
              </a:rPr>
              <a:t>Include any broad-strokes budgetary information, such as current monthly revenue, current monthly burn rate, financials, or funding.</a:t>
            </a:r>
          </a:p>
        </p:txBody>
      </p:sp>
      <p:grpSp>
        <p:nvGrpSpPr>
          <p:cNvPr id="43" name="Group 42">
            <a:extLst>
              <a:ext uri="{FF2B5EF4-FFF2-40B4-BE49-F238E27FC236}">
                <a16:creationId xmlns:a16="http://schemas.microsoft.com/office/drawing/2014/main" id="{2743F270-8BEA-DB54-0A90-6727AA2710D1}"/>
              </a:ext>
            </a:extLst>
          </p:cNvPr>
          <p:cNvGrpSpPr/>
          <p:nvPr/>
        </p:nvGrpSpPr>
        <p:grpSpPr>
          <a:xfrm>
            <a:off x="621122" y="2124019"/>
            <a:ext cx="1327481" cy="1304981"/>
            <a:chOff x="0" y="0"/>
            <a:chExt cx="674804" cy="663229"/>
          </a:xfrm>
        </p:grpSpPr>
        <p:sp>
          <p:nvSpPr>
            <p:cNvPr id="44" name="Oval 43">
              <a:extLst>
                <a:ext uri="{FF2B5EF4-FFF2-40B4-BE49-F238E27FC236}">
                  <a16:creationId xmlns:a16="http://schemas.microsoft.com/office/drawing/2014/main" id="{3650D57E-B977-8A3F-D714-D0B4CC68531F}"/>
                </a:ext>
              </a:extLst>
            </p:cNvPr>
            <p:cNvSpPr/>
            <p:nvPr/>
          </p:nvSpPr>
          <p:spPr>
            <a:xfrm>
              <a:off x="0" y="23149"/>
              <a:ext cx="640080" cy="640080"/>
            </a:xfrm>
            <a:prstGeom prst="ellipse">
              <a:avLst/>
            </a:prstGeom>
            <a:solidFill>
              <a:srgbClr val="FC1B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220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1EAAC912-A9A7-5C43-2A91-32BB24CDAD46}"/>
                </a:ext>
              </a:extLst>
            </p:cNvPr>
            <p:cNvSpPr/>
            <p:nvPr/>
          </p:nvSpPr>
          <p:spPr>
            <a:xfrm>
              <a:off x="34724" y="0"/>
              <a:ext cx="640080" cy="640080"/>
            </a:xfrm>
            <a:prstGeom prst="ellipse">
              <a:avLst/>
            </a:prstGeom>
            <a:solidFill>
              <a:srgbClr val="9F0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4000" dirty="0">
                  <a:effectLst/>
                  <a:latin typeface="Century Gothic" panose="020B0502020202020204" pitchFamily="34" charset="0"/>
                  <a:ea typeface="Verdana" panose="020B0604030504040204" pitchFamily="34" charset="0"/>
                  <a:cs typeface="Times New Roman" panose="02020603050405020304" pitchFamily="18" charset="0"/>
                </a:rPr>
                <a:t>TIP</a:t>
              </a:r>
              <a:endParaRPr lang="en-US" sz="2000" dirty="0">
                <a:effectLst/>
                <a:latin typeface="Century Gothic" panose="020B0502020202020204" pitchFamily="34" charset="0"/>
                <a:ea typeface="Verdana" panose="020B060403050404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9967A3E-4733-470D-075A-08F9FB59C471}"/>
              </a:ext>
            </a:extLst>
          </p:cNvPr>
          <p:cNvSpPr/>
          <p:nvPr/>
        </p:nvSpPr>
        <p:spPr>
          <a:xfrm>
            <a:off x="836321" y="6027003"/>
            <a:ext cx="11223159" cy="830997"/>
          </a:xfrm>
          <a:prstGeom prst="rect">
            <a:avLst/>
          </a:prstGeom>
        </p:spPr>
        <p:txBody>
          <a:bodyPr wrap="square">
            <a:spAutoFit/>
          </a:bodyPr>
          <a:lstStyle/>
          <a:p>
            <a:pPr algn="r"/>
            <a:r>
              <a:rPr lang="en-US" sz="4800" dirty="0">
                <a:solidFill>
                  <a:schemeClr val="bg1"/>
                </a:solidFill>
                <a:latin typeface="Century Gothic" panose="020B0502020202020204" pitchFamily="34" charset="0"/>
                <a:ea typeface="Verdana" panose="020B0604030504040204" pitchFamily="34" charset="0"/>
                <a:cs typeface="Verdana" panose="020B0604030504040204" pitchFamily="34" charset="0"/>
              </a:rPr>
              <a:t>FINANCIAL HIGHLIGHTS </a:t>
            </a:r>
          </a:p>
        </p:txBody>
      </p:sp>
    </p:spTree>
    <p:extLst>
      <p:ext uri="{BB962C8B-B14F-4D97-AF65-F5344CB8AC3E}">
        <p14:creationId xmlns:p14="http://schemas.microsoft.com/office/powerpoint/2010/main" val="425272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4E9E5"/>
            </a:gs>
            <a:gs pos="100000">
              <a:srgbClr val="96CDC6"/>
            </a:gs>
          </a:gsLst>
          <a:lin ang="135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E20713-1007-0E96-8D38-C807EE393BC0}"/>
              </a:ext>
            </a:extLst>
          </p:cNvPr>
          <p:cNvPicPr>
            <a:picLocks noChangeAspect="1"/>
          </p:cNvPicPr>
          <p:nvPr/>
        </p:nvPicPr>
        <p:blipFill>
          <a:blip r:embed="rId3"/>
          <a:stretch>
            <a:fillRect/>
          </a:stretch>
        </p:blipFill>
        <p:spPr>
          <a:xfrm>
            <a:off x="5278554" y="0"/>
            <a:ext cx="6920730" cy="6858000"/>
          </a:xfrm>
          <a:prstGeom prst="rect">
            <a:avLst/>
          </a:prstGeom>
        </p:spPr>
      </p:pic>
      <p:sp>
        <p:nvSpPr>
          <p:cNvPr id="37" name="TextBox 36">
            <a:extLst>
              <a:ext uri="{FF2B5EF4-FFF2-40B4-BE49-F238E27FC236}">
                <a16:creationId xmlns:a16="http://schemas.microsoft.com/office/drawing/2014/main" id="{93D7340B-47EB-6842-821F-0735808CC4CF}"/>
              </a:ext>
            </a:extLst>
          </p:cNvPr>
          <p:cNvSpPr txBox="1"/>
          <p:nvPr/>
        </p:nvSpPr>
        <p:spPr>
          <a:xfrm>
            <a:off x="583045" y="6250982"/>
            <a:ext cx="464554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©20XX. All Rights Reserved Your Organization.</a:t>
            </a:r>
          </a:p>
        </p:txBody>
      </p:sp>
      <p:grpSp>
        <p:nvGrpSpPr>
          <p:cNvPr id="8" name="Group 7">
            <a:extLst>
              <a:ext uri="{FF2B5EF4-FFF2-40B4-BE49-F238E27FC236}">
                <a16:creationId xmlns:a16="http://schemas.microsoft.com/office/drawing/2014/main" id="{DD24E510-DCDB-7722-47B5-D23AA4E673BD}"/>
              </a:ext>
            </a:extLst>
          </p:cNvPr>
          <p:cNvGrpSpPr/>
          <p:nvPr/>
        </p:nvGrpSpPr>
        <p:grpSpPr>
          <a:xfrm>
            <a:off x="583045" y="702366"/>
            <a:ext cx="4178027" cy="5099744"/>
            <a:chOff x="520729" y="1234783"/>
            <a:chExt cx="3600696" cy="4395048"/>
          </a:xfrm>
        </p:grpSpPr>
        <p:pic>
          <p:nvPicPr>
            <p:cNvPr id="20" name="Picture 19">
              <a:extLst>
                <a:ext uri="{FF2B5EF4-FFF2-40B4-BE49-F238E27FC236}">
                  <a16:creationId xmlns:a16="http://schemas.microsoft.com/office/drawing/2014/main" id="{A04A2DE2-9FCA-4E44-A4EE-1F0AE15882A0}"/>
                </a:ext>
              </a:extLst>
            </p:cNvPr>
            <p:cNvPicPr>
              <a:picLocks noChangeAspect="1"/>
            </p:cNvPicPr>
            <p:nvPr/>
          </p:nvPicPr>
          <p:blipFill>
            <a:blip r:embed="rId4"/>
            <a:stretch>
              <a:fillRect/>
            </a:stretch>
          </p:blipFill>
          <p:spPr>
            <a:xfrm>
              <a:off x="530316" y="2955472"/>
              <a:ext cx="364316" cy="364316"/>
            </a:xfrm>
            <a:prstGeom prst="rect">
              <a:avLst/>
            </a:prstGeom>
          </p:spPr>
        </p:pic>
        <p:pic>
          <p:nvPicPr>
            <p:cNvPr id="22" name="Picture 21">
              <a:extLst>
                <a:ext uri="{FF2B5EF4-FFF2-40B4-BE49-F238E27FC236}">
                  <a16:creationId xmlns:a16="http://schemas.microsoft.com/office/drawing/2014/main" id="{92E6FD12-9DBA-B94E-B6DE-378A4FD32DE1}"/>
                </a:ext>
              </a:extLst>
            </p:cNvPr>
            <p:cNvPicPr>
              <a:picLocks noChangeAspect="1"/>
            </p:cNvPicPr>
            <p:nvPr/>
          </p:nvPicPr>
          <p:blipFill>
            <a:blip r:embed="rId5"/>
            <a:stretch>
              <a:fillRect/>
            </a:stretch>
          </p:blipFill>
          <p:spPr>
            <a:xfrm>
              <a:off x="530316" y="3532983"/>
              <a:ext cx="364316" cy="364316"/>
            </a:xfrm>
            <a:prstGeom prst="rect">
              <a:avLst/>
            </a:prstGeom>
          </p:spPr>
        </p:pic>
        <p:pic>
          <p:nvPicPr>
            <p:cNvPr id="24" name="Picture 23">
              <a:extLst>
                <a:ext uri="{FF2B5EF4-FFF2-40B4-BE49-F238E27FC236}">
                  <a16:creationId xmlns:a16="http://schemas.microsoft.com/office/drawing/2014/main" id="{1A8C2DE2-CD00-1F41-9896-73A64FB6C4B0}"/>
                </a:ext>
              </a:extLst>
            </p:cNvPr>
            <p:cNvPicPr>
              <a:picLocks noChangeAspect="1"/>
            </p:cNvPicPr>
            <p:nvPr/>
          </p:nvPicPr>
          <p:blipFill>
            <a:blip r:embed="rId6"/>
            <a:stretch>
              <a:fillRect/>
            </a:stretch>
          </p:blipFill>
          <p:spPr>
            <a:xfrm>
              <a:off x="530316" y="4110494"/>
              <a:ext cx="364316" cy="364316"/>
            </a:xfrm>
            <a:prstGeom prst="rect">
              <a:avLst/>
            </a:prstGeom>
          </p:spPr>
        </p:pic>
        <p:pic>
          <p:nvPicPr>
            <p:cNvPr id="26" name="Picture 25">
              <a:extLst>
                <a:ext uri="{FF2B5EF4-FFF2-40B4-BE49-F238E27FC236}">
                  <a16:creationId xmlns:a16="http://schemas.microsoft.com/office/drawing/2014/main" id="{E2C6BBDB-AB85-3547-96BF-6F39318D3468}"/>
                </a:ext>
              </a:extLst>
            </p:cNvPr>
            <p:cNvPicPr>
              <a:picLocks noChangeAspect="1"/>
            </p:cNvPicPr>
            <p:nvPr/>
          </p:nvPicPr>
          <p:blipFill>
            <a:blip r:embed="rId7"/>
            <a:stretch>
              <a:fillRect/>
            </a:stretch>
          </p:blipFill>
          <p:spPr>
            <a:xfrm>
              <a:off x="520729" y="1261287"/>
              <a:ext cx="383491" cy="287618"/>
            </a:xfrm>
            <a:prstGeom prst="rect">
              <a:avLst/>
            </a:prstGeom>
          </p:spPr>
        </p:pic>
        <p:pic>
          <p:nvPicPr>
            <p:cNvPr id="28" name="Picture 27">
              <a:extLst>
                <a:ext uri="{FF2B5EF4-FFF2-40B4-BE49-F238E27FC236}">
                  <a16:creationId xmlns:a16="http://schemas.microsoft.com/office/drawing/2014/main" id="{D8296259-A6D2-F84A-9A43-5B4790E69A6F}"/>
                </a:ext>
              </a:extLst>
            </p:cNvPr>
            <p:cNvPicPr>
              <a:picLocks noChangeAspect="1"/>
            </p:cNvPicPr>
            <p:nvPr/>
          </p:nvPicPr>
          <p:blipFill>
            <a:blip r:embed="rId8"/>
            <a:stretch>
              <a:fillRect/>
            </a:stretch>
          </p:blipFill>
          <p:spPr>
            <a:xfrm>
              <a:off x="583046" y="1762100"/>
              <a:ext cx="258856" cy="383491"/>
            </a:xfrm>
            <a:prstGeom prst="rect">
              <a:avLst/>
            </a:prstGeom>
          </p:spPr>
        </p:pic>
        <p:pic>
          <p:nvPicPr>
            <p:cNvPr id="30" name="Picture 29">
              <a:extLst>
                <a:ext uri="{FF2B5EF4-FFF2-40B4-BE49-F238E27FC236}">
                  <a16:creationId xmlns:a16="http://schemas.microsoft.com/office/drawing/2014/main" id="{06B7E491-D457-9D49-B3B2-2A8E258AAD07}"/>
                </a:ext>
              </a:extLst>
            </p:cNvPr>
            <p:cNvPicPr>
              <a:picLocks noChangeAspect="1"/>
            </p:cNvPicPr>
            <p:nvPr/>
          </p:nvPicPr>
          <p:blipFill>
            <a:blip r:embed="rId9"/>
            <a:stretch>
              <a:fillRect/>
            </a:stretch>
          </p:blipFill>
          <p:spPr>
            <a:xfrm>
              <a:off x="530316" y="4688005"/>
              <a:ext cx="364316" cy="364316"/>
            </a:xfrm>
            <a:prstGeom prst="rect">
              <a:avLst/>
            </a:prstGeom>
          </p:spPr>
        </p:pic>
        <p:pic>
          <p:nvPicPr>
            <p:cNvPr id="32" name="Picture 31">
              <a:extLst>
                <a:ext uri="{FF2B5EF4-FFF2-40B4-BE49-F238E27FC236}">
                  <a16:creationId xmlns:a16="http://schemas.microsoft.com/office/drawing/2014/main" id="{09A7FD04-7F55-614E-9996-CDBE5E01B9DE}"/>
                </a:ext>
              </a:extLst>
            </p:cNvPr>
            <p:cNvPicPr>
              <a:picLocks noChangeAspect="1"/>
            </p:cNvPicPr>
            <p:nvPr/>
          </p:nvPicPr>
          <p:blipFill>
            <a:blip r:embed="rId10"/>
            <a:stretch>
              <a:fillRect/>
            </a:stretch>
          </p:blipFill>
          <p:spPr>
            <a:xfrm>
              <a:off x="520729" y="2358786"/>
              <a:ext cx="383491" cy="383491"/>
            </a:xfrm>
            <a:prstGeom prst="rect">
              <a:avLst/>
            </a:prstGeom>
          </p:spPr>
        </p:pic>
        <p:pic>
          <p:nvPicPr>
            <p:cNvPr id="34" name="Picture 33">
              <a:extLst>
                <a:ext uri="{FF2B5EF4-FFF2-40B4-BE49-F238E27FC236}">
                  <a16:creationId xmlns:a16="http://schemas.microsoft.com/office/drawing/2014/main" id="{50D151B1-3511-3249-B2F7-A903C8F6693D}"/>
                </a:ext>
              </a:extLst>
            </p:cNvPr>
            <p:cNvPicPr>
              <a:picLocks noChangeAspect="1"/>
            </p:cNvPicPr>
            <p:nvPr/>
          </p:nvPicPr>
          <p:blipFill>
            <a:blip r:embed="rId11"/>
            <a:stretch>
              <a:fillRect/>
            </a:stretch>
          </p:blipFill>
          <p:spPr>
            <a:xfrm>
              <a:off x="530316" y="5265515"/>
              <a:ext cx="364316" cy="364316"/>
            </a:xfrm>
            <a:prstGeom prst="rect">
              <a:avLst/>
            </a:prstGeom>
          </p:spPr>
        </p:pic>
        <p:sp>
          <p:nvSpPr>
            <p:cNvPr id="40" name="TextBox 39">
              <a:extLst>
                <a:ext uri="{FF2B5EF4-FFF2-40B4-BE49-F238E27FC236}">
                  <a16:creationId xmlns:a16="http://schemas.microsoft.com/office/drawing/2014/main" id="{25D18D41-766D-0A4B-8F08-F8FFBF89606C}"/>
                </a:ext>
              </a:extLst>
            </p:cNvPr>
            <p:cNvSpPr txBox="1"/>
            <p:nvPr/>
          </p:nvSpPr>
          <p:spPr>
            <a:xfrm>
              <a:off x="1093255" y="1234783"/>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sales@smartsheet.com</a:t>
              </a:r>
            </a:p>
          </p:txBody>
        </p:sp>
        <p:sp>
          <p:nvSpPr>
            <p:cNvPr id="41" name="TextBox 40">
              <a:extLst>
                <a:ext uri="{FF2B5EF4-FFF2-40B4-BE49-F238E27FC236}">
                  <a16:creationId xmlns:a16="http://schemas.microsoft.com/office/drawing/2014/main" id="{C8C24D03-5593-234C-8C55-E033A2DB220F}"/>
                </a:ext>
              </a:extLst>
            </p:cNvPr>
            <p:cNvSpPr txBox="1"/>
            <p:nvPr/>
          </p:nvSpPr>
          <p:spPr>
            <a:xfrm>
              <a:off x="1081781" y="1810161"/>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(844) 324-2360</a:t>
              </a:r>
            </a:p>
          </p:txBody>
        </p:sp>
        <p:sp>
          <p:nvSpPr>
            <p:cNvPr id="42" name="TextBox 41">
              <a:extLst>
                <a:ext uri="{FF2B5EF4-FFF2-40B4-BE49-F238E27FC236}">
                  <a16:creationId xmlns:a16="http://schemas.microsoft.com/office/drawing/2014/main" id="{9F928FFC-114E-B04A-9BC3-BDCC3B6BB8C5}"/>
                </a:ext>
              </a:extLst>
            </p:cNvPr>
            <p:cNvSpPr txBox="1"/>
            <p:nvPr/>
          </p:nvSpPr>
          <p:spPr>
            <a:xfrm>
              <a:off x="1093255" y="2385539"/>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smartsheet.com</a:t>
              </a:r>
            </a:p>
          </p:txBody>
        </p:sp>
        <p:sp>
          <p:nvSpPr>
            <p:cNvPr id="44" name="TextBox 43">
              <a:extLst>
                <a:ext uri="{FF2B5EF4-FFF2-40B4-BE49-F238E27FC236}">
                  <a16:creationId xmlns:a16="http://schemas.microsoft.com/office/drawing/2014/main" id="{FC41D9C1-E1CC-DF4B-AE2B-B2AC2F9FB86D}"/>
                </a:ext>
              </a:extLst>
            </p:cNvPr>
            <p:cNvSpPr txBox="1"/>
            <p:nvPr/>
          </p:nvSpPr>
          <p:spPr>
            <a:xfrm>
              <a:off x="1081781" y="2960917"/>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/smartsheet</a:t>
              </a:r>
            </a:p>
          </p:txBody>
        </p:sp>
        <p:sp>
          <p:nvSpPr>
            <p:cNvPr id="45" name="TextBox 44">
              <a:extLst>
                <a:ext uri="{FF2B5EF4-FFF2-40B4-BE49-F238E27FC236}">
                  <a16:creationId xmlns:a16="http://schemas.microsoft.com/office/drawing/2014/main" id="{749E1A1B-A370-4F4E-8D35-E203F9AED6D5}"/>
                </a:ext>
              </a:extLst>
            </p:cNvPr>
            <p:cNvSpPr txBox="1"/>
            <p:nvPr/>
          </p:nvSpPr>
          <p:spPr>
            <a:xfrm>
              <a:off x="1077116" y="3536295"/>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/company/smartsheet-com</a:t>
              </a:r>
            </a:p>
          </p:txBody>
        </p:sp>
        <p:sp>
          <p:nvSpPr>
            <p:cNvPr id="46" name="TextBox 45">
              <a:extLst>
                <a:ext uri="{FF2B5EF4-FFF2-40B4-BE49-F238E27FC236}">
                  <a16:creationId xmlns:a16="http://schemas.microsoft.com/office/drawing/2014/main" id="{14296FA7-B3E5-1F4B-921A-9CB69052F5CB}"/>
                </a:ext>
              </a:extLst>
            </p:cNvPr>
            <p:cNvSpPr txBox="1"/>
            <p:nvPr/>
          </p:nvSpPr>
          <p:spPr>
            <a:xfrm>
              <a:off x="1065642" y="4111673"/>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/@smartsheet</a:t>
              </a:r>
            </a:p>
          </p:txBody>
        </p:sp>
        <p:sp>
          <p:nvSpPr>
            <p:cNvPr id="47" name="TextBox 46">
              <a:extLst>
                <a:ext uri="{FF2B5EF4-FFF2-40B4-BE49-F238E27FC236}">
                  <a16:creationId xmlns:a16="http://schemas.microsoft.com/office/drawing/2014/main" id="{2583BAF0-D816-224E-A174-5CA9E36CC232}"/>
                </a:ext>
              </a:extLst>
            </p:cNvPr>
            <p:cNvSpPr txBox="1"/>
            <p:nvPr/>
          </p:nvSpPr>
          <p:spPr>
            <a:xfrm>
              <a:off x="1065642" y="4687051"/>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/smartsheet</a:t>
              </a:r>
            </a:p>
          </p:txBody>
        </p:sp>
        <p:sp>
          <p:nvSpPr>
            <p:cNvPr id="48" name="TextBox 47">
              <a:extLst>
                <a:ext uri="{FF2B5EF4-FFF2-40B4-BE49-F238E27FC236}">
                  <a16:creationId xmlns:a16="http://schemas.microsoft.com/office/drawing/2014/main" id="{DC5C34B1-14B4-FB4F-A065-40EAB4510B91}"/>
                </a:ext>
              </a:extLst>
            </p:cNvPr>
            <p:cNvSpPr txBox="1"/>
            <p:nvPr/>
          </p:nvSpPr>
          <p:spPr>
            <a:xfrm>
              <a:off x="1054168" y="5262432"/>
              <a:ext cx="3028170" cy="31829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/smartsheet</a:t>
              </a:r>
            </a:p>
          </p:txBody>
        </p:sp>
      </p:grpSp>
    </p:spTree>
    <p:extLst>
      <p:ext uri="{BB962C8B-B14F-4D97-AF65-F5344CB8AC3E}">
        <p14:creationId xmlns:p14="http://schemas.microsoft.com/office/powerpoint/2010/main" val="359636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688959151"/>
              </p:ext>
            </p:extLst>
          </p:nvPr>
        </p:nvGraphicFramePr>
        <p:xfrm>
          <a:off x="822960" y="1050351"/>
          <a:ext cx="10227213" cy="2761795"/>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761795">
                <a:tc>
                  <a:txBody>
                    <a:bodyPr/>
                    <a:lstStyle/>
                    <a:p>
                      <a:pPr marL="0" marR="0" algn="ctr">
                        <a:lnSpc>
                          <a:spcPct val="150000"/>
                        </a:lnSpc>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lnSpc>
                          <a:spcPct val="150000"/>
                        </a:lnSpc>
                        <a:spcBef>
                          <a:spcPts val="0"/>
                        </a:spcBef>
                        <a:spcAft>
                          <a:spcPts val="0"/>
                        </a:spcAft>
                      </a:pPr>
                      <a:r>
                        <a:rPr lang="en-US" sz="1200" b="0" dirty="0">
                          <a:solidFill>
                            <a:schemeClr val="tx1"/>
                          </a:solidFill>
                          <a:effectLst/>
                          <a:latin typeface="Century Gothic" panose="020B0502020202020204" pitchFamily="34" charset="0"/>
                        </a:rPr>
                        <a:t> </a:t>
                      </a:r>
                    </a:p>
                    <a:p>
                      <a:pPr marL="0" marR="0">
                        <a:lnSpc>
                          <a:spcPct val="150000"/>
                        </a:lnSpc>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p>
                  </a:txBody>
                  <a:tcPr marL="4572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AD569C-B881-183D-6737-D14021614AFE}"/>
              </a:ext>
            </a:extLst>
          </p:cNvPr>
          <p:cNvSpPr/>
          <p:nvPr/>
        </p:nvSpPr>
        <p:spPr>
          <a:xfrm>
            <a:off x="650789" y="766472"/>
            <a:ext cx="6096000" cy="2181879"/>
          </a:xfrm>
          <a:prstGeom prst="rect">
            <a:avLst/>
          </a:prstGeom>
        </p:spPr>
        <p:txBody>
          <a:bodyPr>
            <a:spAutoFit/>
          </a:bodyPr>
          <a:lstStyle/>
          <a:p>
            <a:pPr>
              <a:lnSpc>
                <a:spcPct val="107000"/>
              </a:lnSpc>
            </a:pPr>
            <a:r>
              <a:rPr lang="en-US" sz="6600" dirty="0">
                <a:solidFill>
                  <a:srgbClr val="595959"/>
                </a:solidFill>
                <a:effectLst/>
                <a:latin typeface="Century Gothic" panose="020B0502020202020204" pitchFamily="34" charset="0"/>
                <a:ea typeface="Verdana" panose="020B0604030504040204" pitchFamily="34" charset="0"/>
                <a:cs typeface="Verdana" panose="020B0604030504040204" pitchFamily="34" charset="0"/>
              </a:rPr>
              <a:t>Project </a:t>
            </a:r>
          </a:p>
          <a:p>
            <a:pPr>
              <a:lnSpc>
                <a:spcPct val="107000"/>
              </a:lnSpc>
            </a:pPr>
            <a:r>
              <a:rPr lang="en-US" sz="6600" dirty="0">
                <a:solidFill>
                  <a:srgbClr val="595959"/>
                </a:solidFill>
                <a:effectLst/>
                <a:latin typeface="Century Gothic" panose="020B0502020202020204" pitchFamily="34" charset="0"/>
                <a:ea typeface="Verdana" panose="020B0604030504040204" pitchFamily="34" charset="0"/>
                <a:cs typeface="Verdana" panose="020B0604030504040204" pitchFamily="34" charset="0"/>
              </a:rPr>
              <a:t>Title</a:t>
            </a:r>
            <a:endParaRPr lang="en-US" sz="6600" dirty="0">
              <a:effectLst/>
              <a:latin typeface="Century Gothic" panose="020B050202020202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8662DEBF-C19C-E668-893D-6E44F3B6DE3D}"/>
              </a:ext>
            </a:extLst>
          </p:cNvPr>
          <p:cNvSpPr/>
          <p:nvPr/>
        </p:nvSpPr>
        <p:spPr>
          <a:xfrm>
            <a:off x="650789" y="3441477"/>
            <a:ext cx="6096000" cy="1569660"/>
          </a:xfrm>
          <a:prstGeom prst="rect">
            <a:avLst/>
          </a:prstGeom>
        </p:spPr>
        <p:txBody>
          <a:bodyPr>
            <a:spAutoFit/>
          </a:bodyPr>
          <a:lstStyle/>
          <a:p>
            <a:r>
              <a:rPr lang="en-US" sz="4800" dirty="0">
                <a:solidFill>
                  <a:srgbClr val="F97310"/>
                </a:solidFill>
                <a:latin typeface="Century Gothic" panose="020B0502020202020204" pitchFamily="34" charset="0"/>
                <a:ea typeface="Verdana" panose="020B0604030504040204" pitchFamily="34" charset="0"/>
                <a:cs typeface="Verdana" panose="020B0604030504040204" pitchFamily="34" charset="0"/>
              </a:rPr>
              <a:t>EXECUTIVE </a:t>
            </a:r>
            <a:br>
              <a:rPr lang="en-US" sz="4800" dirty="0">
                <a:solidFill>
                  <a:srgbClr val="F97310"/>
                </a:solidFill>
                <a:latin typeface="Century Gothic" panose="020B0502020202020204" pitchFamily="34" charset="0"/>
                <a:ea typeface="Verdana" panose="020B0604030504040204" pitchFamily="34" charset="0"/>
                <a:cs typeface="Verdana" panose="020B0604030504040204" pitchFamily="34" charset="0"/>
              </a:rPr>
            </a:br>
            <a:r>
              <a:rPr lang="en-US" sz="4800" dirty="0">
                <a:solidFill>
                  <a:srgbClr val="F97310"/>
                </a:solidFill>
                <a:latin typeface="Century Gothic" panose="020B0502020202020204" pitchFamily="34" charset="0"/>
                <a:ea typeface="Verdana" panose="020B0604030504040204" pitchFamily="34" charset="0"/>
                <a:cs typeface="Verdana" panose="020B0604030504040204" pitchFamily="34" charset="0"/>
              </a:rPr>
              <a:t>SUMMARY</a:t>
            </a:r>
            <a:endParaRPr lang="en-US" dirty="0">
              <a:solidFill>
                <a:srgbClr val="F97310"/>
              </a:solidFill>
              <a:effectLst/>
              <a:latin typeface="Century Gothic" panose="020B0502020202020204" pitchFamily="34" charset="0"/>
              <a:ea typeface="Verdana" panose="020B0604030504040204" pitchFamily="34" charset="0"/>
              <a:cs typeface="Verdana" panose="020B0604030504040204" pitchFamily="34" charset="0"/>
            </a:endParaRPr>
          </a:p>
        </p:txBody>
      </p:sp>
      <p:sp>
        <p:nvSpPr>
          <p:cNvPr id="41" name="Rectangle 40">
            <a:extLst>
              <a:ext uri="{FF2B5EF4-FFF2-40B4-BE49-F238E27FC236}">
                <a16:creationId xmlns:a16="http://schemas.microsoft.com/office/drawing/2014/main" id="{7B0F5649-C65E-2232-33F8-EC268479E67A}"/>
              </a:ext>
            </a:extLst>
          </p:cNvPr>
          <p:cNvSpPr/>
          <p:nvPr/>
        </p:nvSpPr>
        <p:spPr>
          <a:xfrm>
            <a:off x="650789" y="5218209"/>
            <a:ext cx="6096000" cy="697627"/>
          </a:xfrm>
          <a:prstGeom prst="rect">
            <a:avLst/>
          </a:prstGeom>
        </p:spPr>
        <p:txBody>
          <a:bodyPr>
            <a:spAutoFit/>
          </a:bodyPr>
          <a:lstStyle/>
          <a:p>
            <a:pPr>
              <a:spcBef>
                <a:spcPts val="200"/>
              </a:spcBef>
              <a:spcAft>
                <a:spcPts val="200"/>
              </a:spcAft>
            </a:pPr>
            <a:r>
              <a:rPr lang="en-US" cap="all" dirty="0">
                <a:solidFill>
                  <a:srgbClr val="595959"/>
                </a:solidFill>
                <a:latin typeface="Century Gothic" panose="020B0502020202020204" pitchFamily="34" charset="0"/>
                <a:ea typeface="Verdana" panose="020B0604030504040204" pitchFamily="34" charset="0"/>
                <a:cs typeface="Verdana" panose="020B0604030504040204" pitchFamily="34" charset="0"/>
              </a:rPr>
              <a:t>COMPANY </a:t>
            </a:r>
          </a:p>
          <a:p>
            <a:pPr>
              <a:spcBef>
                <a:spcPts val="200"/>
              </a:spcBef>
              <a:spcAft>
                <a:spcPts val="200"/>
              </a:spcAft>
            </a:pPr>
            <a:r>
              <a:rPr lang="en-US" cap="all" dirty="0">
                <a:solidFill>
                  <a:srgbClr val="595959"/>
                </a:solidFill>
                <a:latin typeface="Century Gothic" panose="020B0502020202020204" pitchFamily="34" charset="0"/>
                <a:ea typeface="Verdana" panose="020B0604030504040204" pitchFamily="34" charset="0"/>
                <a:cs typeface="Verdana" panose="020B0604030504040204" pitchFamily="34" charset="0"/>
              </a:rPr>
              <a:t>NAME</a:t>
            </a:r>
            <a:endParaRPr lang="en-US" sz="1400" dirty="0">
              <a:latin typeface="Century Gothic" panose="020B0502020202020204" pitchFamily="34" charset="0"/>
              <a:ea typeface="Verdana" panose="020B0604030504040204" pitchFamily="34" charset="0"/>
              <a:cs typeface="Verdana" panose="020B0604030504040204" pitchFamily="34" charset="0"/>
            </a:endParaRPr>
          </a:p>
        </p:txBody>
      </p:sp>
      <p:sp>
        <p:nvSpPr>
          <p:cNvPr id="47" name="Rectangle 46">
            <a:extLst>
              <a:ext uri="{FF2B5EF4-FFF2-40B4-BE49-F238E27FC236}">
                <a16:creationId xmlns:a16="http://schemas.microsoft.com/office/drawing/2014/main" id="{1A55A144-DC7F-18E7-2318-465E7021E6E2}"/>
              </a:ext>
            </a:extLst>
          </p:cNvPr>
          <p:cNvSpPr/>
          <p:nvPr/>
        </p:nvSpPr>
        <p:spPr>
          <a:xfrm>
            <a:off x="650789" y="6036267"/>
            <a:ext cx="1412566" cy="369332"/>
          </a:xfrm>
          <a:prstGeom prst="rect">
            <a:avLst/>
          </a:prstGeom>
        </p:spPr>
        <p:txBody>
          <a:bodyPr wrap="none">
            <a:spAutoFit/>
          </a:bodyPr>
          <a:lstStyle/>
          <a:p>
            <a:pPr>
              <a:spcBef>
                <a:spcPts val="400"/>
              </a:spcBef>
              <a:spcAft>
                <a:spcPts val="200"/>
              </a:spcAft>
            </a:pPr>
            <a:r>
              <a:rPr lang="en-US" cap="all" dirty="0">
                <a:solidFill>
                  <a:srgbClr val="7F7F7F"/>
                </a:solidFill>
                <a:latin typeface="Century Gothic" panose="020B0502020202020204" pitchFamily="34" charset="0"/>
                <a:ea typeface="Verdana" panose="020B0604030504040204" pitchFamily="34" charset="0"/>
                <a:cs typeface="Verdana" panose="020B0604030504040204" pitchFamily="34" charset="0"/>
              </a:rPr>
              <a:t>00/00/0000</a:t>
            </a:r>
            <a:endParaRPr lang="en-US" sz="1600" dirty="0">
              <a:effectLst/>
              <a:latin typeface="Century Gothic" panose="020B050202020202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D753225D-020B-868A-629C-261EDC914D72}"/>
              </a:ext>
            </a:extLst>
          </p:cNvPr>
          <p:cNvPicPr>
            <a:picLocks noChangeAspect="1"/>
          </p:cNvPicPr>
          <p:nvPr/>
        </p:nvPicPr>
        <p:blipFill>
          <a:blip r:embed="rId3"/>
          <a:stretch>
            <a:fillRect/>
          </a:stretch>
        </p:blipFill>
        <p:spPr>
          <a:xfrm>
            <a:off x="6832600" y="0"/>
            <a:ext cx="5359400" cy="6858000"/>
          </a:xfrm>
          <a:prstGeom prst="rect">
            <a:avLst/>
          </a:prstGeom>
        </p:spPr>
      </p:pic>
    </p:spTree>
    <p:extLst>
      <p:ext uri="{BB962C8B-B14F-4D97-AF65-F5344CB8AC3E}">
        <p14:creationId xmlns:p14="http://schemas.microsoft.com/office/powerpoint/2010/main" val="3825248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9F220F-2225-D4A0-6A22-9A19C2EA5516}"/>
              </a:ext>
            </a:extLst>
          </p:cNvPr>
          <p:cNvSpPr/>
          <p:nvPr/>
        </p:nvSpPr>
        <p:spPr>
          <a:xfrm>
            <a:off x="7050157" y="0"/>
            <a:ext cx="5141843" cy="6858000"/>
          </a:xfrm>
          <a:prstGeom prst="rect">
            <a:avLst/>
          </a:prstGeom>
          <a:solidFill>
            <a:srgbClr val="D5D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662DEBF-C19C-E668-893D-6E44F3B6DE3D}"/>
              </a:ext>
            </a:extLst>
          </p:cNvPr>
          <p:cNvSpPr/>
          <p:nvPr/>
        </p:nvSpPr>
        <p:spPr>
          <a:xfrm>
            <a:off x="664236" y="685588"/>
            <a:ext cx="6096000" cy="5127173"/>
          </a:xfrm>
          <a:prstGeom prst="rect">
            <a:avLst/>
          </a:prstGeom>
        </p:spPr>
        <p:txBody>
          <a:bodyPr>
            <a:spAutoFit/>
          </a:bodyPr>
          <a:lstStyle/>
          <a:p>
            <a:pPr marL="457200" indent="-457200">
              <a:lnSpc>
                <a:spcPct val="200000"/>
              </a:lnSpc>
              <a:buClr>
                <a:srgbClr val="D5D1DD"/>
              </a:buClr>
              <a:buSzPct val="80000"/>
              <a:buFont typeface=".Hiragino Kaku Gothic Interface W3"/>
              <a:buChar char="◉"/>
            </a:pPr>
            <a:r>
              <a:rPr lang="en-US" sz="2800" dirty="0">
                <a:latin typeface="Century Gothic" panose="020B0502020202020204" pitchFamily="34" charset="0"/>
                <a:ea typeface="Verdana" panose="020B0604030504040204" pitchFamily="34" charset="0"/>
                <a:cs typeface="Verdana" panose="020B0604030504040204" pitchFamily="34" charset="0"/>
              </a:rPr>
              <a:t>Overview “Elevator Pitch”</a:t>
            </a:r>
          </a:p>
          <a:p>
            <a:pPr marL="457200" indent="-457200">
              <a:lnSpc>
                <a:spcPct val="200000"/>
              </a:lnSpc>
              <a:buClr>
                <a:srgbClr val="D5D1DD"/>
              </a:buClr>
              <a:buSzPct val="80000"/>
              <a:buFont typeface=".Hiragino Kaku Gothic Interface W3"/>
              <a:buChar char="◉"/>
            </a:pPr>
            <a:r>
              <a:rPr lang="en-US" sz="2800" dirty="0">
                <a:latin typeface="Century Gothic" panose="020B0502020202020204" pitchFamily="34" charset="0"/>
                <a:ea typeface="Verdana" panose="020B0604030504040204" pitchFamily="34" charset="0"/>
                <a:cs typeface="Verdana" panose="020B0604030504040204" pitchFamily="34" charset="0"/>
              </a:rPr>
              <a:t>The Problem</a:t>
            </a:r>
          </a:p>
          <a:p>
            <a:pPr marL="457200" indent="-457200">
              <a:lnSpc>
                <a:spcPct val="200000"/>
              </a:lnSpc>
              <a:buClr>
                <a:srgbClr val="D5D1DD"/>
              </a:buClr>
              <a:buSzPct val="80000"/>
              <a:buFont typeface=".Hiragino Kaku Gothic Interface W3"/>
              <a:buChar char="◉"/>
            </a:pPr>
            <a:r>
              <a:rPr lang="en-US" sz="2800" dirty="0">
                <a:latin typeface="Century Gothic" panose="020B0502020202020204" pitchFamily="34" charset="0"/>
                <a:ea typeface="Verdana" panose="020B0604030504040204" pitchFamily="34" charset="0"/>
                <a:cs typeface="Verdana" panose="020B0604030504040204" pitchFamily="34" charset="0"/>
              </a:rPr>
              <a:t>The Solution</a:t>
            </a:r>
          </a:p>
          <a:p>
            <a:pPr marL="457200" indent="-457200">
              <a:lnSpc>
                <a:spcPct val="200000"/>
              </a:lnSpc>
              <a:buClr>
                <a:srgbClr val="D5D1DD"/>
              </a:buClr>
              <a:buSzPct val="80000"/>
              <a:buFont typeface=".Hiragino Kaku Gothic Interface W3"/>
              <a:buChar char="◉"/>
            </a:pPr>
            <a:r>
              <a:rPr lang="en-US" sz="2800" dirty="0">
                <a:latin typeface="Century Gothic" panose="020B0502020202020204" pitchFamily="34" charset="0"/>
                <a:ea typeface="Verdana" panose="020B0604030504040204" pitchFamily="34" charset="0"/>
                <a:cs typeface="Verdana" panose="020B0604030504040204" pitchFamily="34" charset="0"/>
              </a:rPr>
              <a:t>Highlights</a:t>
            </a:r>
          </a:p>
          <a:p>
            <a:pPr marL="457200" indent="-457200">
              <a:lnSpc>
                <a:spcPct val="200000"/>
              </a:lnSpc>
              <a:buClr>
                <a:srgbClr val="D5D1DD"/>
              </a:buClr>
              <a:buSzPct val="80000"/>
              <a:buFont typeface=".Hiragino Kaku Gothic Interface W3"/>
              <a:buChar char="◉"/>
            </a:pPr>
            <a:r>
              <a:rPr lang="en-US" sz="2800" dirty="0">
                <a:latin typeface="Century Gothic" panose="020B0502020202020204" pitchFamily="34" charset="0"/>
                <a:ea typeface="Verdana" panose="020B0604030504040204" pitchFamily="34" charset="0"/>
                <a:cs typeface="Verdana" panose="020B0604030504040204" pitchFamily="34" charset="0"/>
              </a:rPr>
              <a:t>Proposed Steps</a:t>
            </a:r>
          </a:p>
          <a:p>
            <a:pPr marL="457200" indent="-457200">
              <a:lnSpc>
                <a:spcPct val="200000"/>
              </a:lnSpc>
              <a:buClr>
                <a:srgbClr val="D5D1DD"/>
              </a:buClr>
              <a:buSzPct val="80000"/>
              <a:buFont typeface=".Hiragino Kaku Gothic Interface W3"/>
              <a:buChar char="◉"/>
            </a:pPr>
            <a:r>
              <a:rPr lang="en-US" sz="2800" dirty="0">
                <a:latin typeface="Century Gothic" panose="020B0502020202020204" pitchFamily="34" charset="0"/>
                <a:ea typeface="Verdana" panose="020B0604030504040204" pitchFamily="34" charset="0"/>
                <a:cs typeface="Verdana" panose="020B0604030504040204" pitchFamily="34" charset="0"/>
              </a:rPr>
              <a:t>Financial Highlights</a:t>
            </a:r>
          </a:p>
        </p:txBody>
      </p:sp>
      <p:pic>
        <p:nvPicPr>
          <p:cNvPr id="6" name="Picture 5">
            <a:extLst>
              <a:ext uri="{FF2B5EF4-FFF2-40B4-BE49-F238E27FC236}">
                <a16:creationId xmlns:a16="http://schemas.microsoft.com/office/drawing/2014/main" id="{4743321B-C63E-F86A-B5E2-68F8D0959E6A}"/>
              </a:ext>
            </a:extLst>
          </p:cNvPr>
          <p:cNvPicPr>
            <a:picLocks noChangeAspect="1"/>
          </p:cNvPicPr>
          <p:nvPr/>
        </p:nvPicPr>
        <p:blipFill>
          <a:blip r:embed="rId3"/>
          <a:stretch>
            <a:fillRect/>
          </a:stretch>
        </p:blipFill>
        <p:spPr>
          <a:xfrm>
            <a:off x="4810539" y="154015"/>
            <a:ext cx="7089913" cy="5872988"/>
          </a:xfrm>
          <a:prstGeom prst="rect">
            <a:avLst/>
          </a:prstGeom>
        </p:spPr>
      </p:pic>
      <p:sp>
        <p:nvSpPr>
          <p:cNvPr id="16" name="Rectangle 15">
            <a:extLst>
              <a:ext uri="{FF2B5EF4-FFF2-40B4-BE49-F238E27FC236}">
                <a16:creationId xmlns:a16="http://schemas.microsoft.com/office/drawing/2014/main" id="{452B4F3F-ADF4-D9F1-18C8-AB92EEBCF49D}"/>
              </a:ext>
            </a:extLst>
          </p:cNvPr>
          <p:cNvSpPr/>
          <p:nvPr/>
        </p:nvSpPr>
        <p:spPr>
          <a:xfrm>
            <a:off x="6760236" y="6027003"/>
            <a:ext cx="5299244" cy="830997"/>
          </a:xfrm>
          <a:prstGeom prst="rect">
            <a:avLst/>
          </a:prstGeom>
        </p:spPr>
        <p:txBody>
          <a:bodyPr wrap="square">
            <a:spAutoFit/>
          </a:bodyPr>
          <a:lstStyle/>
          <a:p>
            <a:pPr algn="r"/>
            <a:r>
              <a:rPr lang="en-US" sz="4800"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rPr>
              <a:t>CONTENTS</a:t>
            </a:r>
            <a:endParaRPr lang="en-US"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294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een, red, and gray paper trees with green background">
            <a:extLst>
              <a:ext uri="{FF2B5EF4-FFF2-40B4-BE49-F238E27FC236}">
                <a16:creationId xmlns:a16="http://schemas.microsoft.com/office/drawing/2014/main" id="{A2CBCD29-344C-8AF5-AEC2-B02AD4C4A7DB}"/>
              </a:ext>
            </a:extLst>
          </p:cNvPr>
          <p:cNvPicPr>
            <a:picLocks noChangeAspect="1"/>
          </p:cNvPicPr>
          <p:nvPr/>
        </p:nvPicPr>
        <p:blipFill>
          <a:blip r:embed="rId3"/>
          <a:stretch>
            <a:fillRect/>
          </a:stretch>
        </p:blipFill>
        <p:spPr>
          <a:xfrm>
            <a:off x="-26504" y="0"/>
            <a:ext cx="12218504" cy="6858000"/>
          </a:xfrm>
          <a:prstGeom prst="rect">
            <a:avLst/>
          </a:prstGeom>
        </p:spPr>
      </p:pic>
      <p:sp>
        <p:nvSpPr>
          <p:cNvPr id="10" name="Rectangle 9">
            <a:extLst>
              <a:ext uri="{FF2B5EF4-FFF2-40B4-BE49-F238E27FC236}">
                <a16:creationId xmlns:a16="http://schemas.microsoft.com/office/drawing/2014/main" id="{8662DEBF-C19C-E668-893D-6E44F3B6DE3D}"/>
              </a:ext>
            </a:extLst>
          </p:cNvPr>
          <p:cNvSpPr/>
          <p:nvPr/>
        </p:nvSpPr>
        <p:spPr>
          <a:xfrm>
            <a:off x="836321" y="6027003"/>
            <a:ext cx="11223159" cy="830997"/>
          </a:xfrm>
          <a:prstGeom prst="rect">
            <a:avLst/>
          </a:prstGeom>
        </p:spPr>
        <p:txBody>
          <a:bodyPr wrap="square">
            <a:spAutoFit/>
          </a:bodyPr>
          <a:lstStyle/>
          <a:p>
            <a:pPr algn="r"/>
            <a:r>
              <a:rPr lang="en-US" sz="4800" dirty="0">
                <a:solidFill>
                  <a:schemeClr val="bg1"/>
                </a:solidFill>
                <a:latin typeface="Century Gothic" panose="020B0502020202020204" pitchFamily="34" charset="0"/>
                <a:ea typeface="Verdana" panose="020B0604030504040204" pitchFamily="34" charset="0"/>
                <a:cs typeface="Verdana" panose="020B0604030504040204" pitchFamily="34" charset="0"/>
              </a:rPr>
              <a:t>OVERVIEW / “ELEVATOR PITCH”</a:t>
            </a:r>
            <a:endParaRPr lang="en-US"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endParaRPr>
          </a:p>
        </p:txBody>
      </p:sp>
      <p:sp>
        <p:nvSpPr>
          <p:cNvPr id="41" name="TextBox 40">
            <a:extLst>
              <a:ext uri="{FF2B5EF4-FFF2-40B4-BE49-F238E27FC236}">
                <a16:creationId xmlns:a16="http://schemas.microsoft.com/office/drawing/2014/main" id="{41E12B81-C248-7896-E21C-4DC3E473F41D}"/>
              </a:ext>
            </a:extLst>
          </p:cNvPr>
          <p:cNvSpPr txBox="1"/>
          <p:nvPr/>
        </p:nvSpPr>
        <p:spPr>
          <a:xfrm>
            <a:off x="654486" y="349594"/>
            <a:ext cx="9562940" cy="1130118"/>
          </a:xfrm>
          <a:prstGeom prst="rect">
            <a:avLst/>
          </a:prstGeom>
          <a:noFill/>
        </p:spPr>
        <p:txBody>
          <a:bodyPr wrap="square" rtlCol="0">
            <a:spAutoFit/>
          </a:bodyPr>
          <a:lstStyle/>
          <a:p>
            <a:pPr>
              <a:lnSpc>
                <a:spcPct val="150000"/>
              </a:lnSpc>
            </a:pPr>
            <a:r>
              <a:rPr lang="en-US" sz="2400" dirty="0">
                <a:solidFill>
                  <a:schemeClr val="bg1"/>
                </a:solidFill>
                <a:latin typeface="Century Gothic" panose="020B0502020202020204" pitchFamily="34" charset="0"/>
                <a:ea typeface="Verdana" panose="020B0604030504040204" pitchFamily="34" charset="0"/>
                <a:cs typeface="Verdana" panose="020B0604030504040204" pitchFamily="34" charset="0"/>
              </a:rPr>
              <a:t>Briefly describe what your report or business proposal will entail and why it’s necessary.</a:t>
            </a:r>
          </a:p>
        </p:txBody>
      </p:sp>
      <p:sp>
        <p:nvSpPr>
          <p:cNvPr id="42" name="TextBox 41">
            <a:extLst>
              <a:ext uri="{FF2B5EF4-FFF2-40B4-BE49-F238E27FC236}">
                <a16:creationId xmlns:a16="http://schemas.microsoft.com/office/drawing/2014/main" id="{07FD60B0-A352-2C53-CCB3-6DF03D9EE0A5}"/>
              </a:ext>
            </a:extLst>
          </p:cNvPr>
          <p:cNvSpPr txBox="1"/>
          <p:nvPr/>
        </p:nvSpPr>
        <p:spPr>
          <a:xfrm>
            <a:off x="2244619" y="1923657"/>
            <a:ext cx="6042381" cy="1698285"/>
          </a:xfrm>
          <a:prstGeom prst="rect">
            <a:avLst/>
          </a:prstGeom>
          <a:noFill/>
        </p:spPr>
        <p:txBody>
          <a:bodyPr wrap="square" rtlCol="0">
            <a:spAutoFit/>
          </a:bodyPr>
          <a:lstStyle/>
          <a:p>
            <a:pPr>
              <a:lnSpc>
                <a:spcPct val="150000"/>
              </a:lnSpc>
            </a:pPr>
            <a:r>
              <a:rPr lang="en-US" dirty="0">
                <a:solidFill>
                  <a:schemeClr val="bg1">
                    <a:alpha val="80000"/>
                  </a:schemeClr>
                </a:solidFill>
                <a:latin typeface="Century Gothic" panose="020B0502020202020204" pitchFamily="34" charset="0"/>
                <a:ea typeface="Verdana" panose="020B0604030504040204" pitchFamily="34" charset="0"/>
                <a:cs typeface="Verdana" panose="020B0604030504040204" pitchFamily="34" charset="0"/>
              </a:rPr>
              <a:t>Condense your project proposal into a few short sentences. This will help you clearly communicate your idea to management, key stakeholders, and potential investors. </a:t>
            </a:r>
          </a:p>
        </p:txBody>
      </p:sp>
      <p:grpSp>
        <p:nvGrpSpPr>
          <p:cNvPr id="43" name="Group 42">
            <a:extLst>
              <a:ext uri="{FF2B5EF4-FFF2-40B4-BE49-F238E27FC236}">
                <a16:creationId xmlns:a16="http://schemas.microsoft.com/office/drawing/2014/main" id="{2743F270-8BEA-DB54-0A90-6727AA2710D1}"/>
              </a:ext>
            </a:extLst>
          </p:cNvPr>
          <p:cNvGrpSpPr/>
          <p:nvPr/>
        </p:nvGrpSpPr>
        <p:grpSpPr>
          <a:xfrm>
            <a:off x="621122" y="2125646"/>
            <a:ext cx="1327481" cy="1304981"/>
            <a:chOff x="0" y="0"/>
            <a:chExt cx="674804" cy="663229"/>
          </a:xfrm>
        </p:grpSpPr>
        <p:sp>
          <p:nvSpPr>
            <p:cNvPr id="44" name="Oval 43">
              <a:extLst>
                <a:ext uri="{FF2B5EF4-FFF2-40B4-BE49-F238E27FC236}">
                  <a16:creationId xmlns:a16="http://schemas.microsoft.com/office/drawing/2014/main" id="{3650D57E-B977-8A3F-D714-D0B4CC68531F}"/>
                </a:ext>
              </a:extLst>
            </p:cNvPr>
            <p:cNvSpPr/>
            <p:nvPr/>
          </p:nvSpPr>
          <p:spPr>
            <a:xfrm>
              <a:off x="0" y="23149"/>
              <a:ext cx="640080" cy="640080"/>
            </a:xfrm>
            <a:prstGeom prst="ellipse">
              <a:avLst/>
            </a:prstGeom>
            <a:solidFill>
              <a:srgbClr val="88F5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220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1EAAC912-A9A7-5C43-2A91-32BB24CDAD46}"/>
                </a:ext>
              </a:extLst>
            </p:cNvPr>
            <p:cNvSpPr/>
            <p:nvPr/>
          </p:nvSpPr>
          <p:spPr>
            <a:xfrm>
              <a:off x="34724" y="0"/>
              <a:ext cx="640080" cy="640080"/>
            </a:xfrm>
            <a:prstGeom prst="ellipse">
              <a:avLst/>
            </a:prstGeom>
            <a:solidFill>
              <a:srgbClr val="12C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4000" dirty="0">
                  <a:effectLst/>
                  <a:latin typeface="Century Gothic" panose="020B0502020202020204" pitchFamily="34" charset="0"/>
                  <a:ea typeface="Verdana" panose="020B0604030504040204" pitchFamily="34" charset="0"/>
                  <a:cs typeface="Times New Roman" panose="02020603050405020304" pitchFamily="18" charset="0"/>
                </a:rPr>
                <a:t>TIP</a:t>
              </a:r>
              <a:endParaRPr lang="en-US" sz="2000" dirty="0">
                <a:effectLst/>
                <a:latin typeface="Century Gothic" panose="020B0502020202020204" pitchFamily="34" charset="0"/>
                <a:ea typeface="Verdan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465327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Wavy lines against a white background">
            <a:extLst>
              <a:ext uri="{FF2B5EF4-FFF2-40B4-BE49-F238E27FC236}">
                <a16:creationId xmlns:a16="http://schemas.microsoft.com/office/drawing/2014/main" id="{E135E35F-A1D6-7C36-8B59-2C263E43EAFA}"/>
              </a:ext>
            </a:extLst>
          </p:cNvPr>
          <p:cNvPicPr>
            <a:picLocks noChangeAspect="1"/>
          </p:cNvPicPr>
          <p:nvPr/>
        </p:nvPicPr>
        <p:blipFill>
          <a:blip r:embed="rId3">
            <a:alphaModFix amt="75000"/>
          </a:blip>
          <a:srcRect/>
          <a:stretch/>
        </p:blipFill>
        <p:spPr>
          <a:xfrm>
            <a:off x="0" y="2289393"/>
            <a:ext cx="12192000" cy="4568607"/>
          </a:xfrm>
          <a:prstGeom prst="rect">
            <a:avLst/>
          </a:prstGeom>
          <a:noFill/>
        </p:spPr>
      </p:pic>
      <p:sp>
        <p:nvSpPr>
          <p:cNvPr id="42" name="TextBox 41">
            <a:extLst>
              <a:ext uri="{FF2B5EF4-FFF2-40B4-BE49-F238E27FC236}">
                <a16:creationId xmlns:a16="http://schemas.microsoft.com/office/drawing/2014/main" id="{07FD60B0-A352-2C53-CCB3-6DF03D9EE0A5}"/>
              </a:ext>
            </a:extLst>
          </p:cNvPr>
          <p:cNvSpPr txBox="1"/>
          <p:nvPr/>
        </p:nvSpPr>
        <p:spPr>
          <a:xfrm>
            <a:off x="2244619" y="2146213"/>
            <a:ext cx="6697675" cy="1282787"/>
          </a:xfrm>
          <a:prstGeom prst="rect">
            <a:avLst/>
          </a:prstGeom>
          <a:noFill/>
        </p:spPr>
        <p:txBody>
          <a:bodyPr wrap="square" rtlCol="0">
            <a:spAutoFit/>
          </a:bodyPr>
          <a:lstStyle/>
          <a:p>
            <a:pPr>
              <a:lnSpc>
                <a:spcPct val="150000"/>
              </a:lnSpc>
            </a:pPr>
            <a:r>
              <a:rPr lang="en-US"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By identifying your target audience and their specific problem, you can make it clear to stakeholders how your proposed solution will fulfill a business opportunity.</a:t>
            </a:r>
          </a:p>
        </p:txBody>
      </p:sp>
      <p:grpSp>
        <p:nvGrpSpPr>
          <p:cNvPr id="43" name="Group 42">
            <a:extLst>
              <a:ext uri="{FF2B5EF4-FFF2-40B4-BE49-F238E27FC236}">
                <a16:creationId xmlns:a16="http://schemas.microsoft.com/office/drawing/2014/main" id="{2743F270-8BEA-DB54-0A90-6727AA2710D1}"/>
              </a:ext>
            </a:extLst>
          </p:cNvPr>
          <p:cNvGrpSpPr/>
          <p:nvPr/>
        </p:nvGrpSpPr>
        <p:grpSpPr>
          <a:xfrm>
            <a:off x="621122" y="2176291"/>
            <a:ext cx="1327481" cy="1304981"/>
            <a:chOff x="0" y="0"/>
            <a:chExt cx="674804" cy="663229"/>
          </a:xfrm>
        </p:grpSpPr>
        <p:sp>
          <p:nvSpPr>
            <p:cNvPr id="44" name="Oval 43">
              <a:extLst>
                <a:ext uri="{FF2B5EF4-FFF2-40B4-BE49-F238E27FC236}">
                  <a16:creationId xmlns:a16="http://schemas.microsoft.com/office/drawing/2014/main" id="{3650D57E-B977-8A3F-D714-D0B4CC68531F}"/>
                </a:ext>
              </a:extLst>
            </p:cNvPr>
            <p:cNvSpPr/>
            <p:nvPr/>
          </p:nvSpPr>
          <p:spPr>
            <a:xfrm>
              <a:off x="0" y="23149"/>
              <a:ext cx="640080" cy="640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220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1EAAC912-A9A7-5C43-2A91-32BB24CDAD46}"/>
                </a:ext>
              </a:extLst>
            </p:cNvPr>
            <p:cNvSpPr/>
            <p:nvPr/>
          </p:nvSpPr>
          <p:spPr>
            <a:xfrm>
              <a:off x="34724" y="0"/>
              <a:ext cx="640080" cy="6400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4000" dirty="0">
                  <a:effectLst/>
                  <a:latin typeface="Century Gothic" panose="020B0502020202020204" pitchFamily="34" charset="0"/>
                  <a:ea typeface="Verdana" panose="020B0604030504040204" pitchFamily="34" charset="0"/>
                  <a:cs typeface="Times New Roman" panose="02020603050405020304" pitchFamily="18" charset="0"/>
                </a:rPr>
                <a:t>TIP</a:t>
              </a:r>
              <a:endParaRPr lang="en-US" sz="2000" dirty="0">
                <a:effectLst/>
                <a:latin typeface="Century Gothic" panose="020B0502020202020204" pitchFamily="34" charset="0"/>
                <a:ea typeface="Verdana" panose="020B0604030504040204" pitchFamily="34"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5213C79D-4479-1887-4B20-21377B0D0DDC}"/>
              </a:ext>
            </a:extLst>
          </p:cNvPr>
          <p:cNvSpPr/>
          <p:nvPr/>
        </p:nvSpPr>
        <p:spPr>
          <a:xfrm>
            <a:off x="836321" y="6027003"/>
            <a:ext cx="11223159" cy="830997"/>
          </a:xfrm>
          <a:prstGeom prst="rect">
            <a:avLst/>
          </a:prstGeom>
        </p:spPr>
        <p:txBody>
          <a:bodyPr wrap="square">
            <a:spAutoFit/>
          </a:bodyPr>
          <a:lstStyle/>
          <a:p>
            <a:pPr algn="r"/>
            <a:r>
              <a:rPr lang="en-US" sz="4800" dirty="0">
                <a:solidFill>
                  <a:schemeClr val="bg1"/>
                </a:solidFill>
                <a:latin typeface="Century Gothic" panose="020B0502020202020204" pitchFamily="34" charset="0"/>
                <a:ea typeface="Verdana" panose="020B0604030504040204" pitchFamily="34" charset="0"/>
                <a:cs typeface="Verdana" panose="020B0604030504040204" pitchFamily="34" charset="0"/>
              </a:rPr>
              <a:t>THE PROBLEM</a:t>
            </a:r>
            <a:endParaRPr lang="en-US"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715907AC-C799-CC49-9AAE-F41CAC0C1444}"/>
              </a:ext>
            </a:extLst>
          </p:cNvPr>
          <p:cNvSpPr txBox="1"/>
          <p:nvPr/>
        </p:nvSpPr>
        <p:spPr>
          <a:xfrm>
            <a:off x="654486" y="349594"/>
            <a:ext cx="9562940" cy="1130118"/>
          </a:xfrm>
          <a:prstGeom prst="rect">
            <a:avLst/>
          </a:prstGeom>
          <a:noFill/>
        </p:spPr>
        <p:txBody>
          <a:bodyPr wrap="square" rtlCol="0">
            <a:spAutoFit/>
          </a:bodyPr>
          <a:lstStyle/>
          <a:p>
            <a:pPr>
              <a:lnSpc>
                <a:spcPct val="150000"/>
              </a:lnSpc>
            </a:pPr>
            <a:r>
              <a:rPr lang="en-US" sz="2400" dirty="0">
                <a:latin typeface="Century Gothic" panose="020B0502020202020204" pitchFamily="34" charset="0"/>
                <a:ea typeface="Verdana" panose="020B0604030504040204" pitchFamily="34" charset="0"/>
                <a:cs typeface="Verdana" panose="020B0604030504040204" pitchFamily="34" charset="0"/>
              </a:rPr>
              <a:t>Who is your target audience? What problem are they facing? What issue will your proposal address?</a:t>
            </a:r>
          </a:p>
        </p:txBody>
      </p:sp>
    </p:spTree>
    <p:extLst>
      <p:ext uri="{BB962C8B-B14F-4D97-AF65-F5344CB8AC3E}">
        <p14:creationId xmlns:p14="http://schemas.microsoft.com/office/powerpoint/2010/main" val="104481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014A921-6EDB-69FC-62A9-D92E8E27F131}"/>
              </a:ext>
            </a:extLst>
          </p:cNvPr>
          <p:cNvPicPr>
            <a:picLocks noChangeAspect="1"/>
          </p:cNvPicPr>
          <p:nvPr/>
        </p:nvPicPr>
        <p:blipFill>
          <a:blip r:embed="rId3"/>
          <a:stretch>
            <a:fillRect/>
          </a:stretch>
        </p:blipFill>
        <p:spPr>
          <a:xfrm>
            <a:off x="0" y="0"/>
            <a:ext cx="12192000" cy="6858000"/>
          </a:xfrm>
          <a:prstGeom prst="rect">
            <a:avLst/>
          </a:prstGeom>
        </p:spPr>
      </p:pic>
      <p:sp>
        <p:nvSpPr>
          <p:cNvPr id="41" name="TextBox 40">
            <a:extLst>
              <a:ext uri="{FF2B5EF4-FFF2-40B4-BE49-F238E27FC236}">
                <a16:creationId xmlns:a16="http://schemas.microsoft.com/office/drawing/2014/main" id="{41E12B81-C248-7896-E21C-4DC3E473F41D}"/>
              </a:ext>
            </a:extLst>
          </p:cNvPr>
          <p:cNvSpPr txBox="1"/>
          <p:nvPr/>
        </p:nvSpPr>
        <p:spPr>
          <a:xfrm>
            <a:off x="654486" y="401686"/>
            <a:ext cx="7124540" cy="2792111"/>
          </a:xfrm>
          <a:prstGeom prst="rect">
            <a:avLst/>
          </a:prstGeom>
          <a:noFill/>
        </p:spPr>
        <p:txBody>
          <a:bodyPr wrap="square" rtlCol="0">
            <a:spAutoFit/>
          </a:bodyPr>
          <a:lstStyle/>
          <a:p>
            <a:pPr>
              <a:lnSpc>
                <a:spcPct val="150000"/>
              </a:lnSpc>
            </a:pPr>
            <a:r>
              <a:rPr lang="en-US" sz="2400" dirty="0">
                <a:latin typeface="Century Gothic" panose="020B0502020202020204" pitchFamily="34" charset="0"/>
                <a:ea typeface="Verdana" panose="020B0604030504040204" pitchFamily="34" charset="0"/>
                <a:cs typeface="Verdana" panose="020B0604030504040204" pitchFamily="34" charset="0"/>
              </a:rPr>
              <a:t>How does your solution solve the problem? Why should a client or end user choose your solution over those offered by your competitors? How does your target audience benefit from your solution?</a:t>
            </a:r>
          </a:p>
        </p:txBody>
      </p:sp>
      <p:sp>
        <p:nvSpPr>
          <p:cNvPr id="42" name="TextBox 41">
            <a:extLst>
              <a:ext uri="{FF2B5EF4-FFF2-40B4-BE49-F238E27FC236}">
                <a16:creationId xmlns:a16="http://schemas.microsoft.com/office/drawing/2014/main" id="{07FD60B0-A352-2C53-CCB3-6DF03D9EE0A5}"/>
              </a:ext>
            </a:extLst>
          </p:cNvPr>
          <p:cNvSpPr txBox="1"/>
          <p:nvPr/>
        </p:nvSpPr>
        <p:spPr>
          <a:xfrm>
            <a:off x="2244619" y="3716975"/>
            <a:ext cx="6697675" cy="1282787"/>
          </a:xfrm>
          <a:prstGeom prst="rect">
            <a:avLst/>
          </a:prstGeom>
          <a:noFill/>
        </p:spPr>
        <p:txBody>
          <a:bodyPr wrap="square" rtlCol="0">
            <a:spAutoFit/>
          </a:bodyPr>
          <a:lstStyle/>
          <a:p>
            <a:pPr>
              <a:lnSpc>
                <a:spcPct val="150000"/>
              </a:lnSpc>
            </a:pPr>
            <a:r>
              <a:rPr lang="en-US"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Focus on what makes your proposed solution unique. What makes it a better solution for your end user’s problem than other available options?</a:t>
            </a:r>
          </a:p>
        </p:txBody>
      </p:sp>
      <p:grpSp>
        <p:nvGrpSpPr>
          <p:cNvPr id="43" name="Group 42">
            <a:extLst>
              <a:ext uri="{FF2B5EF4-FFF2-40B4-BE49-F238E27FC236}">
                <a16:creationId xmlns:a16="http://schemas.microsoft.com/office/drawing/2014/main" id="{2743F270-8BEA-DB54-0A90-6727AA2710D1}"/>
              </a:ext>
            </a:extLst>
          </p:cNvPr>
          <p:cNvGrpSpPr/>
          <p:nvPr/>
        </p:nvGrpSpPr>
        <p:grpSpPr>
          <a:xfrm>
            <a:off x="621122" y="3747053"/>
            <a:ext cx="1327481" cy="1304981"/>
            <a:chOff x="0" y="0"/>
            <a:chExt cx="674804" cy="663229"/>
          </a:xfrm>
        </p:grpSpPr>
        <p:sp>
          <p:nvSpPr>
            <p:cNvPr id="44" name="Oval 43">
              <a:extLst>
                <a:ext uri="{FF2B5EF4-FFF2-40B4-BE49-F238E27FC236}">
                  <a16:creationId xmlns:a16="http://schemas.microsoft.com/office/drawing/2014/main" id="{3650D57E-B977-8A3F-D714-D0B4CC68531F}"/>
                </a:ext>
              </a:extLst>
            </p:cNvPr>
            <p:cNvSpPr/>
            <p:nvPr/>
          </p:nvSpPr>
          <p:spPr>
            <a:xfrm>
              <a:off x="0" y="23149"/>
              <a:ext cx="640080" cy="640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220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1EAAC912-A9A7-5C43-2A91-32BB24CDAD46}"/>
                </a:ext>
              </a:extLst>
            </p:cNvPr>
            <p:cNvSpPr/>
            <p:nvPr/>
          </p:nvSpPr>
          <p:spPr>
            <a:xfrm>
              <a:off x="34724" y="0"/>
              <a:ext cx="640080"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4000" dirty="0">
                  <a:effectLst/>
                  <a:latin typeface="Century Gothic" panose="020B0502020202020204" pitchFamily="34" charset="0"/>
                  <a:ea typeface="Verdana" panose="020B0604030504040204" pitchFamily="34" charset="0"/>
                  <a:cs typeface="Times New Roman" panose="02020603050405020304" pitchFamily="18" charset="0"/>
                </a:rPr>
                <a:t>TIP</a:t>
              </a:r>
              <a:endParaRPr lang="en-US" sz="2000" dirty="0">
                <a:effectLst/>
                <a:latin typeface="Century Gothic" panose="020B0502020202020204" pitchFamily="34" charset="0"/>
                <a:ea typeface="Verdana" panose="020B060403050404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D4EF4D7A-F20D-C690-BBB9-10C549BD94D3}"/>
              </a:ext>
            </a:extLst>
          </p:cNvPr>
          <p:cNvSpPr/>
          <p:nvPr/>
        </p:nvSpPr>
        <p:spPr>
          <a:xfrm>
            <a:off x="836321" y="6027003"/>
            <a:ext cx="9394357" cy="830997"/>
          </a:xfrm>
          <a:prstGeom prst="rect">
            <a:avLst/>
          </a:prstGeom>
        </p:spPr>
        <p:txBody>
          <a:bodyPr wrap="square">
            <a:spAutoFit/>
          </a:bodyPr>
          <a:lstStyle/>
          <a:p>
            <a:pPr algn="r"/>
            <a:r>
              <a:rPr lang="en-US" sz="4800" dirty="0">
                <a:solidFill>
                  <a:srgbClr val="FEA701"/>
                </a:solidFill>
                <a:latin typeface="Century Gothic" panose="020B0502020202020204" pitchFamily="34" charset="0"/>
                <a:ea typeface="Verdana" panose="020B0604030504040204" pitchFamily="34" charset="0"/>
                <a:cs typeface="Verdana" panose="020B0604030504040204" pitchFamily="34" charset="0"/>
              </a:rPr>
              <a:t>THE SOLUTION</a:t>
            </a:r>
            <a:endParaRPr lang="en-US" dirty="0">
              <a:solidFill>
                <a:srgbClr val="FEA701"/>
              </a:solidFill>
              <a:effectLst/>
              <a:latin typeface="Century Gothic" panose="020B0502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7658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C2A84D-157E-919C-8CA7-6F23FEF57AFE}"/>
              </a:ext>
            </a:extLst>
          </p:cNvPr>
          <p:cNvPicPr>
            <a:picLocks noChangeAspect="1"/>
          </p:cNvPicPr>
          <p:nvPr/>
        </p:nvPicPr>
        <p:blipFill>
          <a:blip r:embed="rId3"/>
          <a:stretch>
            <a:fillRect/>
          </a:stretch>
        </p:blipFill>
        <p:spPr>
          <a:xfrm>
            <a:off x="0" y="0"/>
            <a:ext cx="12192000" cy="6858000"/>
          </a:xfrm>
          <a:prstGeom prst="rect">
            <a:avLst/>
          </a:prstGeom>
        </p:spPr>
      </p:pic>
      <p:sp>
        <p:nvSpPr>
          <p:cNvPr id="41" name="TextBox 40">
            <a:extLst>
              <a:ext uri="{FF2B5EF4-FFF2-40B4-BE49-F238E27FC236}">
                <a16:creationId xmlns:a16="http://schemas.microsoft.com/office/drawing/2014/main" id="{41E12B81-C248-7896-E21C-4DC3E473F41D}"/>
              </a:ext>
            </a:extLst>
          </p:cNvPr>
          <p:cNvSpPr txBox="1"/>
          <p:nvPr/>
        </p:nvSpPr>
        <p:spPr>
          <a:xfrm>
            <a:off x="654486" y="401686"/>
            <a:ext cx="7480985" cy="3346109"/>
          </a:xfrm>
          <a:prstGeom prst="rect">
            <a:avLst/>
          </a:prstGeom>
          <a:noFill/>
        </p:spPr>
        <p:txBody>
          <a:bodyPr wrap="square" rtlCol="0">
            <a:spAutoFit/>
          </a:bodyPr>
          <a:lstStyle/>
          <a:p>
            <a:pPr>
              <a:lnSpc>
                <a:spcPct val="150000"/>
              </a:lnSpc>
            </a:pPr>
            <a:r>
              <a:rPr lang="en-US" sz="2400" dirty="0">
                <a:latin typeface="Century Gothic" panose="020B0502020202020204" pitchFamily="34" charset="0"/>
                <a:ea typeface="Verdana" panose="020B0604030504040204" pitchFamily="34" charset="0"/>
                <a:cs typeface="Verdana" panose="020B0604030504040204" pitchFamily="34" charset="0"/>
              </a:rPr>
              <a:t>Provide research and market analysis to support your claims. What is your proposed </a:t>
            </a:r>
            <a:r>
              <a:rPr lang="en-US" sz="2400" b="1" dirty="0">
                <a:latin typeface="Century Gothic" panose="020B0502020202020204" pitchFamily="34" charset="0"/>
                <a:ea typeface="Verdana" panose="020B0604030504040204" pitchFamily="34" charset="0"/>
                <a:cs typeface="Verdana" panose="020B0604030504040204" pitchFamily="34" charset="0"/>
              </a:rPr>
              <a:t>strategy</a:t>
            </a:r>
            <a:r>
              <a:rPr lang="en-US" sz="2400" dirty="0">
                <a:latin typeface="Century Gothic" panose="020B0502020202020204" pitchFamily="34" charset="0"/>
                <a:ea typeface="Verdana" panose="020B0604030504040204" pitchFamily="34" charset="0"/>
                <a:cs typeface="Verdana" panose="020B0604030504040204" pitchFamily="34" charset="0"/>
              </a:rPr>
              <a:t>? What </a:t>
            </a:r>
            <a:r>
              <a:rPr lang="en-US" sz="2400" b="1" dirty="0">
                <a:latin typeface="Century Gothic" panose="020B0502020202020204" pitchFamily="34" charset="0"/>
                <a:ea typeface="Verdana" panose="020B0604030504040204" pitchFamily="34" charset="0"/>
                <a:cs typeface="Verdana" panose="020B0604030504040204" pitchFamily="34" charset="0"/>
              </a:rPr>
              <a:t>resources</a:t>
            </a:r>
            <a:r>
              <a:rPr lang="en-US" sz="2400" dirty="0">
                <a:latin typeface="Century Gothic" panose="020B0502020202020204" pitchFamily="34" charset="0"/>
                <a:ea typeface="Verdana" panose="020B0604030504040204" pitchFamily="34" charset="0"/>
                <a:cs typeface="Verdana" panose="020B0604030504040204" pitchFamily="34" charset="0"/>
              </a:rPr>
              <a:t> does your project require? What’s the proposed business plan </a:t>
            </a:r>
            <a:r>
              <a:rPr lang="en-US" sz="2400" b="1" dirty="0">
                <a:latin typeface="Century Gothic" panose="020B0502020202020204" pitchFamily="34" charset="0"/>
                <a:ea typeface="Verdana" panose="020B0604030504040204" pitchFamily="34" charset="0"/>
                <a:cs typeface="Verdana" panose="020B0604030504040204" pitchFamily="34" charset="0"/>
              </a:rPr>
              <a:t>timeline</a:t>
            </a:r>
            <a:r>
              <a:rPr lang="en-US" sz="2400" dirty="0">
                <a:latin typeface="Century Gothic" panose="020B0502020202020204" pitchFamily="34" charset="0"/>
                <a:ea typeface="Verdana" panose="020B0604030504040204" pitchFamily="34" charset="0"/>
                <a:cs typeface="Verdana" panose="020B0604030504040204" pitchFamily="34" charset="0"/>
              </a:rPr>
              <a:t>? In short, what </a:t>
            </a:r>
            <a:r>
              <a:rPr lang="en-US" sz="2400" b="1" dirty="0">
                <a:latin typeface="Century Gothic" panose="020B0502020202020204" pitchFamily="34" charset="0"/>
                <a:ea typeface="Verdana" panose="020B0604030504040204" pitchFamily="34" charset="0"/>
                <a:cs typeface="Verdana" panose="020B0604030504040204" pitchFamily="34" charset="0"/>
              </a:rPr>
              <a:t>evidence</a:t>
            </a:r>
            <a:r>
              <a:rPr lang="en-US" sz="2400" dirty="0">
                <a:latin typeface="Century Gothic" panose="020B0502020202020204" pitchFamily="34" charset="0"/>
                <a:ea typeface="Verdana" panose="020B0604030504040204" pitchFamily="34" charset="0"/>
                <a:cs typeface="Verdana" panose="020B0604030504040204" pitchFamily="34" charset="0"/>
              </a:rPr>
              <a:t> do you have to support your proposal?</a:t>
            </a:r>
          </a:p>
        </p:txBody>
      </p:sp>
      <p:sp>
        <p:nvSpPr>
          <p:cNvPr id="12" name="TextBox 11">
            <a:extLst>
              <a:ext uri="{FF2B5EF4-FFF2-40B4-BE49-F238E27FC236}">
                <a16:creationId xmlns:a16="http://schemas.microsoft.com/office/drawing/2014/main" id="{D6B4E73A-D34E-7986-42A3-8BEEC9428283}"/>
              </a:ext>
            </a:extLst>
          </p:cNvPr>
          <p:cNvSpPr txBox="1"/>
          <p:nvPr/>
        </p:nvSpPr>
        <p:spPr>
          <a:xfrm>
            <a:off x="2244619" y="4357555"/>
            <a:ext cx="6697675" cy="1698285"/>
          </a:xfrm>
          <a:prstGeom prst="rect">
            <a:avLst/>
          </a:prstGeom>
          <a:noFill/>
        </p:spPr>
        <p:txBody>
          <a:bodyPr wrap="square" rtlCol="0">
            <a:spAutoFit/>
          </a:bodyPr>
          <a:lstStyle/>
          <a:p>
            <a:pPr>
              <a:lnSpc>
                <a:spcPct val="150000"/>
              </a:lnSpc>
            </a:pPr>
            <a:r>
              <a:rPr lang="en-US" dirty="0">
                <a:solidFill>
                  <a:schemeClr val="tx1">
                    <a:lumMod val="65000"/>
                    <a:lumOff val="35000"/>
                  </a:schemeClr>
                </a:solidFill>
                <a:latin typeface="Century Gothic" panose="020B0502020202020204" pitchFamily="34" charset="0"/>
                <a:ea typeface="Verdana" panose="020B0604030504040204" pitchFamily="34" charset="0"/>
                <a:cs typeface="Verdana" panose="020B0604030504040204" pitchFamily="34" charset="0"/>
              </a:rPr>
              <a:t>This is a great opportunity to provide a visual snapshot (e.g., a bar or pie chart) to communicate the research you’ve done that supports the superiority of your proposed business solution.</a:t>
            </a:r>
          </a:p>
        </p:txBody>
      </p:sp>
      <p:grpSp>
        <p:nvGrpSpPr>
          <p:cNvPr id="15" name="Group 14">
            <a:extLst>
              <a:ext uri="{FF2B5EF4-FFF2-40B4-BE49-F238E27FC236}">
                <a16:creationId xmlns:a16="http://schemas.microsoft.com/office/drawing/2014/main" id="{FDA1449B-3A2A-FECF-B5AD-538FBD6473DD}"/>
              </a:ext>
            </a:extLst>
          </p:cNvPr>
          <p:cNvGrpSpPr/>
          <p:nvPr/>
        </p:nvGrpSpPr>
        <p:grpSpPr>
          <a:xfrm>
            <a:off x="621122" y="4387633"/>
            <a:ext cx="1327481" cy="1304981"/>
            <a:chOff x="0" y="0"/>
            <a:chExt cx="674804" cy="663229"/>
          </a:xfrm>
        </p:grpSpPr>
        <p:sp>
          <p:nvSpPr>
            <p:cNvPr id="16" name="Oval 15">
              <a:extLst>
                <a:ext uri="{FF2B5EF4-FFF2-40B4-BE49-F238E27FC236}">
                  <a16:creationId xmlns:a16="http://schemas.microsoft.com/office/drawing/2014/main" id="{A9EBBF8E-2E2D-0255-2936-1A8EBD2DB668}"/>
                </a:ext>
              </a:extLst>
            </p:cNvPr>
            <p:cNvSpPr/>
            <p:nvPr/>
          </p:nvSpPr>
          <p:spPr>
            <a:xfrm>
              <a:off x="0" y="23149"/>
              <a:ext cx="640080" cy="64008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220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49AF471F-3272-2172-1E59-20BBDD1740A3}"/>
                </a:ext>
              </a:extLst>
            </p:cNvPr>
            <p:cNvSpPr/>
            <p:nvPr/>
          </p:nvSpPr>
          <p:spPr>
            <a:xfrm>
              <a:off x="34724" y="0"/>
              <a:ext cx="640080" cy="640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4000" dirty="0">
                  <a:effectLst/>
                  <a:latin typeface="Century Gothic" panose="020B0502020202020204" pitchFamily="34" charset="0"/>
                  <a:ea typeface="Verdana" panose="020B0604030504040204" pitchFamily="34" charset="0"/>
                  <a:cs typeface="Times New Roman" panose="02020603050405020304" pitchFamily="18" charset="0"/>
                </a:rPr>
                <a:t>TIP</a:t>
              </a:r>
              <a:endParaRPr lang="en-US" sz="2000" dirty="0">
                <a:effectLst/>
                <a:latin typeface="Century Gothic" panose="020B0502020202020204" pitchFamily="34" charset="0"/>
                <a:ea typeface="Verdana" panose="020B0604030504040204" pitchFamily="34" charset="0"/>
                <a:cs typeface="Times New Roman" panose="02020603050405020304" pitchFamily="18" charset="0"/>
              </a:endParaRPr>
            </a:p>
          </p:txBody>
        </p:sp>
      </p:grpSp>
      <p:sp>
        <p:nvSpPr>
          <p:cNvPr id="22" name="Rectangle 21">
            <a:extLst>
              <a:ext uri="{FF2B5EF4-FFF2-40B4-BE49-F238E27FC236}">
                <a16:creationId xmlns:a16="http://schemas.microsoft.com/office/drawing/2014/main" id="{7161A8B7-F579-4205-60E3-93B63732748D}"/>
              </a:ext>
            </a:extLst>
          </p:cNvPr>
          <p:cNvSpPr/>
          <p:nvPr/>
        </p:nvSpPr>
        <p:spPr>
          <a:xfrm>
            <a:off x="836321" y="6027003"/>
            <a:ext cx="11223159" cy="830997"/>
          </a:xfrm>
          <a:prstGeom prst="rect">
            <a:avLst/>
          </a:prstGeom>
        </p:spPr>
        <p:txBody>
          <a:bodyPr wrap="square">
            <a:spAutoFit/>
          </a:bodyPr>
          <a:lstStyle/>
          <a:p>
            <a:pPr algn="r"/>
            <a:r>
              <a:rPr lang="en-US" sz="4800" dirty="0">
                <a:solidFill>
                  <a:schemeClr val="bg1"/>
                </a:solidFill>
                <a:latin typeface="Century Gothic" panose="020B0502020202020204" pitchFamily="34" charset="0"/>
                <a:ea typeface="Verdana" panose="020B0604030504040204" pitchFamily="34" charset="0"/>
                <a:cs typeface="Verdana" panose="020B0604030504040204" pitchFamily="34" charset="0"/>
              </a:rPr>
              <a:t>HIGHLIGHTS</a:t>
            </a:r>
            <a:endParaRPr lang="en-US"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161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468664C-117A-9687-9CAE-B9D0E9593C9B}"/>
              </a:ext>
            </a:extLst>
          </p:cNvPr>
          <p:cNvPicPr>
            <a:picLocks noChangeAspect="1"/>
          </p:cNvPicPr>
          <p:nvPr/>
        </p:nvPicPr>
        <p:blipFill>
          <a:blip r:embed="rId3">
            <a:alphaModFix amt="45000"/>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660EF0DD-A911-6D6F-F81F-D99D66D205F4}"/>
              </a:ext>
            </a:extLst>
          </p:cNvPr>
          <p:cNvSpPr/>
          <p:nvPr/>
        </p:nvSpPr>
        <p:spPr>
          <a:xfrm>
            <a:off x="836321" y="6027003"/>
            <a:ext cx="11223159" cy="830997"/>
          </a:xfrm>
          <a:prstGeom prst="rect">
            <a:avLst/>
          </a:prstGeom>
        </p:spPr>
        <p:txBody>
          <a:bodyPr wrap="square">
            <a:spAutoFit/>
          </a:bodyPr>
          <a:lstStyle/>
          <a:p>
            <a:pPr algn="r"/>
            <a:r>
              <a:rPr lang="en-US" sz="4800" dirty="0">
                <a:solidFill>
                  <a:schemeClr val="bg1"/>
                </a:solidFill>
                <a:latin typeface="Century Gothic" panose="020B0502020202020204" pitchFamily="34" charset="0"/>
                <a:ea typeface="Verdana" panose="020B0604030504040204" pitchFamily="34" charset="0"/>
                <a:cs typeface="Verdana" panose="020B0604030504040204" pitchFamily="34" charset="0"/>
              </a:rPr>
              <a:t>HIGHLIGHTS</a:t>
            </a:r>
            <a:endParaRPr lang="en-US"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endParaRPr>
          </a:p>
        </p:txBody>
      </p:sp>
      <p:pic>
        <p:nvPicPr>
          <p:cNvPr id="12" name="Picture 11" descr="Chart&#10;&#10;Description automatically generated">
            <a:extLst>
              <a:ext uri="{FF2B5EF4-FFF2-40B4-BE49-F238E27FC236}">
                <a16:creationId xmlns:a16="http://schemas.microsoft.com/office/drawing/2014/main" id="{A6243BE4-5404-4C4A-BC88-FD5D68FE4FDE}"/>
              </a:ext>
            </a:extLst>
          </p:cNvPr>
          <p:cNvPicPr>
            <a:picLocks noChangeAspect="1"/>
          </p:cNvPicPr>
          <p:nvPr/>
        </p:nvPicPr>
        <p:blipFill>
          <a:blip r:embed="rId4"/>
          <a:stretch>
            <a:fillRect/>
          </a:stretch>
        </p:blipFill>
        <p:spPr>
          <a:xfrm>
            <a:off x="650792" y="1023748"/>
            <a:ext cx="8372187" cy="4810503"/>
          </a:xfrm>
          <a:prstGeom prst="rect">
            <a:avLst/>
          </a:prstGeom>
          <a:ln w="50800">
            <a:solidFill>
              <a:schemeClr val="bg1"/>
            </a:solidFill>
          </a:ln>
        </p:spPr>
      </p:pic>
    </p:spTree>
    <p:extLst>
      <p:ext uri="{BB962C8B-B14F-4D97-AF65-F5344CB8AC3E}">
        <p14:creationId xmlns:p14="http://schemas.microsoft.com/office/powerpoint/2010/main" val="294914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54DF42-4616-DE00-637E-EE624F56E7CD}"/>
              </a:ext>
            </a:extLst>
          </p:cNvPr>
          <p:cNvPicPr>
            <a:picLocks noChangeAspect="1"/>
          </p:cNvPicPr>
          <p:nvPr/>
        </p:nvPicPr>
        <p:blipFill>
          <a:blip r:embed="rId3"/>
          <a:stretch>
            <a:fillRect/>
          </a:stretch>
        </p:blipFill>
        <p:spPr>
          <a:xfrm>
            <a:off x="0" y="0"/>
            <a:ext cx="12192000" cy="6858000"/>
          </a:xfrm>
          <a:prstGeom prst="rect">
            <a:avLst/>
          </a:prstGeom>
        </p:spPr>
      </p:pic>
      <p:sp>
        <p:nvSpPr>
          <p:cNvPr id="41" name="TextBox 40">
            <a:extLst>
              <a:ext uri="{FF2B5EF4-FFF2-40B4-BE49-F238E27FC236}">
                <a16:creationId xmlns:a16="http://schemas.microsoft.com/office/drawing/2014/main" id="{41E12B81-C248-7896-E21C-4DC3E473F41D}"/>
              </a:ext>
            </a:extLst>
          </p:cNvPr>
          <p:cNvSpPr txBox="1"/>
          <p:nvPr/>
        </p:nvSpPr>
        <p:spPr>
          <a:xfrm>
            <a:off x="654486" y="401686"/>
            <a:ext cx="8184713" cy="1684115"/>
          </a:xfrm>
          <a:prstGeom prst="rect">
            <a:avLst/>
          </a:prstGeom>
          <a:noFill/>
        </p:spPr>
        <p:txBody>
          <a:bodyPr wrap="square" rtlCol="0">
            <a:spAutoFit/>
          </a:bodyPr>
          <a:lstStyle/>
          <a:p>
            <a:pPr>
              <a:lnSpc>
                <a:spcPct val="150000"/>
              </a:lnSpc>
            </a:pPr>
            <a:r>
              <a:rPr lang="en-US" sz="2400" dirty="0">
                <a:solidFill>
                  <a:schemeClr val="bg1"/>
                </a:solidFill>
                <a:latin typeface="Century Gothic" panose="020B0502020202020204" pitchFamily="34" charset="0"/>
                <a:ea typeface="Verdana" panose="020B0604030504040204" pitchFamily="34" charset="0"/>
                <a:cs typeface="Verdana" panose="020B0604030504040204" pitchFamily="34" charset="0"/>
              </a:rPr>
              <a:t>What’s required to implement your business solution? What specific steps must your company or client take to produce the desired results?</a:t>
            </a:r>
          </a:p>
        </p:txBody>
      </p:sp>
      <p:sp>
        <p:nvSpPr>
          <p:cNvPr id="21" name="Rectangle 20">
            <a:extLst>
              <a:ext uri="{FF2B5EF4-FFF2-40B4-BE49-F238E27FC236}">
                <a16:creationId xmlns:a16="http://schemas.microsoft.com/office/drawing/2014/main" id="{0FBA8D4A-7CD5-CB2D-379D-9002FBCE9B44}"/>
              </a:ext>
            </a:extLst>
          </p:cNvPr>
          <p:cNvSpPr/>
          <p:nvPr/>
        </p:nvSpPr>
        <p:spPr>
          <a:xfrm>
            <a:off x="836321" y="6027003"/>
            <a:ext cx="11223159" cy="830997"/>
          </a:xfrm>
          <a:prstGeom prst="rect">
            <a:avLst/>
          </a:prstGeom>
        </p:spPr>
        <p:txBody>
          <a:bodyPr wrap="square">
            <a:spAutoFit/>
          </a:bodyPr>
          <a:lstStyle/>
          <a:p>
            <a:pPr algn="r"/>
            <a:r>
              <a:rPr lang="en-US" sz="4800" dirty="0">
                <a:solidFill>
                  <a:schemeClr val="bg1"/>
                </a:solidFill>
                <a:latin typeface="Century Gothic" panose="020B0502020202020204" pitchFamily="34" charset="0"/>
                <a:ea typeface="Verdana" panose="020B0604030504040204" pitchFamily="34" charset="0"/>
                <a:cs typeface="Verdana" panose="020B0604030504040204" pitchFamily="34" charset="0"/>
              </a:rPr>
              <a:t>PROPOSED STEPS</a:t>
            </a:r>
            <a:endParaRPr lang="en-US"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9613985"/>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Small-Business-Plan-Chart-Template_PowerPoint" id="{A94AB765-F4A2-0A4D-B6D6-6B2F98D99357}" vid="{B2B1BBE3-A910-C64B-8D41-074D4E101F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218</TotalTime>
  <Words>541</Words>
  <Application>Microsoft Macintosh PowerPoint</Application>
  <PresentationFormat>Widescreen</PresentationFormat>
  <Paragraphs>67</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.Hiragino Kaku Gothic Interface W3</vt: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Heather Key</cp:lastModifiedBy>
  <cp:revision>19</cp:revision>
  <cp:lastPrinted>2020-08-31T22:23:58Z</cp:lastPrinted>
  <dcterms:created xsi:type="dcterms:W3CDTF">2022-05-07T17:38:48Z</dcterms:created>
  <dcterms:modified xsi:type="dcterms:W3CDTF">2022-07-21T22:21:55Z</dcterms:modified>
</cp:coreProperties>
</file>