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342" r:id="rId2"/>
    <p:sldId id="353" r:id="rId3"/>
    <p:sldId id="354" r:id="rId4"/>
    <p:sldId id="379" r:id="rId5"/>
    <p:sldId id="378" r:id="rId6"/>
    <p:sldId id="382" r:id="rId7"/>
    <p:sldId id="383" r:id="rId8"/>
    <p:sldId id="370" r:id="rId9"/>
    <p:sldId id="29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56" autoAdjust="0"/>
    <p:restoredTop sz="86447"/>
  </p:normalViewPr>
  <p:slideViewPr>
    <p:cSldViewPr snapToGrid="0" snapToObjects="1">
      <p:cViewPr varScale="1">
        <p:scale>
          <a:sx n="128" d="100"/>
          <a:sy n="128" d="100"/>
        </p:scale>
        <p:origin x="320"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7/22/22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992473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258060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541589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7/22/22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7/22/22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7/22/22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7/22/22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7/22/22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7/22/22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7/22/22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7/22/22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7/22/22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7/22/22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7/22/22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7/22/22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488&amp;utm_source=integrated+content&amp;utm_campaign=/content/elevator-pitch-templates&amp;utm_medium=Elevator+Pitch+Deck+powerpoint+11488&amp;lpa=Elevator+Pitch+Deck+powerpoint+11488&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5.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9.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6.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ELEVATOR PITCH DECK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ELEVATOR PITCH DECK TEMPLATE</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PRODUCT OR SERVICE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1995592"/>
            <a:ext cx="11179665" cy="0"/>
          </a:xfrm>
          <a:prstGeom prst="line">
            <a:avLst/>
          </a:prstGeom>
        </p:spPr>
        <p:style>
          <a:lnRef idx="1">
            <a:schemeClr val="dk1"/>
          </a:lnRef>
          <a:fillRef idx="0">
            <a:schemeClr val="dk1"/>
          </a:fillRef>
          <a:effectRef idx="0">
            <a:schemeClr val="dk1"/>
          </a:effectRef>
          <a:fontRef idx="minor">
            <a:schemeClr val="tx1"/>
          </a:fontRef>
        </p:style>
      </p:cxnSp>
      <p:sp>
        <p:nvSpPr>
          <p:cNvPr id="2" name="TextBox 1">
            <a:extLst>
              <a:ext uri="{FF2B5EF4-FFF2-40B4-BE49-F238E27FC236}">
                <a16:creationId xmlns:a16="http://schemas.microsoft.com/office/drawing/2014/main" id="{F1317E55-D47A-E207-9045-B0ACFD8CCE07}"/>
              </a:ext>
            </a:extLst>
          </p:cNvPr>
          <p:cNvSpPr txBox="1"/>
          <p:nvPr/>
        </p:nvSpPr>
        <p:spPr>
          <a:xfrm>
            <a:off x="365018" y="4433819"/>
            <a:ext cx="8093412" cy="1684115"/>
          </a:xfrm>
          <a:prstGeom prst="rect">
            <a:avLst/>
          </a:prstGeom>
          <a:noFill/>
        </p:spPr>
        <p:txBody>
          <a:bodyPr wrap="square" rtlCol="0">
            <a:spAutoFit/>
          </a:bodyPr>
          <a:lstStyle/>
          <a:p>
            <a:pPr>
              <a:lnSpc>
                <a:spcPct val="150000"/>
              </a:lnSpc>
            </a:pPr>
            <a:r>
              <a:rPr lang="en-US" sz="2400" dirty="0">
                <a:latin typeface="Century Gothic" panose="020B0502020202020204" pitchFamily="34" charset="0"/>
              </a:rPr>
              <a:t>CREATED BY:</a:t>
            </a:r>
          </a:p>
          <a:p>
            <a:pPr>
              <a:lnSpc>
                <a:spcPct val="150000"/>
              </a:lnSpc>
            </a:pPr>
            <a:r>
              <a:rPr lang="en-US" sz="2400" dirty="0">
                <a:latin typeface="Century Gothic" panose="020B0502020202020204" pitchFamily="34" charset="0"/>
              </a:rPr>
              <a:t>PHONE:</a:t>
            </a:r>
          </a:p>
          <a:p>
            <a:pPr>
              <a:lnSpc>
                <a:spcPct val="150000"/>
              </a:lnSpc>
            </a:pPr>
            <a:r>
              <a:rPr lang="en-US" sz="2400" dirty="0">
                <a:latin typeface="Century Gothic" panose="020B0502020202020204" pitchFamily="34" charset="0"/>
              </a:rPr>
              <a:t>EMAIL:</a:t>
            </a:r>
          </a:p>
        </p:txBody>
      </p:sp>
      <p:sp>
        <p:nvSpPr>
          <p:cNvPr id="13" name="TextBox 12">
            <a:extLst>
              <a:ext uri="{FF2B5EF4-FFF2-40B4-BE49-F238E27FC236}">
                <a16:creationId xmlns:a16="http://schemas.microsoft.com/office/drawing/2014/main" id="{ECA813BA-E7DB-F484-547A-E9B2153B3090}"/>
              </a:ext>
            </a:extLst>
          </p:cNvPr>
          <p:cNvSpPr txBox="1"/>
          <p:nvPr/>
        </p:nvSpPr>
        <p:spPr>
          <a:xfrm>
            <a:off x="365018" y="2127811"/>
            <a:ext cx="11221474" cy="584775"/>
          </a:xfrm>
          <a:prstGeom prst="rect">
            <a:avLst/>
          </a:prstGeom>
          <a:noFill/>
        </p:spPr>
        <p:txBody>
          <a:bodyPr wrap="square" rtlCol="0">
            <a:spAutoFit/>
          </a:bodyPr>
          <a:lstStyle/>
          <a:p>
            <a:r>
              <a:rPr lang="en-US" sz="3200" dirty="0">
                <a:solidFill>
                  <a:schemeClr val="accent6">
                    <a:lumMod val="75000"/>
                  </a:schemeClr>
                </a:solidFill>
                <a:latin typeface="Century Gothic" panose="020B0502020202020204" pitchFamily="34" charset="0"/>
              </a:rPr>
              <a:t>ELEVATOR PITCH</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ELEVATOR PITCH DECK TEMPLATE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2510624"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PROBLEM STATEMENT</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SOLUTION STATEMENT</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4097511"/>
            <a:ext cx="2502851"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EXPERTISE</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769442"/>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WHY US?</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4133626"/>
            <a:ext cx="2066591"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CALL TO ACTION</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370529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05259"/>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COMPETITION</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362952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PROBLEM STATEMENT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1. PROBLEM STATEMENT</a:t>
            </a:r>
          </a:p>
        </p:txBody>
      </p:sp>
      <p:sp>
        <p:nvSpPr>
          <p:cNvPr id="2" name="Arrow: Pentagon 1">
            <a:extLst>
              <a:ext uri="{FF2B5EF4-FFF2-40B4-BE49-F238E27FC236}">
                <a16:creationId xmlns:a16="http://schemas.microsoft.com/office/drawing/2014/main" id="{112A38E6-3B58-BCF2-7C75-BE886BFE6B13}"/>
              </a:ext>
            </a:extLst>
          </p:cNvPr>
          <p:cNvSpPr/>
          <p:nvPr/>
        </p:nvSpPr>
        <p:spPr>
          <a:xfrm>
            <a:off x="489098" y="908233"/>
            <a:ext cx="2275367" cy="1127051"/>
          </a:xfrm>
          <a:prstGeom prst="homePlat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Arrow: Pentagon 10">
            <a:extLst>
              <a:ext uri="{FF2B5EF4-FFF2-40B4-BE49-F238E27FC236}">
                <a16:creationId xmlns:a16="http://schemas.microsoft.com/office/drawing/2014/main" id="{07840E2C-D042-4CDD-9EDB-0CCF0B214A5C}"/>
              </a:ext>
            </a:extLst>
          </p:cNvPr>
          <p:cNvSpPr/>
          <p:nvPr/>
        </p:nvSpPr>
        <p:spPr>
          <a:xfrm>
            <a:off x="489098" y="2865474"/>
            <a:ext cx="2275367" cy="1127051"/>
          </a:xfrm>
          <a:prstGeom prst="homePlat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Arrow: Pentagon 11">
            <a:extLst>
              <a:ext uri="{FF2B5EF4-FFF2-40B4-BE49-F238E27FC236}">
                <a16:creationId xmlns:a16="http://schemas.microsoft.com/office/drawing/2014/main" id="{6C13A81D-C7AB-0CE9-880D-F0B71E79C212}"/>
              </a:ext>
            </a:extLst>
          </p:cNvPr>
          <p:cNvSpPr/>
          <p:nvPr/>
        </p:nvSpPr>
        <p:spPr>
          <a:xfrm>
            <a:off x="489098" y="4828621"/>
            <a:ext cx="2275367" cy="1127051"/>
          </a:xfrm>
          <a:prstGeom prst="homePlat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D9FD3A09-3E9F-45DE-9488-B7171A6CB8D0}"/>
              </a:ext>
            </a:extLst>
          </p:cNvPr>
          <p:cNvSpPr txBox="1"/>
          <p:nvPr/>
        </p:nvSpPr>
        <p:spPr>
          <a:xfrm>
            <a:off x="489098" y="908233"/>
            <a:ext cx="1722474" cy="369332"/>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PROBLEM</a:t>
            </a:r>
          </a:p>
        </p:txBody>
      </p:sp>
      <p:sp>
        <p:nvSpPr>
          <p:cNvPr id="14" name="TextBox 13">
            <a:extLst>
              <a:ext uri="{FF2B5EF4-FFF2-40B4-BE49-F238E27FC236}">
                <a16:creationId xmlns:a16="http://schemas.microsoft.com/office/drawing/2014/main" id="{EF8E1F0A-02A2-6037-BA76-CC434421B5D0}"/>
              </a:ext>
            </a:extLst>
          </p:cNvPr>
          <p:cNvSpPr txBox="1"/>
          <p:nvPr/>
        </p:nvSpPr>
        <p:spPr>
          <a:xfrm>
            <a:off x="460033" y="2865474"/>
            <a:ext cx="1722474" cy="369332"/>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PROBLEM</a:t>
            </a:r>
          </a:p>
        </p:txBody>
      </p:sp>
      <p:sp>
        <p:nvSpPr>
          <p:cNvPr id="15" name="TextBox 14">
            <a:extLst>
              <a:ext uri="{FF2B5EF4-FFF2-40B4-BE49-F238E27FC236}">
                <a16:creationId xmlns:a16="http://schemas.microsoft.com/office/drawing/2014/main" id="{B27CCDE9-4D70-55EB-D7E3-C52954C7A880}"/>
              </a:ext>
            </a:extLst>
          </p:cNvPr>
          <p:cNvSpPr txBox="1"/>
          <p:nvPr/>
        </p:nvSpPr>
        <p:spPr>
          <a:xfrm>
            <a:off x="460033" y="4822715"/>
            <a:ext cx="1722474" cy="369332"/>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PROBLEM</a:t>
            </a:r>
          </a:p>
        </p:txBody>
      </p:sp>
      <p:sp>
        <p:nvSpPr>
          <p:cNvPr id="16" name="TextBox 15">
            <a:extLst>
              <a:ext uri="{FF2B5EF4-FFF2-40B4-BE49-F238E27FC236}">
                <a16:creationId xmlns:a16="http://schemas.microsoft.com/office/drawing/2014/main" id="{EA5DBDEB-1191-CCED-4CDC-EED573C46BB6}"/>
              </a:ext>
            </a:extLst>
          </p:cNvPr>
          <p:cNvSpPr txBox="1"/>
          <p:nvPr/>
        </p:nvSpPr>
        <p:spPr>
          <a:xfrm>
            <a:off x="489098" y="1264789"/>
            <a:ext cx="1722474" cy="677108"/>
          </a:xfrm>
          <a:prstGeom prst="rect">
            <a:avLst/>
          </a:prstGeom>
          <a:noFill/>
        </p:spPr>
        <p:txBody>
          <a:bodyPr wrap="square" rtlCol="0">
            <a:spAutoFit/>
          </a:bodyPr>
          <a:lstStyle/>
          <a:p>
            <a:pPr algn="ctr"/>
            <a:r>
              <a:rPr lang="en-US" sz="3800" b="1" dirty="0">
                <a:solidFill>
                  <a:schemeClr val="bg1"/>
                </a:solidFill>
                <a:latin typeface="Century Gothic" panose="020B0502020202020204" pitchFamily="34" charset="0"/>
              </a:rPr>
              <a:t>1</a:t>
            </a:r>
          </a:p>
        </p:txBody>
      </p:sp>
      <p:sp>
        <p:nvSpPr>
          <p:cNvPr id="20" name="TextBox 19">
            <a:extLst>
              <a:ext uri="{FF2B5EF4-FFF2-40B4-BE49-F238E27FC236}">
                <a16:creationId xmlns:a16="http://schemas.microsoft.com/office/drawing/2014/main" id="{D0747FCD-B652-34FB-8F1C-398024DFDA92}"/>
              </a:ext>
            </a:extLst>
          </p:cNvPr>
          <p:cNvSpPr txBox="1"/>
          <p:nvPr/>
        </p:nvSpPr>
        <p:spPr>
          <a:xfrm>
            <a:off x="489098" y="3201357"/>
            <a:ext cx="1722474" cy="677108"/>
          </a:xfrm>
          <a:prstGeom prst="rect">
            <a:avLst/>
          </a:prstGeom>
          <a:noFill/>
        </p:spPr>
        <p:txBody>
          <a:bodyPr wrap="square" rtlCol="0">
            <a:spAutoFit/>
          </a:bodyPr>
          <a:lstStyle/>
          <a:p>
            <a:pPr algn="ctr"/>
            <a:r>
              <a:rPr lang="en-US" sz="3800" b="1" dirty="0">
                <a:solidFill>
                  <a:schemeClr val="bg1"/>
                </a:solidFill>
                <a:latin typeface="Century Gothic" panose="020B0502020202020204" pitchFamily="34" charset="0"/>
              </a:rPr>
              <a:t>2</a:t>
            </a:r>
          </a:p>
        </p:txBody>
      </p:sp>
      <p:sp>
        <p:nvSpPr>
          <p:cNvPr id="21" name="TextBox 20">
            <a:extLst>
              <a:ext uri="{FF2B5EF4-FFF2-40B4-BE49-F238E27FC236}">
                <a16:creationId xmlns:a16="http://schemas.microsoft.com/office/drawing/2014/main" id="{68C8B803-3580-315F-36CD-CDEA8594C9FE}"/>
              </a:ext>
            </a:extLst>
          </p:cNvPr>
          <p:cNvSpPr txBox="1"/>
          <p:nvPr/>
        </p:nvSpPr>
        <p:spPr>
          <a:xfrm>
            <a:off x="489098" y="5201857"/>
            <a:ext cx="1722474" cy="677108"/>
          </a:xfrm>
          <a:prstGeom prst="rect">
            <a:avLst/>
          </a:prstGeom>
          <a:noFill/>
        </p:spPr>
        <p:txBody>
          <a:bodyPr wrap="square" rtlCol="0">
            <a:spAutoFit/>
          </a:bodyPr>
          <a:lstStyle/>
          <a:p>
            <a:pPr algn="ctr"/>
            <a:r>
              <a:rPr lang="en-US" sz="3800" b="1" dirty="0">
                <a:solidFill>
                  <a:schemeClr val="bg1"/>
                </a:solidFill>
                <a:latin typeface="Century Gothic" panose="020B0502020202020204" pitchFamily="34" charset="0"/>
              </a:rPr>
              <a:t>3</a:t>
            </a:r>
          </a:p>
        </p:txBody>
      </p:sp>
      <p:sp>
        <p:nvSpPr>
          <p:cNvPr id="4" name="TextBox 3">
            <a:extLst>
              <a:ext uri="{FF2B5EF4-FFF2-40B4-BE49-F238E27FC236}">
                <a16:creationId xmlns:a16="http://schemas.microsoft.com/office/drawing/2014/main" id="{6E009007-2ACC-AAE0-3B5E-09C2AFBD09F2}"/>
              </a:ext>
            </a:extLst>
          </p:cNvPr>
          <p:cNvSpPr txBox="1"/>
          <p:nvPr/>
        </p:nvSpPr>
        <p:spPr>
          <a:xfrm>
            <a:off x="3338622" y="1262535"/>
            <a:ext cx="8283455" cy="369332"/>
          </a:xfrm>
          <a:prstGeom prst="rect">
            <a:avLst/>
          </a:prstGeom>
          <a:noFill/>
        </p:spPr>
        <p:txBody>
          <a:bodyPr wrap="square" rtlCol="0">
            <a:spAutoFit/>
          </a:bodyPr>
          <a:lstStyle/>
          <a:p>
            <a:r>
              <a:rPr lang="en-US" dirty="0">
                <a:latin typeface="Century Gothic" panose="020B0502020202020204" pitchFamily="34" charset="0"/>
              </a:rPr>
              <a:t>Add your first problem statement here.</a:t>
            </a:r>
          </a:p>
        </p:txBody>
      </p:sp>
      <p:sp>
        <p:nvSpPr>
          <p:cNvPr id="22" name="TextBox 21">
            <a:extLst>
              <a:ext uri="{FF2B5EF4-FFF2-40B4-BE49-F238E27FC236}">
                <a16:creationId xmlns:a16="http://schemas.microsoft.com/office/drawing/2014/main" id="{DF373AFF-C74B-D0ED-2900-41D4122535A3}"/>
              </a:ext>
            </a:extLst>
          </p:cNvPr>
          <p:cNvSpPr txBox="1"/>
          <p:nvPr/>
        </p:nvSpPr>
        <p:spPr>
          <a:xfrm>
            <a:off x="3338621" y="3168576"/>
            <a:ext cx="8283455" cy="369332"/>
          </a:xfrm>
          <a:prstGeom prst="rect">
            <a:avLst/>
          </a:prstGeom>
          <a:noFill/>
        </p:spPr>
        <p:txBody>
          <a:bodyPr wrap="square" rtlCol="0">
            <a:spAutoFit/>
          </a:bodyPr>
          <a:lstStyle/>
          <a:p>
            <a:r>
              <a:rPr lang="en-US" dirty="0">
                <a:latin typeface="Century Gothic" panose="020B0502020202020204" pitchFamily="34" charset="0"/>
              </a:rPr>
              <a:t>Add your second problem statement here.</a:t>
            </a:r>
          </a:p>
        </p:txBody>
      </p:sp>
      <p:sp>
        <p:nvSpPr>
          <p:cNvPr id="23" name="TextBox 22">
            <a:extLst>
              <a:ext uri="{FF2B5EF4-FFF2-40B4-BE49-F238E27FC236}">
                <a16:creationId xmlns:a16="http://schemas.microsoft.com/office/drawing/2014/main" id="{343E7AA9-9D01-B944-767D-7FC1E90101B5}"/>
              </a:ext>
            </a:extLst>
          </p:cNvPr>
          <p:cNvSpPr txBox="1"/>
          <p:nvPr/>
        </p:nvSpPr>
        <p:spPr>
          <a:xfrm>
            <a:off x="3338620" y="5226133"/>
            <a:ext cx="8283455" cy="369332"/>
          </a:xfrm>
          <a:prstGeom prst="rect">
            <a:avLst/>
          </a:prstGeom>
          <a:noFill/>
        </p:spPr>
        <p:txBody>
          <a:bodyPr wrap="square" rtlCol="0">
            <a:spAutoFit/>
          </a:bodyPr>
          <a:lstStyle/>
          <a:p>
            <a:r>
              <a:rPr lang="en-US" dirty="0">
                <a:latin typeface="Century Gothic" panose="020B0502020202020204" pitchFamily="34" charset="0"/>
              </a:rPr>
              <a:t>Add your third problem statement here.</a:t>
            </a:r>
          </a:p>
        </p:txBody>
      </p:sp>
      <p:pic>
        <p:nvPicPr>
          <p:cNvPr id="10" name="Graphic 9" descr="Warning outline">
            <a:extLst>
              <a:ext uri="{FF2B5EF4-FFF2-40B4-BE49-F238E27FC236}">
                <a16:creationId xmlns:a16="http://schemas.microsoft.com/office/drawing/2014/main" id="{DC61B453-8411-CF9B-1070-8A9B82416E3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961155" y="31319"/>
            <a:ext cx="1230033" cy="1230033"/>
          </a:xfrm>
          <a:prstGeom prst="rect">
            <a:avLst/>
          </a:prstGeom>
        </p:spPr>
      </p:pic>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rrow: Pentagon 16">
            <a:extLst>
              <a:ext uri="{FF2B5EF4-FFF2-40B4-BE49-F238E27FC236}">
                <a16:creationId xmlns:a16="http://schemas.microsoft.com/office/drawing/2014/main" id="{13DBFF32-D49A-79AF-CD6B-D8BAB002AB63}"/>
              </a:ext>
            </a:extLst>
          </p:cNvPr>
          <p:cNvSpPr/>
          <p:nvPr/>
        </p:nvSpPr>
        <p:spPr>
          <a:xfrm>
            <a:off x="489098" y="4828621"/>
            <a:ext cx="2275367" cy="1127051"/>
          </a:xfrm>
          <a:prstGeom prst="homePlate">
            <a:avLst/>
          </a:prstGeom>
          <a:solidFill>
            <a:schemeClr val="accent6">
              <a:lumMod val="20000"/>
              <a:lumOff val="80000"/>
            </a:schemeClr>
          </a:soli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Arrow: Pentagon 15">
            <a:extLst>
              <a:ext uri="{FF2B5EF4-FFF2-40B4-BE49-F238E27FC236}">
                <a16:creationId xmlns:a16="http://schemas.microsoft.com/office/drawing/2014/main" id="{E0331CD5-C861-CC11-6A78-A6F36563F5D7}"/>
              </a:ext>
            </a:extLst>
          </p:cNvPr>
          <p:cNvSpPr/>
          <p:nvPr/>
        </p:nvSpPr>
        <p:spPr>
          <a:xfrm>
            <a:off x="489098" y="2865474"/>
            <a:ext cx="2275367" cy="1127051"/>
          </a:xfrm>
          <a:prstGeom prst="homePlate">
            <a:avLst/>
          </a:prstGeom>
          <a:solidFill>
            <a:schemeClr val="accent6">
              <a:lumMod val="20000"/>
              <a:lumOff val="80000"/>
            </a:schemeClr>
          </a:solid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Arrow: Pentagon 14">
            <a:extLst>
              <a:ext uri="{FF2B5EF4-FFF2-40B4-BE49-F238E27FC236}">
                <a16:creationId xmlns:a16="http://schemas.microsoft.com/office/drawing/2014/main" id="{98E2ABD4-A2AE-E399-C11D-A0A781314D1C}"/>
              </a:ext>
            </a:extLst>
          </p:cNvPr>
          <p:cNvSpPr/>
          <p:nvPr/>
        </p:nvSpPr>
        <p:spPr>
          <a:xfrm>
            <a:off x="489098" y="908233"/>
            <a:ext cx="2275367" cy="1127051"/>
          </a:xfrm>
          <a:prstGeom prst="homePlate">
            <a:avLst/>
          </a:prstGeom>
          <a:solidFill>
            <a:schemeClr val="accent6">
              <a:lumMod val="20000"/>
              <a:lumOff val="8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68722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SOLUTION STATEMENT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2. SOLUTION STATEMENT</a:t>
            </a:r>
            <a:endParaRPr lang="en-US" dirty="0">
              <a:solidFill>
                <a:schemeClr val="bg1"/>
              </a:solidFill>
              <a:latin typeface="Century Gothic" panose="020B0502020202020204" pitchFamily="34" charset="0"/>
              <a:ea typeface="Arial" charset="0"/>
              <a:cs typeface="Arial" charset="0"/>
            </a:endParaRPr>
          </a:p>
        </p:txBody>
      </p:sp>
      <p:sp>
        <p:nvSpPr>
          <p:cNvPr id="8" name="TextBox 7">
            <a:extLst>
              <a:ext uri="{FF2B5EF4-FFF2-40B4-BE49-F238E27FC236}">
                <a16:creationId xmlns:a16="http://schemas.microsoft.com/office/drawing/2014/main" id="{03881381-F7D9-DEFB-3B1C-518F7C5D29A8}"/>
              </a:ext>
            </a:extLst>
          </p:cNvPr>
          <p:cNvSpPr txBox="1"/>
          <p:nvPr/>
        </p:nvSpPr>
        <p:spPr>
          <a:xfrm>
            <a:off x="489098" y="908233"/>
            <a:ext cx="1722474" cy="369332"/>
          </a:xfrm>
          <a:prstGeom prst="rect">
            <a:avLst/>
          </a:prstGeom>
          <a:noFill/>
        </p:spPr>
        <p:txBody>
          <a:bodyPr wrap="square" rtlCol="0">
            <a:spAutoFit/>
          </a:bodyPr>
          <a:lstStyle/>
          <a:p>
            <a:pPr algn="ctr"/>
            <a:r>
              <a:rPr lang="en-US" b="1" dirty="0">
                <a:solidFill>
                  <a:schemeClr val="accent6"/>
                </a:solidFill>
                <a:latin typeface="Century Gothic" panose="020B0502020202020204" pitchFamily="34" charset="0"/>
              </a:rPr>
              <a:t>SOLUTION</a:t>
            </a:r>
          </a:p>
        </p:txBody>
      </p:sp>
      <p:sp>
        <p:nvSpPr>
          <p:cNvPr id="10" name="TextBox 9">
            <a:extLst>
              <a:ext uri="{FF2B5EF4-FFF2-40B4-BE49-F238E27FC236}">
                <a16:creationId xmlns:a16="http://schemas.microsoft.com/office/drawing/2014/main" id="{220930CC-2C85-8616-C3C9-08E125DC09D3}"/>
              </a:ext>
            </a:extLst>
          </p:cNvPr>
          <p:cNvSpPr txBox="1"/>
          <p:nvPr/>
        </p:nvSpPr>
        <p:spPr>
          <a:xfrm>
            <a:off x="460033" y="2865474"/>
            <a:ext cx="1722474" cy="369332"/>
          </a:xfrm>
          <a:prstGeom prst="rect">
            <a:avLst/>
          </a:prstGeom>
          <a:noFill/>
        </p:spPr>
        <p:txBody>
          <a:bodyPr wrap="square" rtlCol="0">
            <a:spAutoFit/>
          </a:bodyPr>
          <a:lstStyle/>
          <a:p>
            <a:pPr algn="ctr"/>
            <a:r>
              <a:rPr lang="en-US" b="1" dirty="0">
                <a:solidFill>
                  <a:schemeClr val="accent6">
                    <a:lumMod val="75000"/>
                  </a:schemeClr>
                </a:solidFill>
                <a:latin typeface="Century Gothic" panose="020B0502020202020204" pitchFamily="34" charset="0"/>
              </a:rPr>
              <a:t>SOLUTION</a:t>
            </a:r>
          </a:p>
        </p:txBody>
      </p:sp>
      <p:sp>
        <p:nvSpPr>
          <p:cNvPr id="11" name="TextBox 10">
            <a:extLst>
              <a:ext uri="{FF2B5EF4-FFF2-40B4-BE49-F238E27FC236}">
                <a16:creationId xmlns:a16="http://schemas.microsoft.com/office/drawing/2014/main" id="{40DD729F-E204-3885-91CF-1A1349F96EAD}"/>
              </a:ext>
            </a:extLst>
          </p:cNvPr>
          <p:cNvSpPr txBox="1"/>
          <p:nvPr/>
        </p:nvSpPr>
        <p:spPr>
          <a:xfrm>
            <a:off x="460033" y="4822715"/>
            <a:ext cx="1722474" cy="369332"/>
          </a:xfrm>
          <a:prstGeom prst="rect">
            <a:avLst/>
          </a:prstGeom>
          <a:noFill/>
        </p:spPr>
        <p:txBody>
          <a:bodyPr wrap="square" rtlCol="0">
            <a:spAutoFit/>
          </a:bodyPr>
          <a:lstStyle/>
          <a:p>
            <a:pPr algn="ctr"/>
            <a:r>
              <a:rPr lang="en-US" b="1" dirty="0">
                <a:solidFill>
                  <a:schemeClr val="accent6">
                    <a:lumMod val="50000"/>
                  </a:schemeClr>
                </a:solidFill>
                <a:latin typeface="Century Gothic" panose="020B0502020202020204" pitchFamily="34" charset="0"/>
              </a:rPr>
              <a:t>SOLUTION</a:t>
            </a:r>
          </a:p>
        </p:txBody>
      </p:sp>
      <p:sp>
        <p:nvSpPr>
          <p:cNvPr id="12" name="TextBox 11">
            <a:extLst>
              <a:ext uri="{FF2B5EF4-FFF2-40B4-BE49-F238E27FC236}">
                <a16:creationId xmlns:a16="http://schemas.microsoft.com/office/drawing/2014/main" id="{8AFC0F87-C81E-C370-181C-C43F68210EE8}"/>
              </a:ext>
            </a:extLst>
          </p:cNvPr>
          <p:cNvSpPr txBox="1"/>
          <p:nvPr/>
        </p:nvSpPr>
        <p:spPr>
          <a:xfrm>
            <a:off x="489098" y="1264789"/>
            <a:ext cx="1722474" cy="677108"/>
          </a:xfrm>
          <a:prstGeom prst="rect">
            <a:avLst/>
          </a:prstGeom>
          <a:noFill/>
        </p:spPr>
        <p:txBody>
          <a:bodyPr wrap="square" rtlCol="0">
            <a:spAutoFit/>
          </a:bodyPr>
          <a:lstStyle/>
          <a:p>
            <a:pPr algn="ctr"/>
            <a:r>
              <a:rPr lang="en-US" sz="3800" b="1" dirty="0">
                <a:solidFill>
                  <a:schemeClr val="accent6"/>
                </a:solidFill>
                <a:latin typeface="Century Gothic" panose="020B0502020202020204" pitchFamily="34" charset="0"/>
              </a:rPr>
              <a:t>1</a:t>
            </a:r>
          </a:p>
        </p:txBody>
      </p:sp>
      <p:sp>
        <p:nvSpPr>
          <p:cNvPr id="13" name="TextBox 12">
            <a:extLst>
              <a:ext uri="{FF2B5EF4-FFF2-40B4-BE49-F238E27FC236}">
                <a16:creationId xmlns:a16="http://schemas.microsoft.com/office/drawing/2014/main" id="{00C5CA71-8A88-4C31-7E7F-B85F291CF07A}"/>
              </a:ext>
            </a:extLst>
          </p:cNvPr>
          <p:cNvSpPr txBox="1"/>
          <p:nvPr/>
        </p:nvSpPr>
        <p:spPr>
          <a:xfrm>
            <a:off x="489098" y="3201357"/>
            <a:ext cx="1722474" cy="677108"/>
          </a:xfrm>
          <a:prstGeom prst="rect">
            <a:avLst/>
          </a:prstGeom>
          <a:noFill/>
        </p:spPr>
        <p:txBody>
          <a:bodyPr wrap="square" rtlCol="0">
            <a:spAutoFit/>
          </a:bodyPr>
          <a:lstStyle/>
          <a:p>
            <a:pPr algn="ctr"/>
            <a:r>
              <a:rPr lang="en-US" sz="3800" b="1" dirty="0">
                <a:solidFill>
                  <a:schemeClr val="accent6">
                    <a:lumMod val="75000"/>
                  </a:schemeClr>
                </a:solidFill>
                <a:latin typeface="Century Gothic" panose="020B0502020202020204" pitchFamily="34" charset="0"/>
              </a:rPr>
              <a:t>2</a:t>
            </a:r>
          </a:p>
        </p:txBody>
      </p:sp>
      <p:sp>
        <p:nvSpPr>
          <p:cNvPr id="14" name="TextBox 13">
            <a:extLst>
              <a:ext uri="{FF2B5EF4-FFF2-40B4-BE49-F238E27FC236}">
                <a16:creationId xmlns:a16="http://schemas.microsoft.com/office/drawing/2014/main" id="{B03A0CD0-C2F5-6D8E-BCAB-CFF60DD01D7A}"/>
              </a:ext>
            </a:extLst>
          </p:cNvPr>
          <p:cNvSpPr txBox="1"/>
          <p:nvPr/>
        </p:nvSpPr>
        <p:spPr>
          <a:xfrm>
            <a:off x="489098" y="5201857"/>
            <a:ext cx="1722474" cy="677108"/>
          </a:xfrm>
          <a:prstGeom prst="rect">
            <a:avLst/>
          </a:prstGeom>
          <a:noFill/>
        </p:spPr>
        <p:txBody>
          <a:bodyPr wrap="square" rtlCol="0">
            <a:spAutoFit/>
          </a:bodyPr>
          <a:lstStyle/>
          <a:p>
            <a:pPr algn="ctr"/>
            <a:r>
              <a:rPr lang="en-US" sz="3800" b="1" dirty="0">
                <a:solidFill>
                  <a:schemeClr val="accent6">
                    <a:lumMod val="50000"/>
                  </a:schemeClr>
                </a:solidFill>
                <a:latin typeface="Century Gothic" panose="020B0502020202020204" pitchFamily="34" charset="0"/>
              </a:rPr>
              <a:t>3</a:t>
            </a:r>
          </a:p>
        </p:txBody>
      </p:sp>
      <p:sp>
        <p:nvSpPr>
          <p:cNvPr id="18" name="TextBox 17">
            <a:extLst>
              <a:ext uri="{FF2B5EF4-FFF2-40B4-BE49-F238E27FC236}">
                <a16:creationId xmlns:a16="http://schemas.microsoft.com/office/drawing/2014/main" id="{8F2059C7-F73E-4647-C82C-A44DE3427062}"/>
              </a:ext>
            </a:extLst>
          </p:cNvPr>
          <p:cNvSpPr txBox="1"/>
          <p:nvPr/>
        </p:nvSpPr>
        <p:spPr>
          <a:xfrm>
            <a:off x="3338622" y="1262535"/>
            <a:ext cx="8283455" cy="369332"/>
          </a:xfrm>
          <a:prstGeom prst="rect">
            <a:avLst/>
          </a:prstGeom>
          <a:noFill/>
        </p:spPr>
        <p:txBody>
          <a:bodyPr wrap="square" rtlCol="0">
            <a:spAutoFit/>
          </a:bodyPr>
          <a:lstStyle/>
          <a:p>
            <a:r>
              <a:rPr lang="en-US" dirty="0">
                <a:latin typeface="Century Gothic" panose="020B0502020202020204" pitchFamily="34" charset="0"/>
              </a:rPr>
              <a:t>Add your first solution statement here.</a:t>
            </a:r>
          </a:p>
        </p:txBody>
      </p:sp>
      <p:sp>
        <p:nvSpPr>
          <p:cNvPr id="19" name="TextBox 18">
            <a:extLst>
              <a:ext uri="{FF2B5EF4-FFF2-40B4-BE49-F238E27FC236}">
                <a16:creationId xmlns:a16="http://schemas.microsoft.com/office/drawing/2014/main" id="{9B9799E1-3797-F55D-3493-B92283A2235A}"/>
              </a:ext>
            </a:extLst>
          </p:cNvPr>
          <p:cNvSpPr txBox="1"/>
          <p:nvPr/>
        </p:nvSpPr>
        <p:spPr>
          <a:xfrm>
            <a:off x="3338621" y="3168576"/>
            <a:ext cx="8283455" cy="369332"/>
          </a:xfrm>
          <a:prstGeom prst="rect">
            <a:avLst/>
          </a:prstGeom>
          <a:noFill/>
        </p:spPr>
        <p:txBody>
          <a:bodyPr wrap="square" rtlCol="0">
            <a:spAutoFit/>
          </a:bodyPr>
          <a:lstStyle/>
          <a:p>
            <a:r>
              <a:rPr lang="en-US" dirty="0">
                <a:latin typeface="Century Gothic" panose="020B0502020202020204" pitchFamily="34" charset="0"/>
              </a:rPr>
              <a:t>Add your second solution statement here.</a:t>
            </a:r>
          </a:p>
        </p:txBody>
      </p:sp>
      <p:sp>
        <p:nvSpPr>
          <p:cNvPr id="20" name="TextBox 19">
            <a:extLst>
              <a:ext uri="{FF2B5EF4-FFF2-40B4-BE49-F238E27FC236}">
                <a16:creationId xmlns:a16="http://schemas.microsoft.com/office/drawing/2014/main" id="{46BF9326-C0DE-A247-7A25-8E568B34D7A0}"/>
              </a:ext>
            </a:extLst>
          </p:cNvPr>
          <p:cNvSpPr txBox="1"/>
          <p:nvPr/>
        </p:nvSpPr>
        <p:spPr>
          <a:xfrm>
            <a:off x="3338620" y="5226133"/>
            <a:ext cx="8283455" cy="369332"/>
          </a:xfrm>
          <a:prstGeom prst="rect">
            <a:avLst/>
          </a:prstGeom>
          <a:noFill/>
        </p:spPr>
        <p:txBody>
          <a:bodyPr wrap="square" rtlCol="0">
            <a:spAutoFit/>
          </a:bodyPr>
          <a:lstStyle/>
          <a:p>
            <a:r>
              <a:rPr lang="en-US" dirty="0">
                <a:latin typeface="Century Gothic" panose="020B0502020202020204" pitchFamily="34" charset="0"/>
              </a:rPr>
              <a:t>Add your third solution statement here.</a:t>
            </a:r>
          </a:p>
        </p:txBody>
      </p:sp>
      <p:pic>
        <p:nvPicPr>
          <p:cNvPr id="21" name="Graphic 20" descr="Lightbulb outline">
            <a:extLst>
              <a:ext uri="{FF2B5EF4-FFF2-40B4-BE49-F238E27FC236}">
                <a16:creationId xmlns:a16="http://schemas.microsoft.com/office/drawing/2014/main" id="{928FB25A-5C91-FD34-CC01-1B75BE114977}"/>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0961155" y="31319"/>
            <a:ext cx="1230033" cy="1230033"/>
          </a:xfrm>
          <a:prstGeom prst="rect">
            <a:avLst/>
          </a:prstGeom>
        </p:spPr>
      </p:pic>
    </p:spTree>
    <p:extLst>
      <p:ext uri="{BB962C8B-B14F-4D97-AF65-F5344CB8AC3E}">
        <p14:creationId xmlns:p14="http://schemas.microsoft.com/office/powerpoint/2010/main" val="4204877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3. EXPERTISE</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193193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EXPERTISE</a:t>
            </a:r>
          </a:p>
        </p:txBody>
      </p:sp>
      <p:sp>
        <p:nvSpPr>
          <p:cNvPr id="8" name="Rectangle 7">
            <a:extLst>
              <a:ext uri="{FF2B5EF4-FFF2-40B4-BE49-F238E27FC236}">
                <a16:creationId xmlns:a16="http://schemas.microsoft.com/office/drawing/2014/main" id="{B0D6847C-5768-0CE0-7538-3CD95DB55AF2}"/>
              </a:ext>
            </a:extLst>
          </p:cNvPr>
          <p:cNvSpPr/>
          <p:nvPr/>
        </p:nvSpPr>
        <p:spPr>
          <a:xfrm>
            <a:off x="850605" y="871869"/>
            <a:ext cx="10770781" cy="543323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928ABBA0-1AE2-9F9E-65F8-429FCA9E41DF}"/>
              </a:ext>
            </a:extLst>
          </p:cNvPr>
          <p:cNvSpPr/>
          <p:nvPr/>
        </p:nvSpPr>
        <p:spPr>
          <a:xfrm>
            <a:off x="499730" y="871870"/>
            <a:ext cx="138223" cy="543323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A9C6BD46-F898-AE65-C736-40A5F2AFA6E3}"/>
              </a:ext>
            </a:extLst>
          </p:cNvPr>
          <p:cNvSpPr txBox="1"/>
          <p:nvPr/>
        </p:nvSpPr>
        <p:spPr>
          <a:xfrm>
            <a:off x="1073888" y="1190847"/>
            <a:ext cx="10267507" cy="369332"/>
          </a:xfrm>
          <a:prstGeom prst="rect">
            <a:avLst/>
          </a:prstGeom>
          <a:noFill/>
        </p:spPr>
        <p:txBody>
          <a:bodyPr wrap="square" rtlCol="0">
            <a:spAutoFit/>
          </a:bodyPr>
          <a:lstStyle/>
          <a:p>
            <a:r>
              <a:rPr lang="en-US" dirty="0">
                <a:latin typeface="Century Gothic" panose="020B0502020202020204" pitchFamily="34" charset="0"/>
              </a:rPr>
              <a:t>Insert a description of your expertise.</a:t>
            </a:r>
          </a:p>
        </p:txBody>
      </p:sp>
    </p:spTree>
    <p:extLst>
      <p:ext uri="{BB962C8B-B14F-4D97-AF65-F5344CB8AC3E}">
        <p14:creationId xmlns:p14="http://schemas.microsoft.com/office/powerpoint/2010/main" val="2962643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4. COMPETITION</a:t>
            </a: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2568332"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COMPETITION</a:t>
            </a:r>
          </a:p>
        </p:txBody>
      </p:sp>
      <p:sp>
        <p:nvSpPr>
          <p:cNvPr id="10" name="Rectangle 9">
            <a:extLst>
              <a:ext uri="{FF2B5EF4-FFF2-40B4-BE49-F238E27FC236}">
                <a16:creationId xmlns:a16="http://schemas.microsoft.com/office/drawing/2014/main" id="{1ADF4F17-DF12-D101-A9A8-0CA52F121E63}"/>
              </a:ext>
            </a:extLst>
          </p:cNvPr>
          <p:cNvSpPr/>
          <p:nvPr/>
        </p:nvSpPr>
        <p:spPr>
          <a:xfrm>
            <a:off x="367747" y="1137732"/>
            <a:ext cx="5001695" cy="519927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0C7033EF-02DA-C5D1-C966-76C23B6CBEC5}"/>
              </a:ext>
            </a:extLst>
          </p:cNvPr>
          <p:cNvSpPr/>
          <p:nvPr/>
        </p:nvSpPr>
        <p:spPr>
          <a:xfrm rot="5400000">
            <a:off x="2798302" y="-1575769"/>
            <a:ext cx="140584" cy="500169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4ECCBCA7-5270-7218-5F58-2C1568BC5AB0}"/>
              </a:ext>
            </a:extLst>
          </p:cNvPr>
          <p:cNvSpPr/>
          <p:nvPr/>
        </p:nvSpPr>
        <p:spPr>
          <a:xfrm>
            <a:off x="6633868" y="1134186"/>
            <a:ext cx="5001695" cy="519927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880E8CBB-1B83-EEDB-EA61-6A1C61CB8444}"/>
              </a:ext>
            </a:extLst>
          </p:cNvPr>
          <p:cNvSpPr/>
          <p:nvPr/>
        </p:nvSpPr>
        <p:spPr>
          <a:xfrm rot="5400000">
            <a:off x="9064425" y="-1580494"/>
            <a:ext cx="140584" cy="500169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8ABD183D-C779-6BEE-130D-5B3F9FBF3542}"/>
              </a:ext>
            </a:extLst>
          </p:cNvPr>
          <p:cNvSpPr txBox="1"/>
          <p:nvPr/>
        </p:nvSpPr>
        <p:spPr>
          <a:xfrm>
            <a:off x="534286" y="2179675"/>
            <a:ext cx="4668616" cy="369332"/>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Century Gothic" panose="020B0502020202020204" pitchFamily="34" charset="0"/>
              </a:rPr>
              <a:t>List any competitive products.</a:t>
            </a:r>
          </a:p>
        </p:txBody>
      </p:sp>
      <p:sp>
        <p:nvSpPr>
          <p:cNvPr id="15" name="TextBox 14">
            <a:extLst>
              <a:ext uri="{FF2B5EF4-FFF2-40B4-BE49-F238E27FC236}">
                <a16:creationId xmlns:a16="http://schemas.microsoft.com/office/drawing/2014/main" id="{F564B990-D363-D119-9E9E-62DB126C3025}"/>
              </a:ext>
            </a:extLst>
          </p:cNvPr>
          <p:cNvSpPr txBox="1"/>
          <p:nvPr/>
        </p:nvSpPr>
        <p:spPr>
          <a:xfrm>
            <a:off x="6800406" y="2193852"/>
            <a:ext cx="4668616" cy="369332"/>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Century Gothic" panose="020B0502020202020204" pitchFamily="34" charset="0"/>
              </a:rPr>
              <a:t>List your solutions.</a:t>
            </a:r>
          </a:p>
        </p:txBody>
      </p:sp>
      <p:sp>
        <p:nvSpPr>
          <p:cNvPr id="17" name="TextBox 16">
            <a:extLst>
              <a:ext uri="{FF2B5EF4-FFF2-40B4-BE49-F238E27FC236}">
                <a16:creationId xmlns:a16="http://schemas.microsoft.com/office/drawing/2014/main" id="{75512560-6E19-EBFE-5FA6-FDDFD80EB2CD}"/>
              </a:ext>
            </a:extLst>
          </p:cNvPr>
          <p:cNvSpPr txBox="1"/>
          <p:nvPr/>
        </p:nvSpPr>
        <p:spPr>
          <a:xfrm>
            <a:off x="367746" y="1280510"/>
            <a:ext cx="5001695" cy="369332"/>
          </a:xfrm>
          <a:prstGeom prst="rect">
            <a:avLst/>
          </a:prstGeom>
          <a:noFill/>
        </p:spPr>
        <p:txBody>
          <a:bodyPr wrap="square" rtlCol="0">
            <a:spAutoFit/>
          </a:bodyPr>
          <a:lstStyle/>
          <a:p>
            <a:r>
              <a:rPr lang="en-US" dirty="0">
                <a:solidFill>
                  <a:schemeClr val="accent6"/>
                </a:solidFill>
                <a:latin typeface="Century Gothic" panose="020B0502020202020204" pitchFamily="34" charset="0"/>
              </a:rPr>
              <a:t>COMPETITIVE PRODUCTS</a:t>
            </a:r>
          </a:p>
        </p:txBody>
      </p:sp>
      <p:sp>
        <p:nvSpPr>
          <p:cNvPr id="18" name="TextBox 17">
            <a:extLst>
              <a:ext uri="{FF2B5EF4-FFF2-40B4-BE49-F238E27FC236}">
                <a16:creationId xmlns:a16="http://schemas.microsoft.com/office/drawing/2014/main" id="{B97DD16C-B493-9847-32FF-6E65B05EE045}"/>
              </a:ext>
            </a:extLst>
          </p:cNvPr>
          <p:cNvSpPr txBox="1"/>
          <p:nvPr/>
        </p:nvSpPr>
        <p:spPr>
          <a:xfrm>
            <a:off x="6633867" y="1294687"/>
            <a:ext cx="5001695" cy="369332"/>
          </a:xfrm>
          <a:prstGeom prst="rect">
            <a:avLst/>
          </a:prstGeom>
          <a:noFill/>
        </p:spPr>
        <p:txBody>
          <a:bodyPr wrap="square" rtlCol="0">
            <a:spAutoFit/>
          </a:bodyPr>
          <a:lstStyle/>
          <a:p>
            <a:r>
              <a:rPr lang="en-US" dirty="0">
                <a:solidFill>
                  <a:schemeClr val="accent1">
                    <a:lumMod val="75000"/>
                  </a:schemeClr>
                </a:solidFill>
                <a:latin typeface="Century Gothic" panose="020B0502020202020204" pitchFamily="34" charset="0"/>
              </a:rPr>
              <a:t>PRESENTED SOLUTIONS</a:t>
            </a:r>
          </a:p>
        </p:txBody>
      </p:sp>
    </p:spTree>
    <p:extLst>
      <p:ext uri="{BB962C8B-B14F-4D97-AF65-F5344CB8AC3E}">
        <p14:creationId xmlns:p14="http://schemas.microsoft.com/office/powerpoint/2010/main" val="3261489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5. WHY US?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183415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WHY US?</a:t>
            </a:r>
          </a:p>
        </p:txBody>
      </p:sp>
      <p:pic>
        <p:nvPicPr>
          <p:cNvPr id="8" name="Graphic 7" descr="Users outline">
            <a:extLst>
              <a:ext uri="{FF2B5EF4-FFF2-40B4-BE49-F238E27FC236}">
                <a16:creationId xmlns:a16="http://schemas.microsoft.com/office/drawing/2014/main" id="{536107A6-4A66-7D96-4218-A321CAEABC9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0961155" y="31319"/>
            <a:ext cx="1230033" cy="1230033"/>
          </a:xfrm>
          <a:prstGeom prst="rect">
            <a:avLst/>
          </a:prstGeom>
        </p:spPr>
      </p:pic>
      <p:sp>
        <p:nvSpPr>
          <p:cNvPr id="10" name="Rectangle 9">
            <a:extLst>
              <a:ext uri="{FF2B5EF4-FFF2-40B4-BE49-F238E27FC236}">
                <a16:creationId xmlns:a16="http://schemas.microsoft.com/office/drawing/2014/main" id="{BE887B13-73B2-3600-E23A-0A23081E469E}"/>
              </a:ext>
            </a:extLst>
          </p:cNvPr>
          <p:cNvSpPr/>
          <p:nvPr/>
        </p:nvSpPr>
        <p:spPr>
          <a:xfrm>
            <a:off x="850605" y="871869"/>
            <a:ext cx="9674615" cy="123003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F269F224-F77D-BD66-33A0-D80A317BA32A}"/>
              </a:ext>
            </a:extLst>
          </p:cNvPr>
          <p:cNvSpPr/>
          <p:nvPr/>
        </p:nvSpPr>
        <p:spPr>
          <a:xfrm>
            <a:off x="499730" y="871870"/>
            <a:ext cx="138223" cy="543323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71771E30-93B1-750C-F970-2BD597806FA6}"/>
              </a:ext>
            </a:extLst>
          </p:cNvPr>
          <p:cNvSpPr txBox="1"/>
          <p:nvPr/>
        </p:nvSpPr>
        <p:spPr>
          <a:xfrm>
            <a:off x="1073889" y="1299007"/>
            <a:ext cx="9451332" cy="369332"/>
          </a:xfrm>
          <a:prstGeom prst="rect">
            <a:avLst/>
          </a:prstGeom>
          <a:noFill/>
        </p:spPr>
        <p:txBody>
          <a:bodyPr wrap="square" rtlCol="0">
            <a:spAutoFit/>
          </a:bodyPr>
          <a:lstStyle/>
          <a:p>
            <a:r>
              <a:rPr lang="en-US" dirty="0">
                <a:latin typeface="Century Gothic" panose="020B0502020202020204" pitchFamily="34" charset="0"/>
              </a:rPr>
              <a:t>Highlight the benefits you have over the competition.</a:t>
            </a:r>
          </a:p>
        </p:txBody>
      </p:sp>
      <p:sp>
        <p:nvSpPr>
          <p:cNvPr id="13" name="Rectangle 12">
            <a:extLst>
              <a:ext uri="{FF2B5EF4-FFF2-40B4-BE49-F238E27FC236}">
                <a16:creationId xmlns:a16="http://schemas.microsoft.com/office/drawing/2014/main" id="{94F8ABB7-C93A-A111-87B7-89653D5BEE77}"/>
              </a:ext>
            </a:extLst>
          </p:cNvPr>
          <p:cNvSpPr/>
          <p:nvPr/>
        </p:nvSpPr>
        <p:spPr>
          <a:xfrm>
            <a:off x="850604" y="2286993"/>
            <a:ext cx="9674615" cy="123003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5F43B366-D9E2-A3E9-953D-8FA552E59C11}"/>
              </a:ext>
            </a:extLst>
          </p:cNvPr>
          <p:cNvSpPr/>
          <p:nvPr/>
        </p:nvSpPr>
        <p:spPr>
          <a:xfrm>
            <a:off x="850603" y="3702117"/>
            <a:ext cx="9674615" cy="123003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721EB639-2BA6-4B5D-E1D2-A3B25809EF43}"/>
              </a:ext>
            </a:extLst>
          </p:cNvPr>
          <p:cNvSpPr/>
          <p:nvPr/>
        </p:nvSpPr>
        <p:spPr>
          <a:xfrm>
            <a:off x="850605" y="5093954"/>
            <a:ext cx="9674615" cy="123003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AA6B4BE5-074D-5F3C-AB73-50CF13475344}"/>
              </a:ext>
            </a:extLst>
          </p:cNvPr>
          <p:cNvSpPr txBox="1"/>
          <p:nvPr/>
        </p:nvSpPr>
        <p:spPr>
          <a:xfrm>
            <a:off x="1073888" y="2676901"/>
            <a:ext cx="9451333" cy="369332"/>
          </a:xfrm>
          <a:prstGeom prst="rect">
            <a:avLst/>
          </a:prstGeom>
          <a:noFill/>
        </p:spPr>
        <p:txBody>
          <a:bodyPr wrap="square" rtlCol="0">
            <a:spAutoFit/>
          </a:bodyPr>
          <a:lstStyle/>
          <a:p>
            <a:r>
              <a:rPr lang="en-US" dirty="0">
                <a:latin typeface="Century Gothic" panose="020B0502020202020204" pitchFamily="34" charset="0"/>
              </a:rPr>
              <a:t>Highlight the benefits you have over the competition.</a:t>
            </a:r>
          </a:p>
        </p:txBody>
      </p:sp>
      <p:sp>
        <p:nvSpPr>
          <p:cNvPr id="17" name="TextBox 16">
            <a:extLst>
              <a:ext uri="{FF2B5EF4-FFF2-40B4-BE49-F238E27FC236}">
                <a16:creationId xmlns:a16="http://schemas.microsoft.com/office/drawing/2014/main" id="{A272C64E-D0E6-6836-38F1-1C0EC2250FEF}"/>
              </a:ext>
            </a:extLst>
          </p:cNvPr>
          <p:cNvSpPr txBox="1"/>
          <p:nvPr/>
        </p:nvSpPr>
        <p:spPr>
          <a:xfrm>
            <a:off x="1073888" y="4103602"/>
            <a:ext cx="9451333" cy="369332"/>
          </a:xfrm>
          <a:prstGeom prst="rect">
            <a:avLst/>
          </a:prstGeom>
          <a:noFill/>
        </p:spPr>
        <p:txBody>
          <a:bodyPr wrap="square" rtlCol="0">
            <a:spAutoFit/>
          </a:bodyPr>
          <a:lstStyle/>
          <a:p>
            <a:r>
              <a:rPr lang="en-US" dirty="0">
                <a:latin typeface="Century Gothic" panose="020B0502020202020204" pitchFamily="34" charset="0"/>
              </a:rPr>
              <a:t>Highlight the benefits you have over the competition.</a:t>
            </a:r>
          </a:p>
        </p:txBody>
      </p:sp>
      <p:sp>
        <p:nvSpPr>
          <p:cNvPr id="18" name="TextBox 17">
            <a:extLst>
              <a:ext uri="{FF2B5EF4-FFF2-40B4-BE49-F238E27FC236}">
                <a16:creationId xmlns:a16="http://schemas.microsoft.com/office/drawing/2014/main" id="{6C092E64-9B5C-5658-F213-750085145EFB}"/>
              </a:ext>
            </a:extLst>
          </p:cNvPr>
          <p:cNvSpPr txBox="1"/>
          <p:nvPr/>
        </p:nvSpPr>
        <p:spPr>
          <a:xfrm>
            <a:off x="1073889" y="5518726"/>
            <a:ext cx="9451329" cy="369332"/>
          </a:xfrm>
          <a:prstGeom prst="rect">
            <a:avLst/>
          </a:prstGeom>
          <a:noFill/>
        </p:spPr>
        <p:txBody>
          <a:bodyPr wrap="square" rtlCol="0">
            <a:spAutoFit/>
          </a:bodyPr>
          <a:lstStyle/>
          <a:p>
            <a:r>
              <a:rPr lang="en-US" dirty="0">
                <a:latin typeface="Century Gothic" panose="020B0502020202020204" pitchFamily="34" charset="0"/>
              </a:rPr>
              <a:t>Highlight the benefits you have over the competition.</a:t>
            </a:r>
          </a:p>
        </p:txBody>
      </p:sp>
    </p:spTree>
    <p:extLst>
      <p:ext uri="{BB962C8B-B14F-4D97-AF65-F5344CB8AC3E}">
        <p14:creationId xmlns:p14="http://schemas.microsoft.com/office/powerpoint/2010/main" val="1520620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Rectangle 7">
            <a:extLst>
              <a:ext uri="{FF2B5EF4-FFF2-40B4-BE49-F238E27FC236}">
                <a16:creationId xmlns:a16="http://schemas.microsoft.com/office/drawing/2014/main" id="{C5C9822A-2673-EF4B-83F8-7225B1732D23}"/>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0" name="Parallelogram 39">
            <a:extLst>
              <a:ext uri="{FF2B5EF4-FFF2-40B4-BE49-F238E27FC236}">
                <a16:creationId xmlns:a16="http://schemas.microsoft.com/office/drawing/2014/main" id="{CEEE06DA-2C33-C84F-940E-6D7DB4C078C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381A0FB2-B8D0-CA42-B368-F7E708F385C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6. CALL TO ACTION</a:t>
            </a:r>
            <a:endParaRPr lang="en-US" dirty="0">
              <a:solidFill>
                <a:schemeClr val="bg1"/>
              </a:solidFill>
              <a:latin typeface="Century Gothic" panose="020B0502020202020204" pitchFamily="34" charset="0"/>
              <a:ea typeface="Arial" charset="0"/>
              <a:cs typeface="Arial" charset="0"/>
            </a:endParaRPr>
          </a:p>
        </p:txBody>
      </p:sp>
      <p:sp>
        <p:nvSpPr>
          <p:cNvPr id="38" name="TextBox 37">
            <a:extLst>
              <a:ext uri="{FF2B5EF4-FFF2-40B4-BE49-F238E27FC236}">
                <a16:creationId xmlns:a16="http://schemas.microsoft.com/office/drawing/2014/main" id="{E36FEB26-6347-CD41-956A-B259185DAC9B}"/>
              </a:ext>
            </a:extLst>
          </p:cNvPr>
          <p:cNvSpPr txBox="1"/>
          <p:nvPr/>
        </p:nvSpPr>
        <p:spPr>
          <a:xfrm>
            <a:off x="367748" y="248400"/>
            <a:ext cx="3029997"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6. CALL TO ACTION</a:t>
            </a:r>
          </a:p>
        </p:txBody>
      </p:sp>
      <p:sp>
        <p:nvSpPr>
          <p:cNvPr id="42" name="TextBox 41">
            <a:extLst>
              <a:ext uri="{FF2B5EF4-FFF2-40B4-BE49-F238E27FC236}">
                <a16:creationId xmlns:a16="http://schemas.microsoft.com/office/drawing/2014/main" id="{7954363F-9198-8F86-D097-79A95D6B3991}"/>
              </a:ext>
            </a:extLst>
          </p:cNvPr>
          <p:cNvSpPr txBox="1"/>
          <p:nvPr/>
        </p:nvSpPr>
        <p:spPr>
          <a:xfrm>
            <a:off x="451238" y="2449003"/>
            <a:ext cx="6907188" cy="1754326"/>
          </a:xfrm>
          <a:prstGeom prst="rect">
            <a:avLst/>
          </a:prstGeom>
          <a:noFill/>
        </p:spPr>
        <p:txBody>
          <a:bodyPr wrap="square" rtlCol="0">
            <a:spAutoFit/>
          </a:bodyPr>
          <a:lstStyle/>
          <a:p>
            <a:r>
              <a:rPr lang="en-US" sz="3600" dirty="0">
                <a:latin typeface="Century Gothic" panose="020B0502020202020204" pitchFamily="34" charset="0"/>
              </a:rPr>
              <a:t>INSERT YOUR CALL TO ACTION FOR A SPECIFIC PRODUCT OR SERVICE.</a:t>
            </a:r>
          </a:p>
        </p:txBody>
      </p:sp>
    </p:spTree>
    <p:extLst>
      <p:ext uri="{BB962C8B-B14F-4D97-AF65-F5344CB8AC3E}">
        <p14:creationId xmlns:p14="http://schemas.microsoft.com/office/powerpoint/2010/main" val="57605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47</TotalTime>
  <Words>335</Words>
  <Application>Microsoft Macintosh PowerPoint</Application>
  <PresentationFormat>Widescreen</PresentationFormat>
  <Paragraphs>78</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7</cp:revision>
  <dcterms:created xsi:type="dcterms:W3CDTF">2022-07-11T22:53:58Z</dcterms:created>
  <dcterms:modified xsi:type="dcterms:W3CDTF">2022-07-22T18:42:46Z</dcterms:modified>
</cp:coreProperties>
</file>