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54" r:id="rId4"/>
    <p:sldId id="379" r:id="rId5"/>
    <p:sldId id="386" r:id="rId6"/>
    <p:sldId id="387" r:id="rId7"/>
    <p:sldId id="388" r:id="rId8"/>
    <p:sldId id="378" r:id="rId9"/>
    <p:sldId id="382" r:id="rId10"/>
    <p:sldId id="383"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86447"/>
  </p:normalViewPr>
  <p:slideViewPr>
    <p:cSldViewPr snapToGrid="0" snapToObjects="1">
      <p:cViewPr varScale="1">
        <p:scale>
          <a:sx n="128" d="100"/>
          <a:sy n="128" d="100"/>
        </p:scale>
        <p:origin x="536" y="16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952464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004892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73079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258060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496&amp;utm_source=integrated+content&amp;utm_campaign=/content/annual-sales-report-templates&amp;utm_medium=Year-End+Sales+Report+powerpoint+11496&amp;lpa=Year-End+Sales+Report+powerpoint+11496&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YEAR-END SALES REPORT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YEAR-END SALES REPORT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YEAR-END SALES REPORT</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4CF26C1F-3DBE-DDC0-F2AA-4045DF940735}"/>
              </a:ext>
            </a:extLst>
          </p:cNvPr>
          <p:cNvSpPr txBox="1"/>
          <p:nvPr/>
        </p:nvSpPr>
        <p:spPr>
          <a:xfrm>
            <a:off x="300447" y="2127058"/>
            <a:ext cx="6094324" cy="3365024"/>
          </a:xfrm>
          <a:prstGeom prst="rect">
            <a:avLst/>
          </a:prstGeom>
          <a:noFill/>
        </p:spPr>
        <p:txBody>
          <a:bodyPr wrap="square">
            <a:spAutoFit/>
          </a:bodyPr>
          <a:lstStyle/>
          <a:p>
            <a:pPr marL="0" marR="0">
              <a:spcBef>
                <a:spcPts val="200"/>
              </a:spcBef>
              <a:spcAft>
                <a:spcPts val="200"/>
              </a:spcAft>
            </a:pPr>
            <a:r>
              <a:rPr lang="en-US" sz="36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COMPANY NAME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0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0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00/00/0000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0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Address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Address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Phone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Email</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Website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68C94987-CB31-1289-794B-BE49958CFF82}"/>
              </a:ext>
            </a:extLst>
          </p:cNvPr>
          <p:cNvGraphicFramePr>
            <a:graphicFrameLocks noGrp="1"/>
          </p:cNvGraphicFramePr>
          <p:nvPr>
            <p:extLst>
              <p:ext uri="{D42A27DB-BD31-4B8C-83A1-F6EECF244321}">
                <p14:modId xmlns:p14="http://schemas.microsoft.com/office/powerpoint/2010/main" val="1004990125"/>
              </p:ext>
            </p:extLst>
          </p:nvPr>
        </p:nvGraphicFramePr>
        <p:xfrm>
          <a:off x="365018" y="5677327"/>
          <a:ext cx="10509291" cy="548640"/>
        </p:xfrm>
        <a:graphic>
          <a:graphicData uri="http://schemas.openxmlformats.org/drawingml/2006/table">
            <a:tbl>
              <a:tblPr firstRow="1" firstCol="1" bandRow="1">
                <a:tableStyleId>{5C22544A-7EE6-4342-B048-85BDC9FD1C3A}</a:tableStyleId>
              </a:tblPr>
              <a:tblGrid>
                <a:gridCol w="1311559">
                  <a:extLst>
                    <a:ext uri="{9D8B030D-6E8A-4147-A177-3AD203B41FA5}">
                      <a16:colId xmlns:a16="http://schemas.microsoft.com/office/drawing/2014/main" val="220955371"/>
                    </a:ext>
                  </a:extLst>
                </a:gridCol>
                <a:gridCol w="2724008">
                  <a:extLst>
                    <a:ext uri="{9D8B030D-6E8A-4147-A177-3AD203B41FA5}">
                      <a16:colId xmlns:a16="http://schemas.microsoft.com/office/drawing/2014/main" val="3562880062"/>
                    </a:ext>
                  </a:extLst>
                </a:gridCol>
                <a:gridCol w="613743">
                  <a:extLst>
                    <a:ext uri="{9D8B030D-6E8A-4147-A177-3AD203B41FA5}">
                      <a16:colId xmlns:a16="http://schemas.microsoft.com/office/drawing/2014/main" val="2930002290"/>
                    </a:ext>
                  </a:extLst>
                </a:gridCol>
                <a:gridCol w="3508001">
                  <a:extLst>
                    <a:ext uri="{9D8B030D-6E8A-4147-A177-3AD203B41FA5}">
                      <a16:colId xmlns:a16="http://schemas.microsoft.com/office/drawing/2014/main" val="141990310"/>
                    </a:ext>
                  </a:extLst>
                </a:gridCol>
                <a:gridCol w="702021">
                  <a:extLst>
                    <a:ext uri="{9D8B030D-6E8A-4147-A177-3AD203B41FA5}">
                      <a16:colId xmlns:a16="http://schemas.microsoft.com/office/drawing/2014/main" val="4123828288"/>
                    </a:ext>
                  </a:extLst>
                </a:gridCol>
                <a:gridCol w="1649959">
                  <a:extLst>
                    <a:ext uri="{9D8B030D-6E8A-4147-A177-3AD203B41FA5}">
                      <a16:colId xmlns:a16="http://schemas.microsoft.com/office/drawing/2014/main" val="3833994725"/>
                    </a:ext>
                  </a:extLst>
                </a:gridCol>
              </a:tblGrid>
              <a:tr h="274320">
                <a:tc>
                  <a:txBody>
                    <a:bodyPr/>
                    <a:lstStyle/>
                    <a:p>
                      <a:pPr marL="0" marR="0" algn="l">
                        <a:lnSpc>
                          <a:spcPct val="107000"/>
                        </a:lnSpc>
                        <a:spcBef>
                          <a:spcPts val="0"/>
                        </a:spcBef>
                        <a:spcAft>
                          <a:spcPts val="0"/>
                        </a:spcAft>
                      </a:pPr>
                      <a:r>
                        <a:rPr lang="en-US" sz="1000" b="0" dirty="0">
                          <a:effectLst/>
                          <a:latin typeface="Century Gothic" panose="020B0502020202020204" pitchFamily="34" charset="0"/>
                        </a:rPr>
                        <a:t>PREPARED BY</a:t>
                      </a:r>
                      <a:endParaRPr lang="en-US"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TITLE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DATE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3365976914"/>
                  </a:ext>
                </a:extLst>
              </a:tr>
              <a:tr h="274320">
                <a:tc>
                  <a:txBody>
                    <a:bodyPr/>
                    <a:lstStyle/>
                    <a:p>
                      <a:pPr marL="0" marR="0" algn="l">
                        <a:lnSpc>
                          <a:spcPct val="107000"/>
                        </a:lnSpc>
                        <a:spcBef>
                          <a:spcPts val="0"/>
                        </a:spcBef>
                        <a:spcAft>
                          <a:spcPts val="0"/>
                        </a:spcAft>
                      </a:pPr>
                      <a:r>
                        <a:rPr lang="en-US" sz="1000" b="0" dirty="0">
                          <a:effectLst/>
                          <a:latin typeface="Century Gothic" panose="020B0502020202020204" pitchFamily="34" charset="0"/>
                        </a:rPr>
                        <a:t>APPROVED BY</a:t>
                      </a:r>
                      <a:endParaRPr lang="en-US"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TITLE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DATE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911576057"/>
                  </a:ext>
                </a:extLst>
              </a:tr>
            </a:tbl>
          </a:graphicData>
        </a:graphic>
      </p:graphicFrame>
      <p:sp>
        <p:nvSpPr>
          <p:cNvPr id="7" name="Rectangle 1">
            <a:extLst>
              <a:ext uri="{FF2B5EF4-FFF2-40B4-BE49-F238E27FC236}">
                <a16:creationId xmlns:a16="http://schemas.microsoft.com/office/drawing/2014/main" id="{B3806630-7165-EF1F-6AC9-04553ACB9888}"/>
              </a:ext>
            </a:extLst>
          </p:cNvPr>
          <p:cNvSpPr>
            <a:spLocks noChangeArrowheads="1"/>
          </p:cNvSpPr>
          <p:nvPr/>
        </p:nvSpPr>
        <p:spPr bwMode="auto">
          <a:xfrm>
            <a:off x="365018" y="569512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REFERENCES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34070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REFERENCES</a:t>
            </a:r>
          </a:p>
        </p:txBody>
      </p:sp>
      <p:sp>
        <p:nvSpPr>
          <p:cNvPr id="8" name="Rectangle 7">
            <a:extLst>
              <a:ext uri="{FF2B5EF4-FFF2-40B4-BE49-F238E27FC236}">
                <a16:creationId xmlns:a16="http://schemas.microsoft.com/office/drawing/2014/main" id="{D12C4E1C-6245-9DFA-27E1-3CA66C7425A7}"/>
              </a:ext>
            </a:extLst>
          </p:cNvPr>
          <p:cNvSpPr/>
          <p:nvPr/>
        </p:nvSpPr>
        <p:spPr>
          <a:xfrm>
            <a:off x="521293" y="769121"/>
            <a:ext cx="162371" cy="56015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7AC506BF-D53A-7EAF-B56F-966A2EA16448}"/>
              </a:ext>
            </a:extLst>
          </p:cNvPr>
          <p:cNvSpPr txBox="1"/>
          <p:nvPr/>
        </p:nvSpPr>
        <p:spPr>
          <a:xfrm>
            <a:off x="2948299" y="357550"/>
            <a:ext cx="9044283" cy="259495"/>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connection with the monthly projected profits and losses and expenses, we used the following resources to generate this report.</a:t>
            </a:r>
          </a:p>
        </p:txBody>
      </p:sp>
      <p:graphicFrame>
        <p:nvGraphicFramePr>
          <p:cNvPr id="3" name="Table 2">
            <a:extLst>
              <a:ext uri="{FF2B5EF4-FFF2-40B4-BE49-F238E27FC236}">
                <a16:creationId xmlns:a16="http://schemas.microsoft.com/office/drawing/2014/main" id="{EF789BC4-FBBF-A256-2222-695AF26F03C1}"/>
              </a:ext>
            </a:extLst>
          </p:cNvPr>
          <p:cNvGraphicFramePr>
            <a:graphicFrameLocks noGrp="1"/>
          </p:cNvGraphicFramePr>
          <p:nvPr>
            <p:extLst>
              <p:ext uri="{D42A27DB-BD31-4B8C-83A1-F6EECF244321}">
                <p14:modId xmlns:p14="http://schemas.microsoft.com/office/powerpoint/2010/main" val="1094341552"/>
              </p:ext>
            </p:extLst>
          </p:nvPr>
        </p:nvGraphicFramePr>
        <p:xfrm>
          <a:off x="864635" y="1080492"/>
          <a:ext cx="11127947" cy="5290210"/>
        </p:xfrm>
        <a:graphic>
          <a:graphicData uri="http://schemas.openxmlformats.org/drawingml/2006/table">
            <a:tbl>
              <a:tblPr firstRow="1" firstCol="1" bandRow="1">
                <a:tableStyleId>{5C22544A-7EE6-4342-B048-85BDC9FD1C3A}</a:tableStyleId>
              </a:tblPr>
              <a:tblGrid>
                <a:gridCol w="4073306">
                  <a:extLst>
                    <a:ext uri="{9D8B030D-6E8A-4147-A177-3AD203B41FA5}">
                      <a16:colId xmlns:a16="http://schemas.microsoft.com/office/drawing/2014/main" val="2180394050"/>
                    </a:ext>
                  </a:extLst>
                </a:gridCol>
                <a:gridCol w="7054641">
                  <a:extLst>
                    <a:ext uri="{9D8B030D-6E8A-4147-A177-3AD203B41FA5}">
                      <a16:colId xmlns:a16="http://schemas.microsoft.com/office/drawing/2014/main" val="4279996811"/>
                    </a:ext>
                  </a:extLst>
                </a:gridCol>
              </a:tblGrid>
              <a:tr h="567394">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SOURCE NAME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7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LOCATION / LINK</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2952504068"/>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535609056"/>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3387441955"/>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1437094124"/>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2981509891"/>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1056420263"/>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2151590881"/>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YEAR-END SALES REPORT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36635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Executive Summary</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Annual Financial Report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Auditor’s Report</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References</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Conclusion</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7921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EXECUTIVE SUMMARY</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EXECUTIVE SUMMARY</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89D7C61A-159F-238D-C745-BE6200588671}"/>
              </a:ext>
            </a:extLst>
          </p:cNvPr>
          <p:cNvSpPr txBox="1"/>
          <p:nvPr/>
        </p:nvSpPr>
        <p:spPr>
          <a:xfrm>
            <a:off x="888764" y="923329"/>
            <a:ext cx="10554056" cy="5299399"/>
          </a:xfrm>
          <a:prstGeom prst="rect">
            <a:avLst/>
          </a:prstGeom>
          <a:noFill/>
        </p:spPr>
        <p:txBody>
          <a:bodyPr wrap="square">
            <a:spAutoFit/>
          </a:bodyPr>
          <a:lstStyle/>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[NAME OF COMPANY] is an organized corporation currently existing under the laws of [CITY / TOWN] in [STATE / PROVINCE]. The founder, owner, and Chief Executive Officer of [COMPANY NAME] is [NAME]; [NAME]’s previous experience in [LIST PAST EXPERIENCE] brings [LIST QUALIFICATIONS AND ASSETS] to our team.</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[NAME OF COMPANY] was established in [YEAR] and has since committed itself to specializing in providing [SPECIFY PRODUCTS / SERVICES] for [CATEGORIZE CUSTOMER BASE]. In its first year, [NAME OF COMPANY] employed a total number of [NUMBER] employees and has since expanded its operations to a team of [NUMBER OF EMPLOYEES].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addition to providing [SPECIFY PRODUCTS or SERVICES], [COMPANY NAME] has also spearheaded additional initiatives, both internally and for the greater business community. These include [DESCRIBE ADDITIONAL PRODUCTS OR SERVICES PROVIDED, THE COMPANY’S REPUTATION OR COMMUNITY INVOLVEMENT, BUSINESS PARTNERS AND RELATIONSHIPS, AND ANY OTHER NOTABLE SUCCESSES THE COMPANY HAS HAD OUTSIDE THEIR PRIMARY SERVICES].</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[CURRENT YEAR], [NAME OF COMPANY] is proud to [LIST KEY, HIGH-LEVEL ACHIEVEMENTS OF THE PAST YEAR. THESE CAN INCLUDE TOTAL REVENUE, NEW OR IMPROVED PRODUCTS AND SERVICES, AWARDS, ACQUISITIONS AND OTHER BUSINESS PARTNERSHIPS, ETC.].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As of [CURRENT YEAR], the company is involved in [NUMBER] major projects — our main focus this year has been on [NAMES AND HIGH-LEVEL DETAILS OF PROJECT(S)]. [GIVE DETAILS OF THE FUNDING, REVENUE ACCRUED, AND OVERALL SUCCESS OR FAILURE OF THESE PROJECTS.]</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the following year-end report, you will find an annual financial report (complete with a profit and loss statement) that provides insight into [NAME OF COMPANY]’s current financial position. Additionally, we have included an auditor’s report, written conclusions, and references. It is our hope that upon reading this report (including the financial models contained herein), you will gain a better understanding of our business’s directions, as well as a clear idea about whether we will continue with all current initiatives, modify any of them, or terminate and/or replace any of them. </a:t>
            </a:r>
            <a:endParaRPr lang="en-US" sz="1100" dirty="0"/>
          </a:p>
        </p:txBody>
      </p:sp>
      <p:sp>
        <p:nvSpPr>
          <p:cNvPr id="3" name="Rectangle 2">
            <a:extLst>
              <a:ext uri="{FF2B5EF4-FFF2-40B4-BE49-F238E27FC236}">
                <a16:creationId xmlns:a16="http://schemas.microsoft.com/office/drawing/2014/main" id="{36C1A62E-1A80-AE00-4279-28A2A716D79B}"/>
              </a:ext>
            </a:extLst>
          </p:cNvPr>
          <p:cNvSpPr/>
          <p:nvPr/>
        </p:nvSpPr>
        <p:spPr>
          <a:xfrm>
            <a:off x="521293" y="769121"/>
            <a:ext cx="162371" cy="56015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4186650993"/>
              </p:ext>
            </p:extLst>
          </p:nvPr>
        </p:nvGraphicFramePr>
        <p:xfrm>
          <a:off x="897030" y="1220253"/>
          <a:ext cx="10983526" cy="4892910"/>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489291">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NET SALES</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Product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Service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TOTAL NET SALES</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COST OF SALES</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034049388"/>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Product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474125824"/>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Service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303096754"/>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TOTAL COST OF SALES</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442328920"/>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GROSS MARGIN</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043332193"/>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817853" cy="369332"/>
          </a:xfrm>
          <a:prstGeom prst="rect">
            <a:avLst/>
          </a:prstGeom>
          <a:noFill/>
        </p:spPr>
        <p:txBody>
          <a:bodyPr wrap="none" rtlCol="0">
            <a:spAutoFit/>
          </a:bodyPr>
          <a:lstStyle/>
          <a:p>
            <a:r>
              <a:rPr lang="en-US" dirty="0">
                <a:solidFill>
                  <a:schemeClr val="accent6">
                    <a:lumMod val="75000"/>
                  </a:schemeClr>
                </a:solidFill>
                <a:latin typeface="Century Gothic" panose="020B0502020202020204" pitchFamily="34" charset="0"/>
              </a:rPr>
              <a:t>SALES</a:t>
            </a:r>
          </a:p>
        </p:txBody>
      </p:sp>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532995629"/>
              </p:ext>
            </p:extLst>
          </p:nvPr>
        </p:nvGraphicFramePr>
        <p:xfrm>
          <a:off x="897030" y="1220252"/>
          <a:ext cx="10983526" cy="5086544"/>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635818">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635818">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OPERATING EXPENSES</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Research and Development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Sales and Marketing</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General and Administrative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Amortization of Purchased Intangible Assets</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034049388"/>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In-Process Research and Development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474125824"/>
                  </a:ext>
                </a:extLst>
              </a:tr>
              <a:tr h="635818">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TOTAL OPERATING EXPENSES</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303096754"/>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2593980" cy="369332"/>
          </a:xfrm>
          <a:prstGeom prst="rect">
            <a:avLst/>
          </a:prstGeom>
          <a:noFill/>
        </p:spPr>
        <p:txBody>
          <a:bodyPr wrap="none" rtlCol="0">
            <a:spAutoFit/>
          </a:bodyPr>
          <a:lstStyle/>
          <a:p>
            <a:r>
              <a:rPr lang="en-US" dirty="0">
                <a:solidFill>
                  <a:schemeClr val="accent1">
                    <a:lumMod val="50000"/>
                  </a:schemeClr>
                </a:solidFill>
                <a:latin typeface="Century Gothic" panose="020B0502020202020204" pitchFamily="34" charset="0"/>
              </a:rPr>
              <a:t>OPERATING EXPENSES</a:t>
            </a:r>
          </a:p>
        </p:txBody>
      </p:sp>
    </p:spTree>
    <p:extLst>
      <p:ext uri="{BB962C8B-B14F-4D97-AF65-F5344CB8AC3E}">
        <p14:creationId xmlns:p14="http://schemas.microsoft.com/office/powerpoint/2010/main" val="2428277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4048732168"/>
              </p:ext>
            </p:extLst>
          </p:nvPr>
        </p:nvGraphicFramePr>
        <p:xfrm>
          <a:off x="897030" y="1220252"/>
          <a:ext cx="10983526" cy="5086545"/>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1017309">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1017309">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OPERATING INCOME</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1017309">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Interest Income, Net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1017309">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Other Income, Net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1017309">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INTEREST AND OTHER INCOME, NET</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2491388" cy="369332"/>
          </a:xfrm>
          <a:prstGeom prst="rect">
            <a:avLst/>
          </a:prstGeom>
          <a:noFill/>
        </p:spPr>
        <p:txBody>
          <a:bodyPr wrap="none" rtlCol="0">
            <a:spAutoFit/>
          </a:bodyPr>
          <a:lstStyle/>
          <a:p>
            <a:r>
              <a:rPr lang="en-US" dirty="0">
                <a:solidFill>
                  <a:schemeClr val="accent1">
                    <a:lumMod val="50000"/>
                  </a:schemeClr>
                </a:solidFill>
                <a:latin typeface="Century Gothic" panose="020B0502020202020204" pitchFamily="34" charset="0"/>
              </a:rPr>
              <a:t>OPERATING INCOME</a:t>
            </a:r>
          </a:p>
        </p:txBody>
      </p:sp>
    </p:spTree>
    <p:extLst>
      <p:ext uri="{BB962C8B-B14F-4D97-AF65-F5344CB8AC3E}">
        <p14:creationId xmlns:p14="http://schemas.microsoft.com/office/powerpoint/2010/main" val="2142904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2607270742"/>
              </p:ext>
            </p:extLst>
          </p:nvPr>
        </p:nvGraphicFramePr>
        <p:xfrm>
          <a:off x="897030" y="1220252"/>
          <a:ext cx="10983526" cy="5150448"/>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858408">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858408">
                <a:tc>
                  <a:txBody>
                    <a:bodyPr/>
                    <a:lstStyle/>
                    <a:p>
                      <a:pPr marL="0" marR="0">
                        <a:lnSpc>
                          <a:spcPct val="107000"/>
                        </a:lnSpc>
                        <a:spcBef>
                          <a:spcPts val="0"/>
                        </a:spcBef>
                        <a:spcAft>
                          <a:spcPts val="0"/>
                        </a:spcAft>
                      </a:pPr>
                      <a:r>
                        <a:rPr lang="en-US" sz="10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INCOME BEFORE PROVISION FOR INCOME TAXES AND CUMULATIVE EFFECT OF ACCOUNTING CHANGE</a:t>
                      </a: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85840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Provision for Income Taxes</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858408">
                <a:tc>
                  <a:txBody>
                    <a:bodyPr/>
                    <a:lstStyle/>
                    <a:p>
                      <a:pPr marL="0" marR="0">
                        <a:lnSpc>
                          <a:spcPct val="107000"/>
                        </a:lnSpc>
                        <a:spcBef>
                          <a:spcPts val="0"/>
                        </a:spcBef>
                        <a:spcAft>
                          <a:spcPts val="0"/>
                        </a:spcAft>
                      </a:pPr>
                      <a:r>
                        <a:rPr lang="en-US" sz="1000" dirty="0">
                          <a:solidFill>
                            <a:schemeClr val="accent1"/>
                          </a:solidFill>
                          <a:effectLst/>
                          <a:latin typeface="Century Gothic" panose="020B0502020202020204" pitchFamily="34" charset="0"/>
                        </a:rPr>
                        <a:t>INCOME BEFORE CUMULATIVE EFFECT OF ACCOUNTING CHANGE</a:t>
                      </a:r>
                      <a:endParaRPr lang="en-US" sz="10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85840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Cumulative Effect of Accounting Change, Net of Tax</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r h="85840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0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NET INCOME</a:t>
                      </a: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258930525"/>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1588897" cy="369332"/>
          </a:xfrm>
          <a:prstGeom prst="rect">
            <a:avLst/>
          </a:prstGeom>
          <a:noFill/>
        </p:spPr>
        <p:txBody>
          <a:bodyPr wrap="none" rtlCol="0">
            <a:spAutoFit/>
          </a:bodyPr>
          <a:lstStyle/>
          <a:p>
            <a:r>
              <a:rPr lang="en-US" dirty="0">
                <a:solidFill>
                  <a:schemeClr val="accent1"/>
                </a:solidFill>
                <a:latin typeface="Century Gothic" panose="020B0502020202020204" pitchFamily="34" charset="0"/>
              </a:rPr>
              <a:t>NET INCOME</a:t>
            </a:r>
          </a:p>
        </p:txBody>
      </p:sp>
    </p:spTree>
    <p:extLst>
      <p:ext uri="{BB962C8B-B14F-4D97-AF65-F5344CB8AC3E}">
        <p14:creationId xmlns:p14="http://schemas.microsoft.com/office/powerpoint/2010/main" val="4265412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AUDITOR’S REPORT</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30731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AUDITOR’S REPORT</a:t>
            </a:r>
          </a:p>
        </p:txBody>
      </p:sp>
      <p:sp>
        <p:nvSpPr>
          <p:cNvPr id="10" name="TextBox 9">
            <a:extLst>
              <a:ext uri="{FF2B5EF4-FFF2-40B4-BE49-F238E27FC236}">
                <a16:creationId xmlns:a16="http://schemas.microsoft.com/office/drawing/2014/main" id="{2ADCDAB8-1E51-429A-5DA1-CE1F4725C2A9}"/>
              </a:ext>
            </a:extLst>
          </p:cNvPr>
          <p:cNvSpPr txBox="1"/>
          <p:nvPr/>
        </p:nvSpPr>
        <p:spPr>
          <a:xfrm>
            <a:off x="991313" y="3412292"/>
            <a:ext cx="10554056" cy="305084"/>
          </a:xfrm>
          <a:prstGeom prst="rect">
            <a:avLst/>
          </a:prstGeom>
          <a:noFill/>
        </p:spPr>
        <p:txBody>
          <a:bodyPr wrap="square">
            <a:spAutoFit/>
          </a:bodyPr>
          <a:lstStyle/>
          <a:p>
            <a:pPr marL="0" marR="0">
              <a:lnSpc>
                <a:spcPct val="107000"/>
              </a:lnSpc>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You can insert an accountant’s or auditor's report here.</a:t>
            </a:r>
          </a:p>
        </p:txBody>
      </p:sp>
      <p:sp>
        <p:nvSpPr>
          <p:cNvPr id="11" name="Rectangle 10">
            <a:extLst>
              <a:ext uri="{FF2B5EF4-FFF2-40B4-BE49-F238E27FC236}">
                <a16:creationId xmlns:a16="http://schemas.microsoft.com/office/drawing/2014/main" id="{A3AF3FB9-F4A5-FB9D-722B-42269F360B2D}"/>
              </a:ext>
            </a:extLst>
          </p:cNvPr>
          <p:cNvSpPr/>
          <p:nvPr/>
        </p:nvSpPr>
        <p:spPr>
          <a:xfrm>
            <a:off x="521293" y="769121"/>
            <a:ext cx="162371" cy="56015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62643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CONCLUSIONS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73664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CONCLUSIONS</a:t>
            </a:r>
          </a:p>
        </p:txBody>
      </p:sp>
      <p:sp>
        <p:nvSpPr>
          <p:cNvPr id="11" name="TextBox 10">
            <a:extLst>
              <a:ext uri="{FF2B5EF4-FFF2-40B4-BE49-F238E27FC236}">
                <a16:creationId xmlns:a16="http://schemas.microsoft.com/office/drawing/2014/main" id="{6957A756-6EAF-3F48-8F6C-2D7689E873B7}"/>
              </a:ext>
            </a:extLst>
          </p:cNvPr>
          <p:cNvSpPr txBox="1"/>
          <p:nvPr/>
        </p:nvSpPr>
        <p:spPr>
          <a:xfrm>
            <a:off x="967038" y="2841089"/>
            <a:ext cx="10780202" cy="996619"/>
          </a:xfrm>
          <a:prstGeom prst="rect">
            <a:avLst/>
          </a:prstGeom>
          <a:noFill/>
        </p:spPr>
        <p:txBody>
          <a:bodyPr wrap="square">
            <a:spAutoFit/>
          </a:bodyPr>
          <a:lstStyle/>
          <a:p>
            <a:pPr marL="0" marR="0">
              <a:lnSpc>
                <a:spcPct val="107000"/>
              </a:lnSpc>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After presenting the related data on [COMPANY NAME]’s expenses and projected profits and losses for the year [YEAR], we were able to implement our additional programs successfully; moreover, [COMPANY NAME] was able to exceed the expenditure costs. The Board of Directors hereby approves the continuation of the program into the next fiscal year, with evaluations on a quarterly basis.</a:t>
            </a:r>
          </a:p>
        </p:txBody>
      </p:sp>
      <p:sp>
        <p:nvSpPr>
          <p:cNvPr id="12" name="Rectangle 11">
            <a:extLst>
              <a:ext uri="{FF2B5EF4-FFF2-40B4-BE49-F238E27FC236}">
                <a16:creationId xmlns:a16="http://schemas.microsoft.com/office/drawing/2014/main" id="{0423C14F-0B21-EADE-8034-CD66B2CAEDD2}"/>
              </a:ext>
            </a:extLst>
          </p:cNvPr>
          <p:cNvSpPr/>
          <p:nvPr/>
        </p:nvSpPr>
        <p:spPr>
          <a:xfrm>
            <a:off x="521293" y="769121"/>
            <a:ext cx="162371" cy="56015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61489383"/>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20</TotalTime>
  <Words>1149</Words>
  <Application>Microsoft Macintosh PowerPoint</Application>
  <PresentationFormat>Widescreen</PresentationFormat>
  <Paragraphs>223</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2022-06-12T16:05:05Z</dcterms:created>
  <dcterms:modified xsi:type="dcterms:W3CDTF">2022-07-08T22:01:31Z</dcterms:modified>
</cp:coreProperties>
</file>