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2" r:id="rId2"/>
    <p:sldId id="399" r:id="rId3"/>
    <p:sldId id="353" r:id="rId4"/>
    <p:sldId id="367" r:id="rId5"/>
    <p:sldId id="400"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 Id="rId4"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7/8/22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96&amp;utm_source=integrated+content&amp;utm_campaign=/content/annual-sales-report-templates&amp;utm_medium=Yearly+Sales+Comparison+Report+powerpoint+11496&amp;lpa=Yearly+Sales+Comparison+Report+powerpoint+11496&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134952" y="317165"/>
            <a:ext cx="3659025" cy="507783"/>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1077218"/>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YEARLY SALES COMPARISON REPORT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YEARLY SALES COMPARISON REPORT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Yearly Sales Comparison Report Template in Excel to enter data that will populate the charts and graphs.  Place screenshots of each element on the following slides to build out your Yearly Sales Comparison Report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YEARLY SALES COMPARISON REPORT PRESENTATION</a:t>
            </a:r>
            <a:endParaRPr lang="en-US" dirty="0">
              <a:solidFill>
                <a:schemeClr val="bg1"/>
              </a:solidFill>
              <a:latin typeface="Century Gothic" panose="020B0502020202020204" pitchFamily="34" charset="0"/>
              <a:ea typeface="Arial" charset="0"/>
              <a:cs typeface="Arial" charset="0"/>
            </a:endParaRP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REPORTING PERIOD</a:t>
            </a:r>
            <a:endParaRPr lang="en-US" sz="2000" dirty="0">
              <a:solidFill>
                <a:schemeClr val="tx1">
                  <a:lumMod val="65000"/>
                  <a:lumOff val="35000"/>
                </a:schemeClr>
              </a:solidFill>
              <a:latin typeface="Century Gothic" panose="020B0502020202020204" pitchFamily="34" charset="0"/>
            </a:endParaRPr>
          </a:p>
        </p:txBody>
      </p:sp>
      <p:graphicFrame>
        <p:nvGraphicFramePr>
          <p:cNvPr id="3" name="Table 2">
            <a:extLst>
              <a:ext uri="{FF2B5EF4-FFF2-40B4-BE49-F238E27FC236}">
                <a16:creationId xmlns:a16="http://schemas.microsoft.com/office/drawing/2014/main" id="{D3D20017-2764-044B-DF14-EF48902E39CE}"/>
              </a:ext>
            </a:extLst>
          </p:cNvPr>
          <p:cNvGraphicFramePr>
            <a:graphicFrameLocks noGrp="1"/>
          </p:cNvGraphicFramePr>
          <p:nvPr>
            <p:extLst>
              <p:ext uri="{D42A27DB-BD31-4B8C-83A1-F6EECF244321}">
                <p14:modId xmlns:p14="http://schemas.microsoft.com/office/powerpoint/2010/main" val="361286588"/>
              </p:ext>
            </p:extLst>
          </p:nvPr>
        </p:nvGraphicFramePr>
        <p:xfrm>
          <a:off x="648956" y="2764120"/>
          <a:ext cx="6553200" cy="809625"/>
        </p:xfrm>
        <a:graphic>
          <a:graphicData uri="http://schemas.openxmlformats.org/drawingml/2006/table">
            <a:tbl>
              <a:tblPr>
                <a:tableStyleId>{5C22544A-7EE6-4342-B048-85BDC9FD1C3A}</a:tableStyleId>
              </a:tblPr>
              <a:tblGrid>
                <a:gridCol w="2184400">
                  <a:extLst>
                    <a:ext uri="{9D8B030D-6E8A-4147-A177-3AD203B41FA5}">
                      <a16:colId xmlns:a16="http://schemas.microsoft.com/office/drawing/2014/main" val="3094491475"/>
                    </a:ext>
                  </a:extLst>
                </a:gridCol>
                <a:gridCol w="2184400">
                  <a:extLst>
                    <a:ext uri="{9D8B030D-6E8A-4147-A177-3AD203B41FA5}">
                      <a16:colId xmlns:a16="http://schemas.microsoft.com/office/drawing/2014/main" val="1155349752"/>
                    </a:ext>
                  </a:extLst>
                </a:gridCol>
                <a:gridCol w="2184400">
                  <a:extLst>
                    <a:ext uri="{9D8B030D-6E8A-4147-A177-3AD203B41FA5}">
                      <a16:colId xmlns:a16="http://schemas.microsoft.com/office/drawing/2014/main" val="835915715"/>
                    </a:ext>
                  </a:extLst>
                </a:gridCol>
              </a:tblGrid>
              <a:tr h="238125">
                <a:tc>
                  <a:txBody>
                    <a:bodyPr/>
                    <a:lstStyle/>
                    <a:p>
                      <a:pPr algn="l" fontAlgn="b"/>
                      <a:r>
                        <a:rPr lang="en-US" sz="1500" u="none" strike="noStrike" dirty="0">
                          <a:effectLst/>
                          <a:latin typeface="Century Gothic" panose="020B0502020202020204" pitchFamily="34" charset="0"/>
                        </a:rPr>
                        <a:t>CURRENT YEAR</a:t>
                      </a:r>
                      <a:endParaRPr lang="en-US" sz="1500" b="0" i="0" u="none" strike="noStrike" dirty="0">
                        <a:solidFill>
                          <a:srgbClr val="595959"/>
                        </a:solidFill>
                        <a:effectLst/>
                        <a:latin typeface="Century Gothic" panose="020B0502020202020204" pitchFamily="34" charset="0"/>
                      </a:endParaRPr>
                    </a:p>
                  </a:txBody>
                  <a:tcPr marL="9525" marR="9525" marT="9525" marB="0" anchor="b">
                    <a:noFill/>
                  </a:tcPr>
                </a:tc>
                <a:tc rowSpan="2">
                  <a:txBody>
                    <a:bodyPr/>
                    <a:lstStyle/>
                    <a:p>
                      <a:pPr algn="ctr" fontAlgn="ctr"/>
                      <a:r>
                        <a:rPr lang="en-US" sz="2200" u="none" strike="noStrike" dirty="0">
                          <a:effectLst/>
                          <a:latin typeface="Century Gothic" panose="020B0502020202020204" pitchFamily="34" charset="0"/>
                        </a:rPr>
                        <a:t> </a:t>
                      </a:r>
                    </a:p>
                    <a:p>
                      <a:pPr algn="ctr" fontAlgn="ctr"/>
                      <a:r>
                        <a:rPr lang="en-US" sz="1100" u="none" strike="noStrike" dirty="0">
                          <a:effectLst/>
                          <a:latin typeface="Century Gothic" panose="020B0502020202020204" pitchFamily="34" charset="0"/>
                        </a:rPr>
                        <a:t>VS</a:t>
                      </a:r>
                      <a:endParaRPr lang="en-US" sz="1100" b="0" i="0" u="none" strike="noStrike" dirty="0">
                        <a:solidFill>
                          <a:srgbClr val="595959"/>
                        </a:solidFill>
                        <a:effectLst/>
                        <a:latin typeface="Century Gothic" panose="020B0502020202020204" pitchFamily="34" charset="0"/>
                      </a:endParaRPr>
                    </a:p>
                  </a:txBody>
                  <a:tcPr marL="9525" marR="9525" marT="9525" marB="0" anchor="ctr">
                    <a:noFill/>
                  </a:tcPr>
                </a:tc>
                <a:tc>
                  <a:txBody>
                    <a:bodyPr/>
                    <a:lstStyle/>
                    <a:p>
                      <a:pPr algn="l" fontAlgn="b"/>
                      <a:r>
                        <a:rPr lang="en-US" sz="1400" u="none" strike="noStrike" dirty="0">
                          <a:effectLst/>
                          <a:latin typeface="Century Gothic" panose="020B0502020202020204" pitchFamily="34" charset="0"/>
                        </a:rPr>
                        <a:t>PREVIOUS YEAR</a:t>
                      </a:r>
                      <a:endParaRPr lang="en-US" sz="1400" b="0" i="0" u="none" strike="noStrike" dirty="0">
                        <a:solidFill>
                          <a:srgbClr val="595959"/>
                        </a:solidFill>
                        <a:effectLst/>
                        <a:latin typeface="Century Gothic" panose="020B0502020202020204" pitchFamily="34" charset="0"/>
                      </a:endParaRPr>
                    </a:p>
                  </a:txBody>
                  <a:tcPr marL="9525" marR="9525" marT="9525" marB="0" anchor="b">
                    <a:noFill/>
                  </a:tcPr>
                </a:tc>
                <a:extLst>
                  <a:ext uri="{0D108BD9-81ED-4DB2-BD59-A6C34878D82A}">
                    <a16:rowId xmlns:a16="http://schemas.microsoft.com/office/drawing/2014/main" val="3167413133"/>
                  </a:ext>
                </a:extLst>
              </a:tr>
              <a:tr h="571500">
                <a:tc>
                  <a:txBody>
                    <a:bodyPr/>
                    <a:lstStyle/>
                    <a:p>
                      <a:pPr algn="l" fontAlgn="ctr"/>
                      <a:r>
                        <a:rPr lang="en-US" sz="1100" b="1" u="none" strike="noStrike" dirty="0">
                          <a:effectLst/>
                          <a:latin typeface="Century Gothic" panose="020B0502020202020204" pitchFamily="34" charset="0"/>
                        </a:rPr>
                        <a:t>2028</a:t>
                      </a:r>
                      <a:endParaRPr lang="en-US" sz="1100" b="1" i="0" u="none" strike="noStrike" dirty="0">
                        <a:solidFill>
                          <a:srgbClr val="595959"/>
                        </a:solidFill>
                        <a:effectLst/>
                        <a:latin typeface="Century Gothic" panose="020B0502020202020204" pitchFamily="34" charset="0"/>
                      </a:endParaRPr>
                    </a:p>
                  </a:txBody>
                  <a:tcPr marL="114300" marR="9525" marT="9525" marB="0" anchor="ctr">
                    <a:solidFill>
                      <a:schemeClr val="bg1">
                        <a:lumMod val="95000"/>
                      </a:schemeClr>
                    </a:solidFill>
                  </a:tcPr>
                </a:tc>
                <a:tc vMerge="1">
                  <a:txBody>
                    <a:bodyPr/>
                    <a:lstStyle/>
                    <a:p>
                      <a:pPr algn="ctr" fontAlgn="ctr"/>
                      <a:r>
                        <a:rPr lang="en-US" sz="1100" u="none" strike="noStrike" dirty="0">
                          <a:effectLst/>
                          <a:latin typeface="Century Gothic" panose="020B0502020202020204" pitchFamily="34" charset="0"/>
                        </a:rPr>
                        <a:t>VS</a:t>
                      </a:r>
                      <a:endParaRPr lang="en-US" sz="1100" b="0" i="0" u="none" strike="noStrike" dirty="0">
                        <a:solidFill>
                          <a:srgbClr val="595959"/>
                        </a:solidFill>
                        <a:effectLst/>
                        <a:latin typeface="Century Gothic" panose="020B0502020202020204" pitchFamily="34" charset="0"/>
                      </a:endParaRPr>
                    </a:p>
                  </a:txBody>
                  <a:tcPr marL="9525" marR="9525" marT="9525" marB="0" anchor="ctr"/>
                </a:tc>
                <a:tc>
                  <a:txBody>
                    <a:bodyPr/>
                    <a:lstStyle/>
                    <a:p>
                      <a:pPr algn="l" fontAlgn="ctr"/>
                      <a:r>
                        <a:rPr lang="en-US" sz="1100" b="1" u="none" strike="noStrike" dirty="0">
                          <a:effectLst/>
                          <a:latin typeface="Century Gothic" panose="020B0502020202020204" pitchFamily="34" charset="0"/>
                        </a:rPr>
                        <a:t>2027</a:t>
                      </a:r>
                      <a:endParaRPr lang="en-US" sz="1100" b="1" i="0" u="none" strike="noStrike" dirty="0">
                        <a:solidFill>
                          <a:srgbClr val="595959"/>
                        </a:solidFill>
                        <a:effectLst/>
                        <a:latin typeface="Century Gothic" panose="020B0502020202020204" pitchFamily="34" charset="0"/>
                      </a:endParaRPr>
                    </a:p>
                  </a:txBody>
                  <a:tcPr marL="114300" marR="9525" marT="9525" marB="0" anchor="ctr">
                    <a:solidFill>
                      <a:schemeClr val="bg1">
                        <a:lumMod val="95000"/>
                      </a:schemeClr>
                    </a:solidFill>
                  </a:tcPr>
                </a:tc>
                <a:extLst>
                  <a:ext uri="{0D108BD9-81ED-4DB2-BD59-A6C34878D82A}">
                    <a16:rowId xmlns:a16="http://schemas.microsoft.com/office/drawing/2014/main" val="2265093484"/>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YEARLY SALES COMPARISON REPORT PRESENTATION</a:t>
            </a:r>
            <a:r>
              <a:rPr lang="en-US" dirty="0">
                <a:solidFill>
                  <a:schemeClr val="bg1"/>
                </a:solidFill>
                <a:latin typeface="Century Gothic" panose="020B0502020202020204" pitchFamily="34" charset="0"/>
                <a:cs typeface="Arial" charset="0"/>
              </a:rPr>
              <a:t>  </a:t>
            </a:r>
            <a:r>
              <a:rPr lang="en-US" dirty="0">
                <a:solidFill>
                  <a:schemeClr val="bg1"/>
                </a:solidFill>
                <a:latin typeface="Century Gothic" panose="020B0502020202020204" pitchFamily="34" charset="0"/>
              </a:rPr>
              <a:t>|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487389" y="2046547"/>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3" y="2622204"/>
            <a:ext cx="6764923" cy="125835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Summary by Category</a:t>
            </a:r>
          </a:p>
          <a:p>
            <a:pPr>
              <a:lnSpc>
                <a:spcPct val="150000"/>
              </a:lnSpc>
              <a:spcBef>
                <a:spcPts val="600"/>
              </a:spcBef>
              <a:spcAft>
                <a:spcPts val="400"/>
              </a:spcAft>
            </a:pPr>
            <a:r>
              <a:rPr lang="en-US" sz="2400" dirty="0">
                <a:latin typeface="Century Gothic" panose="020B0502020202020204" pitchFamily="34" charset="0"/>
              </a:rPr>
              <a:t>Product Category Sales per Year</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2622204"/>
            <a:ext cx="515816" cy="125835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5607625"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SUMMARY BY CATEGORY</a:t>
            </a:r>
          </a:p>
        </p:txBody>
      </p:sp>
      <p:pic>
        <p:nvPicPr>
          <p:cNvPr id="10" name="Picture 9" descr="A screenshot of a computer&#10;&#10;Description automatically generated with medium confidence">
            <a:extLst>
              <a:ext uri="{FF2B5EF4-FFF2-40B4-BE49-F238E27FC236}">
                <a16:creationId xmlns:a16="http://schemas.microsoft.com/office/drawing/2014/main" id="{9D7032EB-8688-6BE7-7D0A-FB19348CBAD2}"/>
              </a:ext>
            </a:extLst>
          </p:cNvPr>
          <p:cNvPicPr>
            <a:picLocks noChangeAspect="1"/>
          </p:cNvPicPr>
          <p:nvPr/>
        </p:nvPicPr>
        <p:blipFill>
          <a:blip r:embed="rId3"/>
          <a:stretch>
            <a:fillRect/>
          </a:stretch>
        </p:blipFill>
        <p:spPr>
          <a:xfrm>
            <a:off x="550994" y="966761"/>
            <a:ext cx="8153917" cy="5391310"/>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PRODUCT CATEGORY SALES PER YEAR</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811472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PRODUCT CATEGORY SALES PER YEAR</a:t>
            </a:r>
          </a:p>
        </p:txBody>
      </p:sp>
      <p:pic>
        <p:nvPicPr>
          <p:cNvPr id="3" name="Picture 2" descr="Chart, bar chart&#10;&#10;Description automatically generated">
            <a:extLst>
              <a:ext uri="{FF2B5EF4-FFF2-40B4-BE49-F238E27FC236}">
                <a16:creationId xmlns:a16="http://schemas.microsoft.com/office/drawing/2014/main" id="{438AEC55-9D4A-13AC-3B3C-B6B5BB676994}"/>
              </a:ext>
            </a:extLst>
          </p:cNvPr>
          <p:cNvPicPr>
            <a:picLocks noChangeAspect="1"/>
          </p:cNvPicPr>
          <p:nvPr/>
        </p:nvPicPr>
        <p:blipFill>
          <a:blip r:embed="rId3"/>
          <a:stretch>
            <a:fillRect/>
          </a:stretch>
        </p:blipFill>
        <p:spPr>
          <a:xfrm>
            <a:off x="1146607" y="1252902"/>
            <a:ext cx="9898786" cy="3574075"/>
          </a:xfrm>
          <a:prstGeom prst="rect">
            <a:avLst/>
          </a:prstGeom>
        </p:spPr>
      </p:pic>
      <p:pic>
        <p:nvPicPr>
          <p:cNvPr id="11" name="Picture 10">
            <a:extLst>
              <a:ext uri="{FF2B5EF4-FFF2-40B4-BE49-F238E27FC236}">
                <a16:creationId xmlns:a16="http://schemas.microsoft.com/office/drawing/2014/main" id="{8BDB1E50-9080-9226-814F-1FD61F600D62}"/>
              </a:ext>
            </a:extLst>
          </p:cNvPr>
          <p:cNvPicPr>
            <a:picLocks noChangeAspect="1"/>
          </p:cNvPicPr>
          <p:nvPr/>
        </p:nvPicPr>
        <p:blipFill>
          <a:blip r:embed="rId4"/>
          <a:stretch>
            <a:fillRect/>
          </a:stretch>
        </p:blipFill>
        <p:spPr>
          <a:xfrm>
            <a:off x="97516" y="5366551"/>
            <a:ext cx="11996968" cy="874981"/>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63</TotalTime>
  <Words>210</Words>
  <Application>Microsoft Macintosh PowerPoint</Application>
  <PresentationFormat>Widescreen</PresentationFormat>
  <Paragraphs>32</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6</cp:revision>
  <dcterms:created xsi:type="dcterms:W3CDTF">2022-04-18T18:36:26Z</dcterms:created>
  <dcterms:modified xsi:type="dcterms:W3CDTF">2022-07-08T22:01:59Z</dcterms:modified>
</cp:coreProperties>
</file>