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4" r:id="rId2"/>
    <p:sldId id="343"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7B78"/>
    <a:srgbClr val="22A8A2"/>
    <a:srgbClr val="E7FAF4"/>
    <a:srgbClr val="F1FFFD"/>
    <a:srgbClr val="FFBF0E"/>
    <a:srgbClr val="B8E7DF"/>
    <a:srgbClr val="FDE6C4"/>
    <a:srgbClr val="69C1BE"/>
    <a:srgbClr val="E02C26"/>
    <a:srgbClr val="FEAD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30" autoAdjust="0"/>
    <p:restoredTop sz="86447"/>
  </p:normalViewPr>
  <p:slideViewPr>
    <p:cSldViewPr snapToGrid="0" snapToObjects="1">
      <p:cViewPr varScale="1">
        <p:scale>
          <a:sx n="128" d="100"/>
          <a:sy n="128" d="100"/>
        </p:scale>
        <p:origin x="60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225&amp;utm_source=integrated+content&amp;utm_campaign=/content/brand-strategy-templates&amp;utm_medium=Brand+Strategy+Roadmap+powerpoint+11225&amp;lpa=Brand+Strategy+Roadmap+powerpoint+11225&amp;lx=PFpZZjisDNTS-Ddigi3MyABAgeTPLDIL8TQRu558b7w"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57B78"/>
        </a:solidFill>
        <a:effectLst/>
      </p:bgPr>
    </p:bg>
    <p:spTree>
      <p:nvGrpSpPr>
        <p:cNvPr id="1" name=""/>
        <p:cNvGrpSpPr/>
        <p:nvPr/>
      </p:nvGrpSpPr>
      <p:grpSpPr>
        <a:xfrm>
          <a:off x="0" y="0"/>
          <a:ext cx="0" cy="0"/>
          <a:chOff x="0" y="0"/>
          <a:chExt cx="0" cy="0"/>
        </a:xfrm>
      </p:grpSpPr>
      <p:pic>
        <p:nvPicPr>
          <p:cNvPr id="54" name="Picture 53">
            <a:hlinkClick r:id="rId2"/>
            <a:extLst>
              <a:ext uri="{FF2B5EF4-FFF2-40B4-BE49-F238E27FC236}">
                <a16:creationId xmlns:a16="http://schemas.microsoft.com/office/drawing/2014/main" id="{AA744655-3849-214A-9EFB-222B00938472}"/>
              </a:ext>
            </a:extLst>
          </p:cNvPr>
          <p:cNvPicPr>
            <a:picLocks noChangeAspect="1"/>
          </p:cNvPicPr>
          <p:nvPr/>
        </p:nvPicPr>
        <p:blipFill>
          <a:blip r:embed="rId3"/>
          <a:stretch>
            <a:fillRect/>
          </a:stretch>
        </p:blipFill>
        <p:spPr>
          <a:xfrm>
            <a:off x="8702211" y="317165"/>
            <a:ext cx="3091766" cy="429061"/>
          </a:xfrm>
          <a:prstGeom prst="rect">
            <a:avLst/>
          </a:prstGeom>
        </p:spPr>
      </p:pic>
      <p:sp>
        <p:nvSpPr>
          <p:cNvPr id="55" name="TextBox 54">
            <a:extLst>
              <a:ext uri="{FF2B5EF4-FFF2-40B4-BE49-F238E27FC236}">
                <a16:creationId xmlns:a16="http://schemas.microsoft.com/office/drawing/2014/main" id="{E000AED8-88C6-A841-9F3A-573536D0530B}"/>
              </a:ext>
            </a:extLst>
          </p:cNvPr>
          <p:cNvSpPr txBox="1"/>
          <p:nvPr/>
        </p:nvSpPr>
        <p:spPr>
          <a:xfrm>
            <a:off x="300447" y="253847"/>
            <a:ext cx="6542142" cy="461665"/>
          </a:xfrm>
          <a:prstGeom prst="rect">
            <a:avLst/>
          </a:prstGeom>
          <a:noFill/>
        </p:spPr>
        <p:txBody>
          <a:bodyPr wrap="square" rtlCol="0">
            <a:spAutoFit/>
          </a:bodyPr>
          <a:lstStyle/>
          <a:p>
            <a:r>
              <a:rPr lang="en-US" sz="2400" b="1" dirty="0">
                <a:solidFill>
                  <a:schemeClr val="bg1"/>
                </a:solidFill>
                <a:latin typeface="Century Gothic" panose="020B0502020202020204" pitchFamily="34" charset="0"/>
              </a:rPr>
              <a:t>BRAND STRATEGY ROADMAP TEMPLATE</a:t>
            </a:r>
          </a:p>
        </p:txBody>
      </p:sp>
      <p:sp>
        <p:nvSpPr>
          <p:cNvPr id="2" name="TextBox 1">
            <a:extLst>
              <a:ext uri="{FF2B5EF4-FFF2-40B4-BE49-F238E27FC236}">
                <a16:creationId xmlns:a16="http://schemas.microsoft.com/office/drawing/2014/main" id="{AB5BEB6C-E626-464D-A3D5-9619AFA6F4D9}"/>
              </a:ext>
            </a:extLst>
          </p:cNvPr>
          <p:cNvSpPr txBox="1"/>
          <p:nvPr/>
        </p:nvSpPr>
        <p:spPr>
          <a:xfrm>
            <a:off x="421240" y="913862"/>
            <a:ext cx="2834640" cy="369332"/>
          </a:xfrm>
          <a:prstGeom prst="rect">
            <a:avLst/>
          </a:prstGeom>
          <a:noFill/>
          <a:ln>
            <a:noFill/>
          </a:ln>
        </p:spPr>
        <p:txBody>
          <a:bodyPr wrap="square" rtlCol="0">
            <a:spAutoFit/>
          </a:bodyPr>
          <a:lstStyle/>
          <a:p>
            <a:pPr algn="ctr"/>
            <a:r>
              <a:rPr lang="en-US" spc="600" dirty="0">
                <a:solidFill>
                  <a:schemeClr val="bg1"/>
                </a:solidFill>
                <a:latin typeface="Century Gothic" panose="020B0502020202020204" pitchFamily="34" charset="0"/>
              </a:rPr>
              <a:t>VISION</a:t>
            </a:r>
          </a:p>
        </p:txBody>
      </p:sp>
      <p:sp>
        <p:nvSpPr>
          <p:cNvPr id="58" name="TextBox 57">
            <a:extLst>
              <a:ext uri="{FF2B5EF4-FFF2-40B4-BE49-F238E27FC236}">
                <a16:creationId xmlns:a16="http://schemas.microsoft.com/office/drawing/2014/main" id="{FB9C6617-6366-A148-B75E-2E979198F7B3}"/>
              </a:ext>
            </a:extLst>
          </p:cNvPr>
          <p:cNvSpPr txBox="1"/>
          <p:nvPr/>
        </p:nvSpPr>
        <p:spPr>
          <a:xfrm>
            <a:off x="3252929" y="913862"/>
            <a:ext cx="2834640" cy="369332"/>
          </a:xfrm>
          <a:prstGeom prst="rect">
            <a:avLst/>
          </a:prstGeom>
          <a:noFill/>
          <a:ln>
            <a:noFill/>
          </a:ln>
        </p:spPr>
        <p:txBody>
          <a:bodyPr wrap="square" rtlCol="0">
            <a:spAutoFit/>
          </a:bodyPr>
          <a:lstStyle/>
          <a:p>
            <a:pPr algn="ctr"/>
            <a:r>
              <a:rPr lang="en-US" spc="600" dirty="0">
                <a:solidFill>
                  <a:schemeClr val="bg1"/>
                </a:solidFill>
                <a:latin typeface="Century Gothic" panose="020B0502020202020204" pitchFamily="34" charset="0"/>
              </a:rPr>
              <a:t>PURPOSE</a:t>
            </a:r>
          </a:p>
        </p:txBody>
      </p:sp>
      <p:sp>
        <p:nvSpPr>
          <p:cNvPr id="59" name="TextBox 58">
            <a:extLst>
              <a:ext uri="{FF2B5EF4-FFF2-40B4-BE49-F238E27FC236}">
                <a16:creationId xmlns:a16="http://schemas.microsoft.com/office/drawing/2014/main" id="{E2B85151-403D-4E4F-B240-1750BF62A5DA}"/>
              </a:ext>
            </a:extLst>
          </p:cNvPr>
          <p:cNvSpPr txBox="1"/>
          <p:nvPr/>
        </p:nvSpPr>
        <p:spPr>
          <a:xfrm>
            <a:off x="6084618" y="913862"/>
            <a:ext cx="2834640" cy="369332"/>
          </a:xfrm>
          <a:prstGeom prst="rect">
            <a:avLst/>
          </a:prstGeom>
          <a:noFill/>
          <a:ln>
            <a:noFill/>
          </a:ln>
        </p:spPr>
        <p:txBody>
          <a:bodyPr wrap="square" rtlCol="0">
            <a:spAutoFit/>
          </a:bodyPr>
          <a:lstStyle/>
          <a:p>
            <a:pPr algn="ctr"/>
            <a:r>
              <a:rPr lang="en-US" spc="600" dirty="0">
                <a:solidFill>
                  <a:schemeClr val="bg1"/>
                </a:solidFill>
                <a:latin typeface="Century Gothic" panose="020B0502020202020204" pitchFamily="34" charset="0"/>
              </a:rPr>
              <a:t>VALUES</a:t>
            </a:r>
          </a:p>
        </p:txBody>
      </p:sp>
      <p:sp>
        <p:nvSpPr>
          <p:cNvPr id="5" name="Rectangle 4">
            <a:extLst>
              <a:ext uri="{FF2B5EF4-FFF2-40B4-BE49-F238E27FC236}">
                <a16:creationId xmlns:a16="http://schemas.microsoft.com/office/drawing/2014/main" id="{7D28E014-7EBC-A44B-85D9-9A6C3C263D5C}"/>
              </a:ext>
            </a:extLst>
          </p:cNvPr>
          <p:cNvSpPr/>
          <p:nvPr/>
        </p:nvSpPr>
        <p:spPr>
          <a:xfrm>
            <a:off x="421240" y="1277292"/>
            <a:ext cx="2834640" cy="1371600"/>
          </a:xfrm>
          <a:prstGeom prst="rect">
            <a:avLst/>
          </a:prstGeom>
          <a:solidFill>
            <a:srgbClr val="B8E7DF"/>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endParaRPr lang="en-US" sz="1400" dirty="0">
              <a:solidFill>
                <a:schemeClr val="tx1"/>
              </a:solidFill>
              <a:latin typeface="Century Gothic" panose="020B0502020202020204" pitchFamily="34" charset="0"/>
            </a:endParaRPr>
          </a:p>
        </p:txBody>
      </p:sp>
      <p:sp>
        <p:nvSpPr>
          <p:cNvPr id="109" name="Rectangle 108">
            <a:extLst>
              <a:ext uri="{FF2B5EF4-FFF2-40B4-BE49-F238E27FC236}">
                <a16:creationId xmlns:a16="http://schemas.microsoft.com/office/drawing/2014/main" id="{32782F4D-21D4-FA44-9F12-7CDB4F2453F7}"/>
              </a:ext>
            </a:extLst>
          </p:cNvPr>
          <p:cNvSpPr/>
          <p:nvPr/>
        </p:nvSpPr>
        <p:spPr>
          <a:xfrm>
            <a:off x="3252929" y="1277292"/>
            <a:ext cx="2834640" cy="1371600"/>
          </a:xfrm>
          <a:prstGeom prst="rect">
            <a:avLst/>
          </a:prstGeom>
          <a:solidFill>
            <a:srgbClr val="B8E7DF"/>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endParaRPr lang="en-US" sz="1400" dirty="0">
              <a:solidFill>
                <a:schemeClr val="tx1"/>
              </a:solidFill>
              <a:latin typeface="Century Gothic" panose="020B0502020202020204" pitchFamily="34" charset="0"/>
            </a:endParaRPr>
          </a:p>
        </p:txBody>
      </p:sp>
      <p:sp>
        <p:nvSpPr>
          <p:cNvPr id="110" name="Rectangle 109">
            <a:extLst>
              <a:ext uri="{FF2B5EF4-FFF2-40B4-BE49-F238E27FC236}">
                <a16:creationId xmlns:a16="http://schemas.microsoft.com/office/drawing/2014/main" id="{8DA4781D-B4BD-A14A-AEA0-AD899E298859}"/>
              </a:ext>
            </a:extLst>
          </p:cNvPr>
          <p:cNvSpPr/>
          <p:nvPr/>
        </p:nvSpPr>
        <p:spPr>
          <a:xfrm>
            <a:off x="6084618" y="1277292"/>
            <a:ext cx="2834640" cy="1371600"/>
          </a:xfrm>
          <a:prstGeom prst="rect">
            <a:avLst/>
          </a:prstGeom>
          <a:solidFill>
            <a:srgbClr val="B8E7DF"/>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endParaRPr lang="en-US" sz="1400" dirty="0">
              <a:solidFill>
                <a:schemeClr val="tx1"/>
              </a:solidFill>
              <a:latin typeface="Century Gothic" panose="020B0502020202020204" pitchFamily="34" charset="0"/>
            </a:endParaRPr>
          </a:p>
        </p:txBody>
      </p:sp>
      <p:sp>
        <p:nvSpPr>
          <p:cNvPr id="111" name="TextBox 110">
            <a:extLst>
              <a:ext uri="{FF2B5EF4-FFF2-40B4-BE49-F238E27FC236}">
                <a16:creationId xmlns:a16="http://schemas.microsoft.com/office/drawing/2014/main" id="{7AF7CDEE-58D5-2640-9AD2-05285021A3FC}"/>
              </a:ext>
            </a:extLst>
          </p:cNvPr>
          <p:cNvSpPr txBox="1"/>
          <p:nvPr/>
        </p:nvSpPr>
        <p:spPr>
          <a:xfrm>
            <a:off x="8916307" y="913862"/>
            <a:ext cx="2834640" cy="369332"/>
          </a:xfrm>
          <a:prstGeom prst="rect">
            <a:avLst/>
          </a:prstGeom>
          <a:noFill/>
          <a:ln>
            <a:noFill/>
          </a:ln>
        </p:spPr>
        <p:txBody>
          <a:bodyPr wrap="square" rtlCol="0">
            <a:spAutoFit/>
          </a:bodyPr>
          <a:lstStyle/>
          <a:p>
            <a:pPr algn="ctr"/>
            <a:r>
              <a:rPr lang="en-US" spc="600" dirty="0">
                <a:solidFill>
                  <a:schemeClr val="bg1"/>
                </a:solidFill>
                <a:latin typeface="Century Gothic" panose="020B0502020202020204" pitchFamily="34" charset="0"/>
              </a:rPr>
              <a:t>GOALS</a:t>
            </a:r>
          </a:p>
        </p:txBody>
      </p:sp>
      <p:sp>
        <p:nvSpPr>
          <p:cNvPr id="112" name="Rectangle 111">
            <a:extLst>
              <a:ext uri="{FF2B5EF4-FFF2-40B4-BE49-F238E27FC236}">
                <a16:creationId xmlns:a16="http://schemas.microsoft.com/office/drawing/2014/main" id="{28195CC8-08A9-AC4B-93B2-269578DB5B27}"/>
              </a:ext>
            </a:extLst>
          </p:cNvPr>
          <p:cNvSpPr/>
          <p:nvPr/>
        </p:nvSpPr>
        <p:spPr>
          <a:xfrm>
            <a:off x="8916307" y="1277292"/>
            <a:ext cx="2834640" cy="1371600"/>
          </a:xfrm>
          <a:prstGeom prst="rect">
            <a:avLst/>
          </a:prstGeom>
          <a:solidFill>
            <a:srgbClr val="B8E7DF"/>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endParaRPr lang="en-US" sz="1400" dirty="0">
              <a:solidFill>
                <a:schemeClr val="tx1"/>
              </a:solidFill>
              <a:latin typeface="Century Gothic" panose="020B0502020202020204" pitchFamily="34" charset="0"/>
            </a:endParaRPr>
          </a:p>
        </p:txBody>
      </p:sp>
      <p:sp>
        <p:nvSpPr>
          <p:cNvPr id="114" name="TextBox 113">
            <a:extLst>
              <a:ext uri="{FF2B5EF4-FFF2-40B4-BE49-F238E27FC236}">
                <a16:creationId xmlns:a16="http://schemas.microsoft.com/office/drawing/2014/main" id="{A4E1E3EB-6743-9A46-91D5-E479C4999106}"/>
              </a:ext>
            </a:extLst>
          </p:cNvPr>
          <p:cNvSpPr txBox="1"/>
          <p:nvPr/>
        </p:nvSpPr>
        <p:spPr>
          <a:xfrm>
            <a:off x="345038" y="2976971"/>
            <a:ext cx="1801003" cy="1046440"/>
          </a:xfrm>
          <a:prstGeom prst="rect">
            <a:avLst/>
          </a:prstGeom>
          <a:noFill/>
          <a:ln>
            <a:noFill/>
          </a:ln>
        </p:spPr>
        <p:txBody>
          <a:bodyPr wrap="square" lIns="0" rIns="0" rtlCol="0">
            <a:spAutoFit/>
          </a:bodyPr>
          <a:lstStyle/>
          <a:p>
            <a:pPr algn="r"/>
            <a:r>
              <a:rPr lang="en-US" sz="3100" spc="600" dirty="0">
                <a:solidFill>
                  <a:srgbClr val="FFBF0E"/>
                </a:solidFill>
                <a:latin typeface="Century Gothic" panose="020B0502020202020204" pitchFamily="34" charset="0"/>
              </a:rPr>
              <a:t>BRAND</a:t>
            </a:r>
          </a:p>
          <a:p>
            <a:pPr algn="r"/>
            <a:r>
              <a:rPr lang="en-US" sz="3100" spc="600" dirty="0">
                <a:solidFill>
                  <a:srgbClr val="FFBF0E"/>
                </a:solidFill>
                <a:latin typeface="Century Gothic" panose="020B0502020202020204" pitchFamily="34" charset="0"/>
              </a:rPr>
              <a:t>IDEA</a:t>
            </a:r>
          </a:p>
        </p:txBody>
      </p:sp>
      <p:sp>
        <p:nvSpPr>
          <p:cNvPr id="115" name="Rectangle 114">
            <a:extLst>
              <a:ext uri="{FF2B5EF4-FFF2-40B4-BE49-F238E27FC236}">
                <a16:creationId xmlns:a16="http://schemas.microsoft.com/office/drawing/2014/main" id="{E3A5A771-2DE0-3549-8642-339A9EE4B8A9}"/>
              </a:ext>
            </a:extLst>
          </p:cNvPr>
          <p:cNvSpPr/>
          <p:nvPr/>
        </p:nvSpPr>
        <p:spPr>
          <a:xfrm>
            <a:off x="2223544" y="2965752"/>
            <a:ext cx="7744912" cy="1005840"/>
          </a:xfrm>
          <a:prstGeom prst="rect">
            <a:avLst/>
          </a:prstGeom>
          <a:solidFill>
            <a:schemeClr val="bg1"/>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274320" rIns="0" rtlCol="0" anchor="ctr"/>
          <a:lstStyle/>
          <a:p>
            <a:endParaRPr lang="en-US" sz="2000" dirty="0">
              <a:solidFill>
                <a:schemeClr val="tx1"/>
              </a:solidFill>
              <a:latin typeface="Century Gothic" panose="020B0502020202020204" pitchFamily="34" charset="0"/>
            </a:endParaRPr>
          </a:p>
        </p:txBody>
      </p:sp>
      <p:sp>
        <p:nvSpPr>
          <p:cNvPr id="116" name="TextBox 115">
            <a:extLst>
              <a:ext uri="{FF2B5EF4-FFF2-40B4-BE49-F238E27FC236}">
                <a16:creationId xmlns:a16="http://schemas.microsoft.com/office/drawing/2014/main" id="{22E9D674-C822-AA45-8BE5-19E9951F6115}"/>
              </a:ext>
            </a:extLst>
          </p:cNvPr>
          <p:cNvSpPr txBox="1"/>
          <p:nvPr/>
        </p:nvSpPr>
        <p:spPr>
          <a:xfrm>
            <a:off x="1295400" y="4151223"/>
            <a:ext cx="1920240" cy="307777"/>
          </a:xfrm>
          <a:prstGeom prst="rect">
            <a:avLst/>
          </a:prstGeom>
          <a:noFill/>
          <a:ln>
            <a:noFill/>
          </a:ln>
        </p:spPr>
        <p:txBody>
          <a:bodyPr wrap="square" rtlCol="0">
            <a:spAutoFit/>
          </a:bodyPr>
          <a:lstStyle/>
          <a:p>
            <a:pPr algn="ctr"/>
            <a:r>
              <a:rPr lang="en-US" sz="1400" spc="300" dirty="0">
                <a:solidFill>
                  <a:srgbClr val="B8E7DF"/>
                </a:solidFill>
                <a:latin typeface="Century Gothic" panose="020B0502020202020204" pitchFamily="34" charset="0"/>
              </a:rPr>
              <a:t>PROMISE</a:t>
            </a:r>
          </a:p>
        </p:txBody>
      </p:sp>
      <p:sp>
        <p:nvSpPr>
          <p:cNvPr id="117" name="TextBox 116">
            <a:extLst>
              <a:ext uri="{FF2B5EF4-FFF2-40B4-BE49-F238E27FC236}">
                <a16:creationId xmlns:a16="http://schemas.microsoft.com/office/drawing/2014/main" id="{DAE37F58-2B70-C64E-AAEE-6E28A102A00D}"/>
              </a:ext>
            </a:extLst>
          </p:cNvPr>
          <p:cNvSpPr txBox="1"/>
          <p:nvPr/>
        </p:nvSpPr>
        <p:spPr>
          <a:xfrm>
            <a:off x="3215640" y="4151223"/>
            <a:ext cx="1920240" cy="307777"/>
          </a:xfrm>
          <a:prstGeom prst="rect">
            <a:avLst/>
          </a:prstGeom>
          <a:noFill/>
          <a:ln>
            <a:noFill/>
          </a:ln>
        </p:spPr>
        <p:txBody>
          <a:bodyPr wrap="square" rtlCol="0">
            <a:spAutoFit/>
          </a:bodyPr>
          <a:lstStyle/>
          <a:p>
            <a:pPr algn="ctr"/>
            <a:r>
              <a:rPr lang="en-US" sz="1400" spc="300" dirty="0">
                <a:solidFill>
                  <a:srgbClr val="B8E7DF"/>
                </a:solidFill>
                <a:latin typeface="Century Gothic" panose="020B0502020202020204" pitchFamily="34" charset="0"/>
              </a:rPr>
              <a:t>BRAND STORY</a:t>
            </a:r>
          </a:p>
        </p:txBody>
      </p:sp>
      <p:sp>
        <p:nvSpPr>
          <p:cNvPr id="118" name="TextBox 117">
            <a:extLst>
              <a:ext uri="{FF2B5EF4-FFF2-40B4-BE49-F238E27FC236}">
                <a16:creationId xmlns:a16="http://schemas.microsoft.com/office/drawing/2014/main" id="{4C751DE0-6EA3-6F4B-A818-1D0966DF850E}"/>
              </a:ext>
            </a:extLst>
          </p:cNvPr>
          <p:cNvSpPr txBox="1"/>
          <p:nvPr/>
        </p:nvSpPr>
        <p:spPr>
          <a:xfrm>
            <a:off x="5135880" y="4151223"/>
            <a:ext cx="1920240" cy="307777"/>
          </a:xfrm>
          <a:prstGeom prst="rect">
            <a:avLst/>
          </a:prstGeom>
          <a:noFill/>
          <a:ln>
            <a:noFill/>
          </a:ln>
        </p:spPr>
        <p:txBody>
          <a:bodyPr wrap="square" rtlCol="0">
            <a:spAutoFit/>
          </a:bodyPr>
          <a:lstStyle/>
          <a:p>
            <a:pPr algn="ctr"/>
            <a:r>
              <a:rPr lang="en-US" sz="1400" spc="300" dirty="0">
                <a:solidFill>
                  <a:srgbClr val="B8E7DF"/>
                </a:solidFill>
                <a:latin typeface="Century Gothic" panose="020B0502020202020204" pitchFamily="34" charset="0"/>
              </a:rPr>
              <a:t>RELEVANCE</a:t>
            </a:r>
          </a:p>
        </p:txBody>
      </p:sp>
      <p:sp>
        <p:nvSpPr>
          <p:cNvPr id="119" name="Rectangle 118">
            <a:extLst>
              <a:ext uri="{FF2B5EF4-FFF2-40B4-BE49-F238E27FC236}">
                <a16:creationId xmlns:a16="http://schemas.microsoft.com/office/drawing/2014/main" id="{4198E113-D4A7-F443-9451-1D03F8800348}"/>
              </a:ext>
            </a:extLst>
          </p:cNvPr>
          <p:cNvSpPr/>
          <p:nvPr/>
        </p:nvSpPr>
        <p:spPr>
          <a:xfrm>
            <a:off x="1295400" y="4458667"/>
            <a:ext cx="1920240" cy="1920240"/>
          </a:xfrm>
          <a:prstGeom prst="rect">
            <a:avLst/>
          </a:prstGeom>
          <a:solidFill>
            <a:srgbClr val="E7FAF4"/>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endParaRPr lang="en-US" sz="1400" dirty="0">
              <a:solidFill>
                <a:schemeClr val="tx1"/>
              </a:solidFill>
              <a:latin typeface="Century Gothic" panose="020B0502020202020204" pitchFamily="34" charset="0"/>
            </a:endParaRPr>
          </a:p>
        </p:txBody>
      </p:sp>
      <p:sp>
        <p:nvSpPr>
          <p:cNvPr id="120" name="Rectangle 119">
            <a:extLst>
              <a:ext uri="{FF2B5EF4-FFF2-40B4-BE49-F238E27FC236}">
                <a16:creationId xmlns:a16="http://schemas.microsoft.com/office/drawing/2014/main" id="{0EEFC329-0690-F046-BC1F-FF4BD92DB953}"/>
              </a:ext>
            </a:extLst>
          </p:cNvPr>
          <p:cNvSpPr/>
          <p:nvPr/>
        </p:nvSpPr>
        <p:spPr>
          <a:xfrm>
            <a:off x="3215640" y="4458667"/>
            <a:ext cx="1920240" cy="1920240"/>
          </a:xfrm>
          <a:prstGeom prst="rect">
            <a:avLst/>
          </a:prstGeom>
          <a:solidFill>
            <a:srgbClr val="E7FAF4"/>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endParaRPr lang="en-US" sz="1400" dirty="0">
              <a:solidFill>
                <a:schemeClr val="tx1"/>
              </a:solidFill>
              <a:latin typeface="Century Gothic" panose="020B0502020202020204" pitchFamily="34" charset="0"/>
            </a:endParaRPr>
          </a:p>
        </p:txBody>
      </p:sp>
      <p:sp>
        <p:nvSpPr>
          <p:cNvPr id="121" name="Rectangle 120">
            <a:extLst>
              <a:ext uri="{FF2B5EF4-FFF2-40B4-BE49-F238E27FC236}">
                <a16:creationId xmlns:a16="http://schemas.microsoft.com/office/drawing/2014/main" id="{E808FFE3-6F6F-B440-8693-197EEC82FF5D}"/>
              </a:ext>
            </a:extLst>
          </p:cNvPr>
          <p:cNvSpPr/>
          <p:nvPr/>
        </p:nvSpPr>
        <p:spPr>
          <a:xfrm>
            <a:off x="5135880" y="4458667"/>
            <a:ext cx="1920240" cy="1920240"/>
          </a:xfrm>
          <a:prstGeom prst="rect">
            <a:avLst/>
          </a:prstGeom>
          <a:solidFill>
            <a:srgbClr val="E7FAF4"/>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endParaRPr lang="en-US" sz="1400" dirty="0">
              <a:solidFill>
                <a:schemeClr val="tx1"/>
              </a:solidFill>
              <a:latin typeface="Century Gothic" panose="020B0502020202020204" pitchFamily="34" charset="0"/>
            </a:endParaRPr>
          </a:p>
        </p:txBody>
      </p:sp>
      <p:sp>
        <p:nvSpPr>
          <p:cNvPr id="122" name="TextBox 121">
            <a:extLst>
              <a:ext uri="{FF2B5EF4-FFF2-40B4-BE49-F238E27FC236}">
                <a16:creationId xmlns:a16="http://schemas.microsoft.com/office/drawing/2014/main" id="{1ADC7514-1D02-8A4A-B859-0AA3D3A6B423}"/>
              </a:ext>
            </a:extLst>
          </p:cNvPr>
          <p:cNvSpPr txBox="1"/>
          <p:nvPr/>
        </p:nvSpPr>
        <p:spPr>
          <a:xfrm>
            <a:off x="8976360" y="4151223"/>
            <a:ext cx="1920240" cy="307777"/>
          </a:xfrm>
          <a:prstGeom prst="rect">
            <a:avLst/>
          </a:prstGeom>
          <a:noFill/>
          <a:ln>
            <a:noFill/>
          </a:ln>
        </p:spPr>
        <p:txBody>
          <a:bodyPr wrap="square" rtlCol="0">
            <a:spAutoFit/>
          </a:bodyPr>
          <a:lstStyle/>
          <a:p>
            <a:pPr algn="ctr"/>
            <a:r>
              <a:rPr lang="en-US" sz="1400" spc="300" dirty="0">
                <a:solidFill>
                  <a:srgbClr val="B8E7DF"/>
                </a:solidFill>
                <a:latin typeface="Century Gothic" panose="020B0502020202020204" pitchFamily="34" charset="0"/>
              </a:rPr>
              <a:t>ISSUES</a:t>
            </a:r>
          </a:p>
        </p:txBody>
      </p:sp>
      <p:sp>
        <p:nvSpPr>
          <p:cNvPr id="123" name="Rectangle 122">
            <a:extLst>
              <a:ext uri="{FF2B5EF4-FFF2-40B4-BE49-F238E27FC236}">
                <a16:creationId xmlns:a16="http://schemas.microsoft.com/office/drawing/2014/main" id="{633BEF3F-3896-B549-B541-C5293CF7190F}"/>
              </a:ext>
            </a:extLst>
          </p:cNvPr>
          <p:cNvSpPr/>
          <p:nvPr/>
        </p:nvSpPr>
        <p:spPr>
          <a:xfrm>
            <a:off x="8976360" y="4458667"/>
            <a:ext cx="1920240" cy="1920240"/>
          </a:xfrm>
          <a:prstGeom prst="rect">
            <a:avLst/>
          </a:prstGeom>
          <a:solidFill>
            <a:srgbClr val="E7FAF4"/>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endParaRPr lang="en-US" sz="1400" dirty="0">
              <a:solidFill>
                <a:schemeClr val="tx1"/>
              </a:solidFill>
              <a:latin typeface="Century Gothic" panose="020B0502020202020204" pitchFamily="34" charset="0"/>
            </a:endParaRPr>
          </a:p>
        </p:txBody>
      </p:sp>
      <p:sp>
        <p:nvSpPr>
          <p:cNvPr id="124" name="TextBox 123">
            <a:extLst>
              <a:ext uri="{FF2B5EF4-FFF2-40B4-BE49-F238E27FC236}">
                <a16:creationId xmlns:a16="http://schemas.microsoft.com/office/drawing/2014/main" id="{5968655F-35C2-784C-8921-371C7EAE5DCA}"/>
              </a:ext>
            </a:extLst>
          </p:cNvPr>
          <p:cNvSpPr txBox="1"/>
          <p:nvPr/>
        </p:nvSpPr>
        <p:spPr>
          <a:xfrm>
            <a:off x="7056120" y="4151223"/>
            <a:ext cx="1920240" cy="307777"/>
          </a:xfrm>
          <a:prstGeom prst="rect">
            <a:avLst/>
          </a:prstGeom>
          <a:noFill/>
          <a:ln>
            <a:noFill/>
          </a:ln>
        </p:spPr>
        <p:txBody>
          <a:bodyPr wrap="square" rtlCol="0">
            <a:spAutoFit/>
          </a:bodyPr>
          <a:lstStyle/>
          <a:p>
            <a:pPr algn="ctr"/>
            <a:r>
              <a:rPr lang="en-US" sz="1400" spc="300" dirty="0">
                <a:solidFill>
                  <a:srgbClr val="B8E7DF"/>
                </a:solidFill>
                <a:latin typeface="Century Gothic" panose="020B0502020202020204" pitchFamily="34" charset="0"/>
              </a:rPr>
              <a:t>EXPERIENCE</a:t>
            </a:r>
          </a:p>
        </p:txBody>
      </p:sp>
      <p:sp>
        <p:nvSpPr>
          <p:cNvPr id="125" name="Rectangle 124">
            <a:extLst>
              <a:ext uri="{FF2B5EF4-FFF2-40B4-BE49-F238E27FC236}">
                <a16:creationId xmlns:a16="http://schemas.microsoft.com/office/drawing/2014/main" id="{CDB4F9A9-3C1D-AC45-A826-7211FA595D2C}"/>
              </a:ext>
            </a:extLst>
          </p:cNvPr>
          <p:cNvSpPr/>
          <p:nvPr/>
        </p:nvSpPr>
        <p:spPr>
          <a:xfrm>
            <a:off x="7056120" y="4458667"/>
            <a:ext cx="1920240" cy="1920240"/>
          </a:xfrm>
          <a:prstGeom prst="rect">
            <a:avLst/>
          </a:prstGeom>
          <a:solidFill>
            <a:srgbClr val="E7FAF4"/>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endParaRPr lang="en-US" sz="1400" dirty="0">
              <a:solidFill>
                <a:schemeClr val="tx1"/>
              </a:solidFill>
              <a:latin typeface="Century Gothic" panose="020B0502020202020204" pitchFamily="34" charset="0"/>
            </a:endParaRPr>
          </a:p>
        </p:txBody>
      </p:sp>
      <p:pic>
        <p:nvPicPr>
          <p:cNvPr id="113" name="Graphic 51">
            <a:extLst>
              <a:ext uri="{FF2B5EF4-FFF2-40B4-BE49-F238E27FC236}">
                <a16:creationId xmlns:a16="http://schemas.microsoft.com/office/drawing/2014/main" id="{D8494A52-CE26-104E-A0AE-6B174EB707E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57453" y="2169138"/>
            <a:ext cx="2656989" cy="4163357"/>
          </a:xfrm>
          <a:prstGeom prst="rect">
            <a:avLst/>
          </a:prstGeom>
        </p:spPr>
      </p:pic>
    </p:spTree>
    <p:extLst>
      <p:ext uri="{BB962C8B-B14F-4D97-AF65-F5344CB8AC3E}">
        <p14:creationId xmlns:p14="http://schemas.microsoft.com/office/powerpoint/2010/main" val="3034777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A8A2"/>
        </a:solidFill>
        <a:effectLst/>
      </p:bgPr>
    </p:bg>
    <p:spTree>
      <p:nvGrpSpPr>
        <p:cNvPr id="1" name=""/>
        <p:cNvGrpSpPr/>
        <p:nvPr/>
      </p:nvGrpSpPr>
      <p:grpSpPr>
        <a:xfrm>
          <a:off x="0" y="0"/>
          <a:ext cx="0" cy="0"/>
          <a:chOff x="0" y="0"/>
          <a:chExt cx="0" cy="0"/>
        </a:xfrm>
      </p:grpSpPr>
      <p:sp>
        <p:nvSpPr>
          <p:cNvPr id="141" name="Rectangle 140">
            <a:extLst>
              <a:ext uri="{FF2B5EF4-FFF2-40B4-BE49-F238E27FC236}">
                <a16:creationId xmlns:a16="http://schemas.microsoft.com/office/drawing/2014/main" id="{D1F21BBD-DE61-9149-99CC-AE22305F50BA}"/>
              </a:ext>
            </a:extLst>
          </p:cNvPr>
          <p:cNvSpPr/>
          <p:nvPr/>
        </p:nvSpPr>
        <p:spPr>
          <a:xfrm>
            <a:off x="0" y="45522"/>
            <a:ext cx="968829" cy="6812478"/>
          </a:xfrm>
          <a:prstGeom prst="rect">
            <a:avLst/>
          </a:prstGeom>
          <a:solidFill>
            <a:srgbClr val="057B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a:extLst>
              <a:ext uri="{FF2B5EF4-FFF2-40B4-BE49-F238E27FC236}">
                <a16:creationId xmlns:a16="http://schemas.microsoft.com/office/drawing/2014/main" id="{1B8B780B-4CDA-B64D-9086-928B3220B80E}"/>
              </a:ext>
            </a:extLst>
          </p:cNvPr>
          <p:cNvSpPr txBox="1"/>
          <p:nvPr/>
        </p:nvSpPr>
        <p:spPr>
          <a:xfrm>
            <a:off x="1158240" y="1029571"/>
            <a:ext cx="2468880" cy="830997"/>
          </a:xfrm>
          <a:prstGeom prst="rect">
            <a:avLst/>
          </a:prstGeom>
          <a:noFill/>
          <a:ln>
            <a:noFill/>
          </a:ln>
        </p:spPr>
        <p:txBody>
          <a:bodyPr wrap="square" rtlCol="0" anchor="b">
            <a:spAutoFit/>
          </a:bodyPr>
          <a:lstStyle/>
          <a:p>
            <a:pPr algn="ctr"/>
            <a:r>
              <a:rPr lang="en-US" sz="1600" dirty="0">
                <a:solidFill>
                  <a:schemeClr val="bg1"/>
                </a:solidFill>
                <a:latin typeface="Century Gothic" panose="020B0502020202020204" pitchFamily="34" charset="0"/>
              </a:rPr>
              <a:t>STRATEGY 1 </a:t>
            </a:r>
          </a:p>
          <a:p>
            <a:pPr algn="ctr"/>
            <a:r>
              <a:rPr lang="en-US" sz="1600" dirty="0">
                <a:solidFill>
                  <a:schemeClr val="bg1"/>
                </a:solidFill>
                <a:latin typeface="Century Gothic" panose="020B0502020202020204" pitchFamily="34" charset="0"/>
              </a:rPr>
              <a:t>Description </a:t>
            </a:r>
          </a:p>
          <a:p>
            <a:pPr algn="ctr"/>
            <a:r>
              <a:rPr lang="en-US" sz="1600" dirty="0">
                <a:solidFill>
                  <a:schemeClr val="bg1"/>
                </a:solidFill>
                <a:latin typeface="Century Gothic" panose="020B0502020202020204" pitchFamily="34" charset="0"/>
              </a:rPr>
              <a:t>of Strategy</a:t>
            </a:r>
          </a:p>
        </p:txBody>
      </p:sp>
      <p:sp>
        <p:nvSpPr>
          <p:cNvPr id="127" name="TextBox 126">
            <a:extLst>
              <a:ext uri="{FF2B5EF4-FFF2-40B4-BE49-F238E27FC236}">
                <a16:creationId xmlns:a16="http://schemas.microsoft.com/office/drawing/2014/main" id="{AA08ED11-42E2-5645-AAE4-813033831A18}"/>
              </a:ext>
            </a:extLst>
          </p:cNvPr>
          <p:cNvSpPr txBox="1"/>
          <p:nvPr/>
        </p:nvSpPr>
        <p:spPr>
          <a:xfrm>
            <a:off x="3627120" y="1522014"/>
            <a:ext cx="2468880" cy="338554"/>
          </a:xfrm>
          <a:prstGeom prst="rect">
            <a:avLst/>
          </a:prstGeom>
          <a:noFill/>
          <a:ln>
            <a:noFill/>
          </a:ln>
        </p:spPr>
        <p:txBody>
          <a:bodyPr wrap="square" rtlCol="0" anchor="b">
            <a:spAutoFit/>
          </a:bodyPr>
          <a:lstStyle/>
          <a:p>
            <a:pPr algn="ctr"/>
            <a:r>
              <a:rPr lang="en-US" sz="1600" dirty="0">
                <a:solidFill>
                  <a:schemeClr val="bg1"/>
                </a:solidFill>
                <a:latin typeface="Century Gothic" panose="020B0502020202020204" pitchFamily="34" charset="0"/>
              </a:rPr>
              <a:t>STRATEGY 2</a:t>
            </a:r>
          </a:p>
        </p:txBody>
      </p:sp>
      <p:sp>
        <p:nvSpPr>
          <p:cNvPr id="128" name="TextBox 127">
            <a:extLst>
              <a:ext uri="{FF2B5EF4-FFF2-40B4-BE49-F238E27FC236}">
                <a16:creationId xmlns:a16="http://schemas.microsoft.com/office/drawing/2014/main" id="{7EADD6D3-8239-0A4B-9E87-8FF1A4630DE3}"/>
              </a:ext>
            </a:extLst>
          </p:cNvPr>
          <p:cNvSpPr txBox="1"/>
          <p:nvPr/>
        </p:nvSpPr>
        <p:spPr>
          <a:xfrm>
            <a:off x="6086985" y="1522014"/>
            <a:ext cx="2468880" cy="338554"/>
          </a:xfrm>
          <a:prstGeom prst="rect">
            <a:avLst/>
          </a:prstGeom>
          <a:noFill/>
          <a:ln>
            <a:noFill/>
          </a:ln>
        </p:spPr>
        <p:txBody>
          <a:bodyPr wrap="square" rtlCol="0" anchor="b">
            <a:spAutoFit/>
          </a:bodyPr>
          <a:lstStyle/>
          <a:p>
            <a:pPr algn="ctr"/>
            <a:r>
              <a:rPr lang="en-US" sz="1600" dirty="0">
                <a:solidFill>
                  <a:schemeClr val="bg1"/>
                </a:solidFill>
                <a:latin typeface="Century Gothic" panose="020B0502020202020204" pitchFamily="34" charset="0"/>
              </a:rPr>
              <a:t>STRATEGY 3</a:t>
            </a:r>
          </a:p>
        </p:txBody>
      </p:sp>
      <p:sp>
        <p:nvSpPr>
          <p:cNvPr id="132" name="TextBox 131">
            <a:extLst>
              <a:ext uri="{FF2B5EF4-FFF2-40B4-BE49-F238E27FC236}">
                <a16:creationId xmlns:a16="http://schemas.microsoft.com/office/drawing/2014/main" id="{4E7D9558-B947-584A-BAAF-84FF5293AE08}"/>
              </a:ext>
            </a:extLst>
          </p:cNvPr>
          <p:cNvSpPr txBox="1"/>
          <p:nvPr/>
        </p:nvSpPr>
        <p:spPr>
          <a:xfrm>
            <a:off x="8555865" y="1522014"/>
            <a:ext cx="2468880" cy="338554"/>
          </a:xfrm>
          <a:prstGeom prst="rect">
            <a:avLst/>
          </a:prstGeom>
          <a:noFill/>
          <a:ln>
            <a:noFill/>
          </a:ln>
        </p:spPr>
        <p:txBody>
          <a:bodyPr wrap="square" rtlCol="0" anchor="b">
            <a:spAutoFit/>
          </a:bodyPr>
          <a:lstStyle/>
          <a:p>
            <a:pPr algn="ctr"/>
            <a:r>
              <a:rPr lang="en-US" sz="1600" dirty="0">
                <a:solidFill>
                  <a:schemeClr val="bg1"/>
                </a:solidFill>
                <a:latin typeface="Century Gothic" panose="020B0502020202020204" pitchFamily="34" charset="0"/>
              </a:rPr>
              <a:t>STRATEGY 4</a:t>
            </a:r>
          </a:p>
        </p:txBody>
      </p:sp>
      <p:sp>
        <p:nvSpPr>
          <p:cNvPr id="134" name="Rectangle 133">
            <a:extLst>
              <a:ext uri="{FF2B5EF4-FFF2-40B4-BE49-F238E27FC236}">
                <a16:creationId xmlns:a16="http://schemas.microsoft.com/office/drawing/2014/main" id="{4FD799BD-9959-CE47-BBD8-22819B3D5F54}"/>
              </a:ext>
            </a:extLst>
          </p:cNvPr>
          <p:cNvSpPr/>
          <p:nvPr/>
        </p:nvSpPr>
        <p:spPr>
          <a:xfrm>
            <a:off x="1158240" y="1883231"/>
            <a:ext cx="2468880" cy="4547237"/>
          </a:xfrm>
          <a:prstGeom prst="rect">
            <a:avLst/>
          </a:prstGeom>
          <a:solidFill>
            <a:srgbClr val="F1FFFD"/>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1 – Tactic 1</a:t>
            </a:r>
          </a:p>
        </p:txBody>
      </p:sp>
      <p:sp>
        <p:nvSpPr>
          <p:cNvPr id="139" name="TextBox 138">
            <a:extLst>
              <a:ext uri="{FF2B5EF4-FFF2-40B4-BE49-F238E27FC236}">
                <a16:creationId xmlns:a16="http://schemas.microsoft.com/office/drawing/2014/main" id="{D7A8B043-7AEB-DC49-8601-DA255F386340}"/>
              </a:ext>
            </a:extLst>
          </p:cNvPr>
          <p:cNvSpPr txBox="1"/>
          <p:nvPr/>
        </p:nvSpPr>
        <p:spPr>
          <a:xfrm rot="16200000">
            <a:off x="-148923" y="861653"/>
            <a:ext cx="1762595" cy="276999"/>
          </a:xfrm>
          <a:prstGeom prst="rect">
            <a:avLst/>
          </a:prstGeom>
          <a:noFill/>
          <a:ln>
            <a:noFill/>
          </a:ln>
        </p:spPr>
        <p:txBody>
          <a:bodyPr wrap="square" lIns="0" tIns="0" rIns="0" bIns="0" rtlCol="0" anchor="b">
            <a:spAutoFit/>
          </a:bodyPr>
          <a:lstStyle/>
          <a:p>
            <a:pPr algn="ctr"/>
            <a:r>
              <a:rPr lang="en-US" spc="300" dirty="0">
                <a:solidFill>
                  <a:srgbClr val="E7FAF4"/>
                </a:solidFill>
                <a:latin typeface="Century Gothic" panose="020B0502020202020204" pitchFamily="34" charset="0"/>
              </a:rPr>
              <a:t>STRATEGIES</a:t>
            </a:r>
          </a:p>
        </p:txBody>
      </p:sp>
      <p:sp>
        <p:nvSpPr>
          <p:cNvPr id="140" name="TextBox 139">
            <a:extLst>
              <a:ext uri="{FF2B5EF4-FFF2-40B4-BE49-F238E27FC236}">
                <a16:creationId xmlns:a16="http://schemas.microsoft.com/office/drawing/2014/main" id="{223A18E0-A6AD-6A41-B160-C7A859FDEAAC}"/>
              </a:ext>
            </a:extLst>
          </p:cNvPr>
          <p:cNvSpPr txBox="1"/>
          <p:nvPr/>
        </p:nvSpPr>
        <p:spPr>
          <a:xfrm rot="16200000">
            <a:off x="-1542135" y="4017458"/>
            <a:ext cx="4549019" cy="276999"/>
          </a:xfrm>
          <a:prstGeom prst="rect">
            <a:avLst/>
          </a:prstGeom>
          <a:noFill/>
          <a:ln>
            <a:noFill/>
          </a:ln>
        </p:spPr>
        <p:txBody>
          <a:bodyPr wrap="square" lIns="0" tIns="0" rIns="0" bIns="0" rtlCol="0" anchor="b">
            <a:spAutoFit/>
          </a:bodyPr>
          <a:lstStyle/>
          <a:p>
            <a:pPr algn="ctr"/>
            <a:r>
              <a:rPr lang="en-US" spc="300" dirty="0">
                <a:solidFill>
                  <a:srgbClr val="E7FAF4"/>
                </a:solidFill>
                <a:latin typeface="Century Gothic" panose="020B0502020202020204" pitchFamily="34" charset="0"/>
              </a:rPr>
              <a:t>TACTICS</a:t>
            </a:r>
          </a:p>
        </p:txBody>
      </p:sp>
      <p:sp>
        <p:nvSpPr>
          <p:cNvPr id="6" name="Rectangle 5">
            <a:extLst>
              <a:ext uri="{FF2B5EF4-FFF2-40B4-BE49-F238E27FC236}">
                <a16:creationId xmlns:a16="http://schemas.microsoft.com/office/drawing/2014/main" id="{5B3FD34E-8397-524C-8C63-CB051E2123FE}"/>
              </a:ext>
            </a:extLst>
          </p:cNvPr>
          <p:cNvSpPr/>
          <p:nvPr/>
        </p:nvSpPr>
        <p:spPr>
          <a:xfrm>
            <a:off x="0" y="0"/>
            <a:ext cx="12192000" cy="457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E1BE388B-A9F3-9042-B300-E2C85FC00CE2}"/>
              </a:ext>
            </a:extLst>
          </p:cNvPr>
          <p:cNvSpPr/>
          <p:nvPr/>
        </p:nvSpPr>
        <p:spPr>
          <a:xfrm>
            <a:off x="3627120" y="1881448"/>
            <a:ext cx="2468880" cy="4547237"/>
          </a:xfrm>
          <a:prstGeom prst="rect">
            <a:avLst/>
          </a:prstGeom>
          <a:solidFill>
            <a:srgbClr val="F1FFFD"/>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2 – Tactic 1</a:t>
            </a:r>
          </a:p>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2 – Tactic 2</a:t>
            </a:r>
          </a:p>
        </p:txBody>
      </p:sp>
      <p:sp>
        <p:nvSpPr>
          <p:cNvPr id="143" name="Rectangle 142">
            <a:extLst>
              <a:ext uri="{FF2B5EF4-FFF2-40B4-BE49-F238E27FC236}">
                <a16:creationId xmlns:a16="http://schemas.microsoft.com/office/drawing/2014/main" id="{F5E8B48E-72D7-4041-A84B-563C25F8A884}"/>
              </a:ext>
            </a:extLst>
          </p:cNvPr>
          <p:cNvSpPr/>
          <p:nvPr/>
        </p:nvSpPr>
        <p:spPr>
          <a:xfrm>
            <a:off x="6096000" y="1881448"/>
            <a:ext cx="2468880" cy="4547237"/>
          </a:xfrm>
          <a:prstGeom prst="rect">
            <a:avLst/>
          </a:prstGeom>
          <a:solidFill>
            <a:srgbClr val="F1FFFD"/>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3 – Tactic 1</a:t>
            </a:r>
          </a:p>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3 – Tactic 2</a:t>
            </a:r>
          </a:p>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3 – Tactic 3</a:t>
            </a:r>
          </a:p>
        </p:txBody>
      </p:sp>
      <p:sp>
        <p:nvSpPr>
          <p:cNvPr id="144" name="Rectangle 143">
            <a:extLst>
              <a:ext uri="{FF2B5EF4-FFF2-40B4-BE49-F238E27FC236}">
                <a16:creationId xmlns:a16="http://schemas.microsoft.com/office/drawing/2014/main" id="{05FC12A2-CE13-584A-B43D-E28587107C7B}"/>
              </a:ext>
            </a:extLst>
          </p:cNvPr>
          <p:cNvSpPr/>
          <p:nvPr/>
        </p:nvSpPr>
        <p:spPr>
          <a:xfrm>
            <a:off x="8564880" y="1881448"/>
            <a:ext cx="2468880" cy="4547237"/>
          </a:xfrm>
          <a:prstGeom prst="rect">
            <a:avLst/>
          </a:prstGeom>
          <a:solidFill>
            <a:srgbClr val="F1FFFD"/>
          </a:solidFill>
          <a:ln>
            <a:solidFill>
              <a:srgbClr val="22A8A2"/>
            </a:solidFill>
          </a:ln>
        </p:spPr>
        <p:style>
          <a:lnRef idx="2">
            <a:schemeClr val="accent1">
              <a:shade val="50000"/>
            </a:schemeClr>
          </a:lnRef>
          <a:fillRef idx="1">
            <a:schemeClr val="accent1"/>
          </a:fillRef>
          <a:effectRef idx="0">
            <a:schemeClr val="accent1"/>
          </a:effectRef>
          <a:fontRef idx="minor">
            <a:schemeClr val="lt1"/>
          </a:fontRef>
        </p:style>
        <p:txBody>
          <a:bodyPr lIns="182880" tIns="182880" rIns="0" bIns="0" rtlCol="0" anchor="t"/>
          <a:lstStyle/>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4 – Tactic 1</a:t>
            </a:r>
          </a:p>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4 – Tactic 2</a:t>
            </a:r>
          </a:p>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4 – Tactic 3</a:t>
            </a:r>
          </a:p>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r>
              <a:rPr lang="en-US" sz="1400" dirty="0">
                <a:solidFill>
                  <a:schemeClr val="tx1"/>
                </a:solidFill>
                <a:latin typeface="Century Gothic" panose="020B0502020202020204" pitchFamily="34" charset="0"/>
              </a:rPr>
              <a:t>Strategy 4 – Tactic 4</a:t>
            </a:r>
          </a:p>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endParaRPr lang="en-US" sz="1400" dirty="0">
              <a:solidFill>
                <a:schemeClr val="tx1"/>
              </a:solidFill>
              <a:latin typeface="Century Gothic" panose="020B0502020202020204" pitchFamily="34" charset="0"/>
            </a:endParaRPr>
          </a:p>
          <a:p>
            <a:pPr marL="285750" indent="-285750">
              <a:lnSpc>
                <a:spcPct val="150000"/>
              </a:lnSpc>
              <a:spcAft>
                <a:spcPts val="1200"/>
              </a:spcAft>
              <a:buBlip>
                <a:blip r:embed="rId2">
                  <a:extLst>
                    <a:ext uri="{96DAC541-7B7A-43D3-8B79-37D633B846F1}">
                      <asvg:svgBlip xmlns:asvg="http://schemas.microsoft.com/office/drawing/2016/SVG/main" r:embed="rId3"/>
                    </a:ext>
                  </a:extLst>
                </a:blip>
              </a:buBlip>
            </a:pPr>
            <a:endParaRPr lang="en-US" sz="1400" dirty="0">
              <a:solidFill>
                <a:schemeClr val="tx1"/>
              </a:solidFill>
              <a:latin typeface="Century Gothic" panose="020B0502020202020204" pitchFamily="34" charset="0"/>
            </a:endParaRPr>
          </a:p>
        </p:txBody>
      </p:sp>
      <p:pic>
        <p:nvPicPr>
          <p:cNvPr id="113" name="Graphic 51">
            <a:extLst>
              <a:ext uri="{FF2B5EF4-FFF2-40B4-BE49-F238E27FC236}">
                <a16:creationId xmlns:a16="http://schemas.microsoft.com/office/drawing/2014/main" id="{D8494A52-CE26-104E-A0AE-6B174EB707E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757453" y="2169138"/>
            <a:ext cx="2656989" cy="4163357"/>
          </a:xfrm>
          <a:prstGeom prst="rect">
            <a:avLst/>
          </a:prstGeom>
        </p:spPr>
      </p:pic>
    </p:spTree>
    <p:extLst>
      <p:ext uri="{BB962C8B-B14F-4D97-AF65-F5344CB8AC3E}">
        <p14:creationId xmlns:p14="http://schemas.microsoft.com/office/powerpoint/2010/main" val="1624318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57B78"/>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79826935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bg1"/>
                          </a:solidFill>
                          <a:effectLst/>
                          <a:latin typeface="Century Gothic" panose="020B0502020202020204" pitchFamily="34" charset="0"/>
                        </a:rPr>
                        <a:t>DISCLAIMER</a:t>
                      </a:r>
                      <a:endParaRPr lang="en-US" sz="1200" b="1" dirty="0">
                        <a:solidFill>
                          <a:schemeClr val="bg1"/>
                        </a:solidFill>
                        <a:effectLst/>
                        <a:latin typeface="Century Gothic" panose="020B0502020202020204" pitchFamily="34" charset="0"/>
                      </a:endParaRPr>
                    </a:p>
                    <a:p>
                      <a:pPr marL="0" marR="0">
                        <a:spcBef>
                          <a:spcPts val="0"/>
                        </a:spcBef>
                        <a:spcAft>
                          <a:spcPts val="0"/>
                        </a:spcAft>
                      </a:pPr>
                      <a:r>
                        <a:rPr lang="en-US" sz="1200" b="0" dirty="0">
                          <a:solidFill>
                            <a:schemeClr val="bg1"/>
                          </a:solidFill>
                          <a:effectLst/>
                          <a:latin typeface="Century Gothic" panose="020B0502020202020204" pitchFamily="34" charset="0"/>
                        </a:rPr>
                        <a:t> </a:t>
                      </a:r>
                    </a:p>
                    <a:p>
                      <a:pPr marL="0" marR="0">
                        <a:spcBef>
                          <a:spcPts val="0"/>
                        </a:spcBef>
                        <a:spcAft>
                          <a:spcPts val="0"/>
                        </a:spcAft>
                      </a:pPr>
                      <a:r>
                        <a:rPr lang="en-US" sz="1600" b="0" dirty="0">
                          <a:solidFill>
                            <a:schemeClr val="bg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57150" cap="flat" cmpd="sng" algn="ctr">
                      <a:solidFill>
                        <a:srgbClr val="B8E7DF"/>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Roadmap-Template_PowerPoint" id="{AFC76018-7F3D-934F-852F-DD765C88A11A}" vid="{2AAA016D-387A-9447-806B-8BD757D5E6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0</TotalTime>
  <Words>175</Words>
  <Application>Microsoft Macintosh PowerPoint</Application>
  <PresentationFormat>Widescreen</PresentationFormat>
  <Paragraphs>34</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2</cp:revision>
  <dcterms:created xsi:type="dcterms:W3CDTF">2022-02-26T01:19:11Z</dcterms:created>
  <dcterms:modified xsi:type="dcterms:W3CDTF">2022-08-16T23:19:32Z</dcterms:modified>
</cp:coreProperties>
</file>