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342" r:id="rId2"/>
    <p:sldId id="399" r:id="rId3"/>
    <p:sldId id="353" r:id="rId4"/>
    <p:sldId id="367" r:id="rId5"/>
    <p:sldId id="400" r:id="rId6"/>
    <p:sldId id="401" r:id="rId7"/>
    <p:sldId id="402"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38&amp;utm_source=integrated+content&amp;utm_campaign=/content/sales-report-form-templates&amp;utm_medium=Monthly+Retail+Sales+Summary+Report+powerpoint+11538&amp;lpa=Monthly+Retail+Sales+Summary+Report+powerpoint+11538&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MONTHLY RETAIL SALES SUMMARY REPORT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MONTHLY RETAIL SALES SUMMARY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628781"/>
            <a:ext cx="6668203"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Monthly Retail Sales Summary Report Template in Excel to enter data that will populate the charts and graphs.  Place screenshots of each element on the following slides to build out your Monthly Retail Sales Summary Report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MONTHLY RETAIL SALES SUMMARY PRESENTATION</a:t>
            </a:r>
            <a:endParaRPr lang="en-US" dirty="0">
              <a:solidFill>
                <a:schemeClr val="bg1"/>
              </a:solidFill>
              <a:latin typeface="Century Gothic" panose="020B0502020202020204" pitchFamily="34" charset="0"/>
              <a:ea typeface="Arial" charset="0"/>
              <a:cs typeface="Arial" charset="0"/>
            </a:endParaRP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REPORTING PERIOD</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4157297799"/>
              </p:ext>
            </p:extLst>
          </p:nvPr>
        </p:nvGraphicFramePr>
        <p:xfrm>
          <a:off x="562822" y="2771149"/>
          <a:ext cx="5616913" cy="1068194"/>
        </p:xfrm>
        <a:graphic>
          <a:graphicData uri="http://schemas.openxmlformats.org/drawingml/2006/table">
            <a:tbl>
              <a:tblPr>
                <a:tableStyleId>{5C22544A-7EE6-4342-B048-85BDC9FD1C3A}</a:tableStyleId>
              </a:tblPr>
              <a:tblGrid>
                <a:gridCol w="5616913">
                  <a:extLst>
                    <a:ext uri="{9D8B030D-6E8A-4147-A177-3AD203B41FA5}">
                      <a16:colId xmlns:a16="http://schemas.microsoft.com/office/drawing/2014/main" val="308985738"/>
                    </a:ext>
                  </a:extLst>
                </a:gridCol>
              </a:tblGrid>
              <a:tr h="407339">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dirty="0">
                          <a:effectLst/>
                          <a:latin typeface="Century Gothic" panose="020B0502020202020204" pitchFamily="34" charset="0"/>
                        </a:rPr>
                        <a:t>00/00/00 – 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MONTHLY RETAIL SALES SUMMARY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3" y="938682"/>
            <a:ext cx="4854045" cy="2622834"/>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Summary Report</a:t>
            </a:r>
          </a:p>
          <a:p>
            <a:pPr>
              <a:lnSpc>
                <a:spcPct val="150000"/>
              </a:lnSpc>
              <a:spcBef>
                <a:spcPts val="600"/>
              </a:spcBef>
              <a:spcAft>
                <a:spcPts val="400"/>
              </a:spcAft>
            </a:pPr>
            <a:r>
              <a:rPr lang="en-US" sz="2400" dirty="0">
                <a:latin typeface="Century Gothic" panose="020B0502020202020204" pitchFamily="34" charset="0"/>
              </a:rPr>
              <a:t>Total Monthly Sales Amounts</a:t>
            </a:r>
          </a:p>
          <a:p>
            <a:pPr>
              <a:lnSpc>
                <a:spcPct val="150000"/>
              </a:lnSpc>
              <a:spcBef>
                <a:spcPts val="600"/>
              </a:spcBef>
              <a:spcAft>
                <a:spcPts val="400"/>
              </a:spcAft>
            </a:pPr>
            <a:r>
              <a:rPr lang="en-US" sz="2400" dirty="0">
                <a:latin typeface="Century Gothic" panose="020B0502020202020204" pitchFamily="34" charset="0"/>
              </a:rPr>
              <a:t>Sales by Product</a:t>
            </a:r>
          </a:p>
          <a:p>
            <a:pPr>
              <a:lnSpc>
                <a:spcPct val="150000"/>
              </a:lnSpc>
              <a:spcBef>
                <a:spcPts val="600"/>
              </a:spcBef>
              <a:spcAft>
                <a:spcPts val="400"/>
              </a:spcAft>
            </a:pPr>
            <a:r>
              <a:rPr lang="en-US" sz="2400" dirty="0">
                <a:latin typeface="Century Gothic" panose="020B0502020202020204" pitchFamily="34" charset="0"/>
              </a:rPr>
              <a:t>Previous Month Comparison</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2622834"/>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2691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SUMMARY REPORT</a:t>
            </a:r>
          </a:p>
        </p:txBody>
      </p:sp>
      <p:pic>
        <p:nvPicPr>
          <p:cNvPr id="4" name="Picture 3">
            <a:extLst>
              <a:ext uri="{FF2B5EF4-FFF2-40B4-BE49-F238E27FC236}">
                <a16:creationId xmlns:a16="http://schemas.microsoft.com/office/drawing/2014/main" id="{0F443B3E-2A01-5487-8BD2-F1DAAA36F306}"/>
              </a:ext>
            </a:extLst>
          </p:cNvPr>
          <p:cNvPicPr>
            <a:picLocks noChangeAspect="1"/>
          </p:cNvPicPr>
          <p:nvPr/>
        </p:nvPicPr>
        <p:blipFill rotWithShape="1">
          <a:blip r:embed="rId3"/>
          <a:srcRect t="28869"/>
          <a:stretch/>
        </p:blipFill>
        <p:spPr>
          <a:xfrm>
            <a:off x="274073" y="1703793"/>
            <a:ext cx="8283455" cy="1593082"/>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TOTAL MONTHLY SALES AMOUNTS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721704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TOTAL MONTHLY SALES AMOUNTS</a:t>
            </a:r>
          </a:p>
        </p:txBody>
      </p:sp>
      <p:pic>
        <p:nvPicPr>
          <p:cNvPr id="4" name="Picture 3">
            <a:extLst>
              <a:ext uri="{FF2B5EF4-FFF2-40B4-BE49-F238E27FC236}">
                <a16:creationId xmlns:a16="http://schemas.microsoft.com/office/drawing/2014/main" id="{B2B3C2EC-C2AB-809C-7C56-BE19B330D80B}"/>
              </a:ext>
            </a:extLst>
          </p:cNvPr>
          <p:cNvPicPr>
            <a:picLocks noChangeAspect="1"/>
          </p:cNvPicPr>
          <p:nvPr/>
        </p:nvPicPr>
        <p:blipFill>
          <a:blip r:embed="rId3"/>
          <a:stretch>
            <a:fillRect/>
          </a:stretch>
        </p:blipFill>
        <p:spPr>
          <a:xfrm>
            <a:off x="113249" y="4932601"/>
            <a:ext cx="11879333" cy="1333686"/>
          </a:xfrm>
          <a:prstGeom prst="rect">
            <a:avLst/>
          </a:prstGeom>
        </p:spPr>
      </p:pic>
      <p:pic>
        <p:nvPicPr>
          <p:cNvPr id="10" name="Picture 9" descr="Chart, bar chart&#10;&#10;Description automatically generated">
            <a:extLst>
              <a:ext uri="{FF2B5EF4-FFF2-40B4-BE49-F238E27FC236}">
                <a16:creationId xmlns:a16="http://schemas.microsoft.com/office/drawing/2014/main" id="{944517E4-3069-3356-D0C5-4E5C62E7C077}"/>
              </a:ext>
            </a:extLst>
          </p:cNvPr>
          <p:cNvPicPr>
            <a:picLocks noChangeAspect="1"/>
          </p:cNvPicPr>
          <p:nvPr/>
        </p:nvPicPr>
        <p:blipFill>
          <a:blip r:embed="rId4"/>
          <a:stretch>
            <a:fillRect/>
          </a:stretch>
        </p:blipFill>
        <p:spPr>
          <a:xfrm>
            <a:off x="113249" y="874336"/>
            <a:ext cx="9111138" cy="3907621"/>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SALES BY PRODUCT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40216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SALES BY PRODUCT</a:t>
            </a:r>
          </a:p>
        </p:txBody>
      </p:sp>
      <p:pic>
        <p:nvPicPr>
          <p:cNvPr id="10" name="Picture 9" descr="Chart, sunburst chart&#10;&#10;Description automatically generated">
            <a:extLst>
              <a:ext uri="{FF2B5EF4-FFF2-40B4-BE49-F238E27FC236}">
                <a16:creationId xmlns:a16="http://schemas.microsoft.com/office/drawing/2014/main" id="{5A4D424D-C60E-D6F1-0306-1A66DD029F59}"/>
              </a:ext>
            </a:extLst>
          </p:cNvPr>
          <p:cNvPicPr>
            <a:picLocks noChangeAspect="1"/>
          </p:cNvPicPr>
          <p:nvPr/>
        </p:nvPicPr>
        <p:blipFill rotWithShape="1">
          <a:blip r:embed="rId3"/>
          <a:srcRect l="13874" r="23599"/>
          <a:stretch/>
        </p:blipFill>
        <p:spPr>
          <a:xfrm>
            <a:off x="6993860" y="817724"/>
            <a:ext cx="4955642" cy="4562018"/>
          </a:xfrm>
          <a:prstGeom prst="rect">
            <a:avLst/>
          </a:prstGeom>
        </p:spPr>
      </p:pic>
      <p:pic>
        <p:nvPicPr>
          <p:cNvPr id="12" name="Picture 11">
            <a:extLst>
              <a:ext uri="{FF2B5EF4-FFF2-40B4-BE49-F238E27FC236}">
                <a16:creationId xmlns:a16="http://schemas.microsoft.com/office/drawing/2014/main" id="{AE32D828-045A-092A-554B-EE9E24AE04EE}"/>
              </a:ext>
            </a:extLst>
          </p:cNvPr>
          <p:cNvPicPr>
            <a:picLocks noChangeAspect="1"/>
          </p:cNvPicPr>
          <p:nvPr/>
        </p:nvPicPr>
        <p:blipFill>
          <a:blip r:embed="rId4"/>
          <a:stretch>
            <a:fillRect/>
          </a:stretch>
        </p:blipFill>
        <p:spPr>
          <a:xfrm>
            <a:off x="5077767" y="5579396"/>
            <a:ext cx="6985599" cy="677483"/>
          </a:xfrm>
          <a:prstGeom prst="rect">
            <a:avLst/>
          </a:prstGeom>
        </p:spPr>
      </p:pic>
      <p:pic>
        <p:nvPicPr>
          <p:cNvPr id="4" name="Picture 3" descr="Table&#10;&#10;Description automatically generated">
            <a:extLst>
              <a:ext uri="{FF2B5EF4-FFF2-40B4-BE49-F238E27FC236}">
                <a16:creationId xmlns:a16="http://schemas.microsoft.com/office/drawing/2014/main" id="{2E4BB40A-CE5A-AC6C-2B49-4F1E1729DD75}"/>
              </a:ext>
            </a:extLst>
          </p:cNvPr>
          <p:cNvPicPr>
            <a:picLocks noChangeAspect="1"/>
          </p:cNvPicPr>
          <p:nvPr/>
        </p:nvPicPr>
        <p:blipFill rotWithShape="1">
          <a:blip r:embed="rId5"/>
          <a:srcRect t="10336"/>
          <a:stretch/>
        </p:blipFill>
        <p:spPr>
          <a:xfrm>
            <a:off x="121729" y="1702472"/>
            <a:ext cx="7476240" cy="2539738"/>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PREVIOUS MONTH COMPARISON</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710643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PREVIOUS MONTH COMPARISON</a:t>
            </a:r>
          </a:p>
        </p:txBody>
      </p:sp>
      <p:pic>
        <p:nvPicPr>
          <p:cNvPr id="4" name="Picture 3" descr="Table&#10;&#10;Description automatically generated with medium confidence">
            <a:extLst>
              <a:ext uri="{FF2B5EF4-FFF2-40B4-BE49-F238E27FC236}">
                <a16:creationId xmlns:a16="http://schemas.microsoft.com/office/drawing/2014/main" id="{DFA04471-718D-7AC2-06F7-7C9CE96EC1FD}"/>
              </a:ext>
            </a:extLst>
          </p:cNvPr>
          <p:cNvPicPr>
            <a:picLocks noChangeAspect="1"/>
          </p:cNvPicPr>
          <p:nvPr/>
        </p:nvPicPr>
        <p:blipFill rotWithShape="1">
          <a:blip r:embed="rId3"/>
          <a:srcRect t="9947"/>
          <a:stretch/>
        </p:blipFill>
        <p:spPr>
          <a:xfrm>
            <a:off x="0" y="1788607"/>
            <a:ext cx="12192000" cy="3688157"/>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54</TotalTime>
  <Words>235</Words>
  <Application>Microsoft Macintosh PowerPoint</Application>
  <PresentationFormat>Widescreen</PresentationFormat>
  <Paragraphs>40</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6</cp:revision>
  <dcterms:created xsi:type="dcterms:W3CDTF">2022-04-18T18:36:26Z</dcterms:created>
  <dcterms:modified xsi:type="dcterms:W3CDTF">2022-08-16T20:20:55Z</dcterms:modified>
</cp:coreProperties>
</file>