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54" r:id="rId2"/>
    <p:sldId id="361" r:id="rId3"/>
    <p:sldId id="364" r:id="rId4"/>
    <p:sldId id="362" r:id="rId5"/>
    <p:sldId id="363" r:id="rId6"/>
    <p:sldId id="356" r:id="rId7"/>
    <p:sldId id="357" r:id="rId8"/>
    <p:sldId id="358" r:id="rId9"/>
    <p:sldId id="359" r:id="rId10"/>
    <p:sldId id="360" r:id="rId11"/>
    <p:sldId id="365" r:id="rId12"/>
    <p:sldId id="355"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3C9"/>
    <a:srgbClr val="12C2B7"/>
    <a:srgbClr val="D7EEB2"/>
    <a:srgbClr val="F3FEEC"/>
    <a:srgbClr val="F1FEE3"/>
    <a:srgbClr val="E6FDF3"/>
    <a:srgbClr val="E1F7ED"/>
    <a:srgbClr val="C2F0DF"/>
    <a:srgbClr val="EAEEF3"/>
    <a:srgbClr val="F7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7" autoAdjust="0"/>
    <p:restoredTop sz="86447"/>
  </p:normalViewPr>
  <p:slideViewPr>
    <p:cSldViewPr snapToGrid="0" snapToObjects="1">
      <p:cViewPr varScale="1">
        <p:scale>
          <a:sx n="128" d="100"/>
          <a:sy n="128" d="100"/>
        </p:scale>
        <p:origin x="66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9/12/22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smartsheet.com/try-it?trp=11490&amp;utm_source=integrated-content&amp;utm_campaign=/content/raci-templates&amp;utm_medium=Agile+Planning+RACI+Presentation+powerpoint+11490&amp;lpa=Agile+Planning+RACI+Presentation+powerpoint+11490&amp;lx=PFpZZjisDNTS-Ddigi3MyABAgeTPLDIL8TQRu558b7w" TargetMode="External"/><Relationship Id="rId12"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2.svg"/></Relationships>
</file>

<file path=ppt/slides/_rels/slide1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14.sv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5" Type="http://schemas.openxmlformats.org/officeDocument/2006/relationships/image" Target="../media/image24.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5" Type="http://schemas.openxmlformats.org/officeDocument/2006/relationships/image" Target="../media/image24.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240617"/>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pic>
        <p:nvPicPr>
          <p:cNvPr id="4" name="Picture 3">
            <a:hlinkClick r:id="rId7"/>
            <a:extLst>
              <a:ext uri="{FF2B5EF4-FFF2-40B4-BE49-F238E27FC236}">
                <a16:creationId xmlns:a16="http://schemas.microsoft.com/office/drawing/2014/main" id="{4AEB8225-3AA8-AF48-AD51-3F5F53316D6B}"/>
              </a:ext>
            </a:extLst>
          </p:cNvPr>
          <p:cNvPicPr>
            <a:picLocks noChangeAspect="1"/>
          </p:cNvPicPr>
          <p:nvPr/>
        </p:nvPicPr>
        <p:blipFill>
          <a:blip r:embed="rId8"/>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AGILE PLANNING RACI PRESENTATION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411377" y="1720840"/>
            <a:ext cx="4436496" cy="3416320"/>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Agile Planning RACI</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8138087"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9"/>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11"/>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74126"/>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86426"/>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98726"/>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411026"/>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3">
            <a:alphaModFix amt="70000"/>
            <a:extLst>
              <a:ext uri="{96DAC541-7B7A-43D3-8B79-37D633B846F1}">
                <asvg:svgBlip xmlns:asvg="http://schemas.microsoft.com/office/drawing/2016/SVG/main" r:embed="rId14"/>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5">
            <a:alphaModFix amt="50000"/>
            <a:extLst>
              <a:ext uri="{96DAC541-7B7A-43D3-8B79-37D633B846F1}">
                <asvg:svgBlip xmlns:asvg="http://schemas.microsoft.com/office/drawing/2016/SVG/main" r:embed="rId16"/>
              </a:ext>
            </a:extLst>
          </a:blip>
          <a:stretch>
            <a:fillRect/>
          </a:stretch>
        </p:blipFill>
        <p:spPr>
          <a:xfrm>
            <a:off x="4003268" y="121025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89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5: </a:t>
            </a:r>
            <a:r>
              <a:rPr lang="en-US" sz="4000" dirty="0">
                <a:solidFill>
                  <a:schemeClr val="tx1">
                    <a:lumMod val="75000"/>
                    <a:lumOff val="25000"/>
                  </a:schemeClr>
                </a:solidFill>
                <a:latin typeface="Century Gothic" panose="020B0502020202020204" pitchFamily="34" charset="0"/>
              </a:rPr>
              <a:t>CLOSE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172898528"/>
              </p:ext>
            </p:extLst>
          </p:nvPr>
        </p:nvGraphicFramePr>
        <p:xfrm>
          <a:off x="300446" y="1387615"/>
          <a:ext cx="11469802" cy="3342202"/>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Lessons Learned</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Project Closure Report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460787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stretch>
            <a:fillRect/>
          </a:stretch>
        </p:blipFill>
        <p:spPr>
          <a:xfrm>
            <a:off x="-11373" y="0"/>
            <a:ext cx="12203371"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1762269"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RISK</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039369976"/>
              </p:ext>
            </p:extLst>
          </p:nvPr>
        </p:nvGraphicFramePr>
        <p:xfrm>
          <a:off x="1028060" y="905973"/>
          <a:ext cx="10731553" cy="5101421"/>
        </p:xfrm>
        <a:graphic>
          <a:graphicData uri="http://schemas.openxmlformats.org/drawingml/2006/table">
            <a:tbl>
              <a:tblPr>
                <a:tableStyleId>{5C22544A-7EE6-4342-B048-85BDC9FD1C3A}</a:tableStyleId>
              </a:tblPr>
              <a:tblGrid>
                <a:gridCol w="1926963">
                  <a:extLst>
                    <a:ext uri="{9D8B030D-6E8A-4147-A177-3AD203B41FA5}">
                      <a16:colId xmlns:a16="http://schemas.microsoft.com/office/drawing/2014/main" val="2399945540"/>
                    </a:ext>
                  </a:extLst>
                </a:gridCol>
                <a:gridCol w="1760918">
                  <a:extLst>
                    <a:ext uri="{9D8B030D-6E8A-4147-A177-3AD203B41FA5}">
                      <a16:colId xmlns:a16="http://schemas.microsoft.com/office/drawing/2014/main" val="415864803"/>
                    </a:ext>
                  </a:extLst>
                </a:gridCol>
                <a:gridCol w="1760918">
                  <a:extLst>
                    <a:ext uri="{9D8B030D-6E8A-4147-A177-3AD203B41FA5}">
                      <a16:colId xmlns:a16="http://schemas.microsoft.com/office/drawing/2014/main" val="2312584444"/>
                    </a:ext>
                  </a:extLst>
                </a:gridCol>
                <a:gridCol w="1760918">
                  <a:extLst>
                    <a:ext uri="{9D8B030D-6E8A-4147-A177-3AD203B41FA5}">
                      <a16:colId xmlns:a16="http://schemas.microsoft.com/office/drawing/2014/main" val="4154945041"/>
                    </a:ext>
                  </a:extLst>
                </a:gridCol>
                <a:gridCol w="1760918">
                  <a:extLst>
                    <a:ext uri="{9D8B030D-6E8A-4147-A177-3AD203B41FA5}">
                      <a16:colId xmlns:a16="http://schemas.microsoft.com/office/drawing/2014/main" val="1939968154"/>
                    </a:ext>
                  </a:extLst>
                </a:gridCol>
                <a:gridCol w="1760918">
                  <a:extLst>
                    <a:ext uri="{9D8B030D-6E8A-4147-A177-3AD203B41FA5}">
                      <a16:colId xmlns:a16="http://schemas.microsoft.com/office/drawing/2014/main" val="3012417241"/>
                    </a:ext>
                  </a:extLst>
                </a:gridCol>
              </a:tblGrid>
              <a:tr h="651561">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One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Two</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Three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Four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Five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1</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2</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3</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4</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8723138"/>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5</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412722"/>
                  </a:ext>
                </a:extLst>
              </a:tr>
            </a:tbl>
          </a:graphicData>
        </a:graphic>
      </p:graphicFrame>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6"/>
          <a:stretch>
            <a:fillRect/>
          </a:stretch>
        </p:blipFill>
        <p:spPr>
          <a:xfrm>
            <a:off x="7051260" y="3510022"/>
            <a:ext cx="583443" cy="583443"/>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6"/>
          <a:stretch>
            <a:fillRect/>
          </a:stretch>
        </p:blipFill>
        <p:spPr>
          <a:xfrm>
            <a:off x="3603933" y="3510022"/>
            <a:ext cx="583443" cy="583443"/>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9"/>
          <a:stretch>
            <a:fillRect/>
          </a:stretch>
        </p:blipFill>
        <p:spPr>
          <a:xfrm>
            <a:off x="3603933" y="2624225"/>
            <a:ext cx="583443" cy="583443"/>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9"/>
          <a:stretch>
            <a:fillRect/>
          </a:stretch>
        </p:blipFill>
        <p:spPr>
          <a:xfrm>
            <a:off x="5295660" y="2645240"/>
            <a:ext cx="583443" cy="583443"/>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2"/>
          <a:stretch>
            <a:fillRect/>
          </a:stretch>
        </p:blipFill>
        <p:spPr>
          <a:xfrm>
            <a:off x="8831391" y="4385186"/>
            <a:ext cx="583443" cy="583443"/>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3"/>
          <a:stretch>
            <a:fillRect/>
          </a:stretch>
        </p:blipFill>
        <p:spPr>
          <a:xfrm>
            <a:off x="3603933" y="1735272"/>
            <a:ext cx="583443" cy="583443"/>
          </a:xfrm>
          <a:prstGeom prst="rect">
            <a:avLst/>
          </a:prstGeom>
        </p:spPr>
      </p:pic>
      <p:pic>
        <p:nvPicPr>
          <p:cNvPr id="51" name="Picture 50" descr="A picture containing text, sign, outdoor, clipart&#10;&#10;Description automatically generated">
            <a:extLst>
              <a:ext uri="{FF2B5EF4-FFF2-40B4-BE49-F238E27FC236}">
                <a16:creationId xmlns:a16="http://schemas.microsoft.com/office/drawing/2014/main" id="{49552579-4D40-B9A7-F6BB-0BD3B41152B8}"/>
              </a:ext>
            </a:extLst>
          </p:cNvPr>
          <p:cNvPicPr>
            <a:picLocks noChangeAspect="1"/>
          </p:cNvPicPr>
          <p:nvPr/>
        </p:nvPicPr>
        <p:blipFill>
          <a:blip r:embed="rId9"/>
          <a:stretch>
            <a:fillRect/>
          </a:stretch>
        </p:blipFill>
        <p:spPr>
          <a:xfrm>
            <a:off x="5306804" y="1709228"/>
            <a:ext cx="583443" cy="583443"/>
          </a:xfrm>
          <a:prstGeom prst="rect">
            <a:avLst/>
          </a:prstGeom>
        </p:spPr>
      </p:pic>
      <p:pic>
        <p:nvPicPr>
          <p:cNvPr id="52" name="Picture 51" descr="Icon&#10;&#10;Description automatically generated">
            <a:extLst>
              <a:ext uri="{FF2B5EF4-FFF2-40B4-BE49-F238E27FC236}">
                <a16:creationId xmlns:a16="http://schemas.microsoft.com/office/drawing/2014/main" id="{ED2B891E-F9A8-4055-3950-EB5FB8C77927}"/>
              </a:ext>
            </a:extLst>
          </p:cNvPr>
          <p:cNvPicPr>
            <a:picLocks noChangeAspect="1"/>
          </p:cNvPicPr>
          <p:nvPr/>
        </p:nvPicPr>
        <p:blipFill>
          <a:blip r:embed="rId6"/>
          <a:stretch>
            <a:fillRect/>
          </a:stretch>
        </p:blipFill>
        <p:spPr>
          <a:xfrm>
            <a:off x="7038340" y="1735272"/>
            <a:ext cx="583443" cy="583443"/>
          </a:xfrm>
          <a:prstGeom prst="rect">
            <a:avLst/>
          </a:prstGeom>
        </p:spPr>
      </p:pic>
      <p:pic>
        <p:nvPicPr>
          <p:cNvPr id="53" name="Picture 52" descr="Icon&#10;&#10;Description automatically generated">
            <a:extLst>
              <a:ext uri="{FF2B5EF4-FFF2-40B4-BE49-F238E27FC236}">
                <a16:creationId xmlns:a16="http://schemas.microsoft.com/office/drawing/2014/main" id="{E3E5774B-F08D-F464-4AC3-FE127110187B}"/>
              </a:ext>
            </a:extLst>
          </p:cNvPr>
          <p:cNvPicPr>
            <a:picLocks noChangeAspect="1"/>
          </p:cNvPicPr>
          <p:nvPr/>
        </p:nvPicPr>
        <p:blipFill>
          <a:blip r:embed="rId12"/>
          <a:stretch>
            <a:fillRect/>
          </a:stretch>
        </p:blipFill>
        <p:spPr>
          <a:xfrm>
            <a:off x="3603933" y="4385186"/>
            <a:ext cx="583443" cy="583443"/>
          </a:xfrm>
          <a:prstGeom prst="rect">
            <a:avLst/>
          </a:prstGeom>
        </p:spPr>
      </p:pic>
      <p:grpSp>
        <p:nvGrpSpPr>
          <p:cNvPr id="48" name="Group 47">
            <a:extLst>
              <a:ext uri="{FF2B5EF4-FFF2-40B4-BE49-F238E27FC236}">
                <a16:creationId xmlns:a16="http://schemas.microsoft.com/office/drawing/2014/main" id="{90D1C65E-9265-6F09-D148-7C03952EB2DA}"/>
              </a:ext>
            </a:extLst>
          </p:cNvPr>
          <p:cNvGrpSpPr/>
          <p:nvPr/>
        </p:nvGrpSpPr>
        <p:grpSpPr>
          <a:xfrm>
            <a:off x="417632" y="1285777"/>
            <a:ext cx="592459" cy="4710157"/>
            <a:chOff x="7857" y="955532"/>
            <a:chExt cx="592490" cy="4710261"/>
          </a:xfrm>
        </p:grpSpPr>
        <p:sp>
          <p:nvSpPr>
            <p:cNvPr id="49" name="Text Box 4">
              <a:extLst>
                <a:ext uri="{FF2B5EF4-FFF2-40B4-BE49-F238E27FC236}">
                  <a16:creationId xmlns:a16="http://schemas.microsoft.com/office/drawing/2014/main" id="{97602006-4C37-124E-391F-3EC447FC65A7}"/>
                </a:ext>
              </a:extLst>
            </p:cNvPr>
            <p:cNvSpPr txBox="1"/>
            <p:nvPr/>
          </p:nvSpPr>
          <p:spPr>
            <a:xfrm>
              <a:off x="7857" y="955532"/>
              <a:ext cx="592490" cy="28936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HIGH</a:t>
              </a:r>
              <a:endParaRPr lang="en-US" sz="9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59" name="Text Box 8">
              <a:extLst>
                <a:ext uri="{FF2B5EF4-FFF2-40B4-BE49-F238E27FC236}">
                  <a16:creationId xmlns:a16="http://schemas.microsoft.com/office/drawing/2014/main" id="{31B72DC7-6EA2-2A75-C810-4F66D3FF1619}"/>
                </a:ext>
              </a:extLst>
            </p:cNvPr>
            <p:cNvSpPr txBox="1"/>
            <p:nvPr/>
          </p:nvSpPr>
          <p:spPr>
            <a:xfrm>
              <a:off x="37680" y="5376868"/>
              <a:ext cx="474345" cy="28892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12C2B7"/>
                  </a:solidFill>
                  <a:effectLst/>
                  <a:latin typeface="Century Gothic" panose="020B0502020202020204" pitchFamily="34" charset="0"/>
                  <a:ea typeface="Times New Roman" panose="02020603050405020304" pitchFamily="18" charset="0"/>
                  <a:cs typeface="Times New Roman" panose="02020603050405020304" pitchFamily="18" charset="0"/>
                </a:rPr>
                <a:t>LOW</a:t>
              </a:r>
              <a:endParaRPr lang="en-US" sz="900" dirty="0">
                <a:solidFill>
                  <a:srgbClr val="12C2B7"/>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grpSp>
          <p:nvGrpSpPr>
            <p:cNvPr id="62" name="Group 61">
              <a:extLst>
                <a:ext uri="{FF2B5EF4-FFF2-40B4-BE49-F238E27FC236}">
                  <a16:creationId xmlns:a16="http://schemas.microsoft.com/office/drawing/2014/main" id="{FCE29701-DAE8-BD41-D1A2-3125E025E9E2}"/>
                </a:ext>
              </a:extLst>
            </p:cNvPr>
            <p:cNvGrpSpPr/>
            <p:nvPr/>
          </p:nvGrpSpPr>
          <p:grpSpPr>
            <a:xfrm>
              <a:off x="240745" y="1238848"/>
              <a:ext cx="750" cy="4022849"/>
              <a:chOff x="70331" y="1059915"/>
              <a:chExt cx="750" cy="4557104"/>
            </a:xfrm>
          </p:grpSpPr>
          <p:cxnSp>
            <p:nvCxnSpPr>
              <p:cNvPr id="71" name="Straight Connector 70">
                <a:extLst>
                  <a:ext uri="{FF2B5EF4-FFF2-40B4-BE49-F238E27FC236}">
                    <a16:creationId xmlns:a16="http://schemas.microsoft.com/office/drawing/2014/main" id="{691AF9BE-EE0E-F8F9-9329-BC93E970C52E}"/>
                  </a:ext>
                </a:extLst>
              </p:cNvPr>
              <p:cNvCxnSpPr>
                <a:cxnSpLocks/>
              </p:cNvCxnSpPr>
              <p:nvPr/>
            </p:nvCxnSpPr>
            <p:spPr>
              <a:xfrm flipV="1">
                <a:off x="70331" y="1059915"/>
                <a:ext cx="0" cy="1446785"/>
              </a:xfrm>
              <a:prstGeom prst="line">
                <a:avLst/>
              </a:prstGeom>
              <a:ln w="44450">
                <a:gradFill>
                  <a:gsLst>
                    <a:gs pos="0">
                      <a:srgbClr val="C023C9"/>
                    </a:gs>
                    <a:gs pos="100000">
                      <a:srgbClr val="FF0000"/>
                    </a:gs>
                  </a:gsLst>
                  <a:lin ang="5400000" scaled="1"/>
                </a:gradFill>
                <a:headEnd type="none" w="med" len="med"/>
                <a:tailEnd type="stealth" w="lg"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766415-3BAF-65B5-8669-D837AD8ACFD2}"/>
                  </a:ext>
                </a:extLst>
              </p:cNvPr>
              <p:cNvCxnSpPr>
                <a:cxnSpLocks/>
              </p:cNvCxnSpPr>
              <p:nvPr/>
            </p:nvCxnSpPr>
            <p:spPr>
              <a:xfrm flipV="1">
                <a:off x="71081" y="4167614"/>
                <a:ext cx="0" cy="1449405"/>
              </a:xfrm>
              <a:prstGeom prst="line">
                <a:avLst/>
              </a:prstGeom>
              <a:ln w="44450">
                <a:gradFill>
                  <a:gsLst>
                    <a:gs pos="0">
                      <a:srgbClr val="12C2B7"/>
                    </a:gs>
                    <a:gs pos="100000">
                      <a:srgbClr val="C023C9"/>
                    </a:gs>
                  </a:gsLst>
                  <a:lin ang="5400000" scaled="1"/>
                </a:gradFill>
                <a:headEnd type="oval" w="med" len="med"/>
              </a:ln>
            </p:spPr>
            <p:style>
              <a:lnRef idx="1">
                <a:schemeClr val="accent1"/>
              </a:lnRef>
              <a:fillRef idx="0">
                <a:schemeClr val="accent1"/>
              </a:fillRef>
              <a:effectRef idx="0">
                <a:schemeClr val="accent1"/>
              </a:effectRef>
              <a:fontRef idx="minor">
                <a:schemeClr val="tx1"/>
              </a:fontRef>
            </p:style>
          </p:cxnSp>
        </p:grpSp>
        <p:sp>
          <p:nvSpPr>
            <p:cNvPr id="65" name="Text Box 9">
              <a:extLst>
                <a:ext uri="{FF2B5EF4-FFF2-40B4-BE49-F238E27FC236}">
                  <a16:creationId xmlns:a16="http://schemas.microsoft.com/office/drawing/2014/main" id="{3D905ACC-F5A5-6F02-9336-00A7C788861B}"/>
                </a:ext>
              </a:extLst>
            </p:cNvPr>
            <p:cNvSpPr txBox="1"/>
            <p:nvPr/>
          </p:nvSpPr>
          <p:spPr>
            <a:xfrm rot="16200000">
              <a:off x="-401767" y="3088503"/>
              <a:ext cx="1285023" cy="28936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RISK LEVEL</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pSp>
      <p:sp>
        <p:nvSpPr>
          <p:cNvPr id="73" name="Text Box 7">
            <a:extLst>
              <a:ext uri="{FF2B5EF4-FFF2-40B4-BE49-F238E27FC236}">
                <a16:creationId xmlns:a16="http://schemas.microsoft.com/office/drawing/2014/main" id="{2356C32B-A3C1-A3C7-F957-743FB426C72D}"/>
              </a:ext>
            </a:extLst>
          </p:cNvPr>
          <p:cNvSpPr txBox="1"/>
          <p:nvPr/>
        </p:nvSpPr>
        <p:spPr>
          <a:xfrm>
            <a:off x="11433747" y="426170"/>
            <a:ext cx="626823" cy="28891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HIGH</a:t>
            </a:r>
            <a:endParaRPr lang="en-US" sz="9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4" name="Text Box 8">
            <a:extLst>
              <a:ext uri="{FF2B5EF4-FFF2-40B4-BE49-F238E27FC236}">
                <a16:creationId xmlns:a16="http://schemas.microsoft.com/office/drawing/2014/main" id="{58B4BCEB-6D76-4EC6-B5C5-7F4F55848FB9}"/>
              </a:ext>
            </a:extLst>
          </p:cNvPr>
          <p:cNvSpPr txBox="1"/>
          <p:nvPr/>
        </p:nvSpPr>
        <p:spPr>
          <a:xfrm>
            <a:off x="2351483" y="437745"/>
            <a:ext cx="474321" cy="28891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ED7D31"/>
                </a:solidFill>
                <a:effectLst/>
                <a:latin typeface="Century Gothic" panose="020B0502020202020204" pitchFamily="34" charset="0"/>
                <a:ea typeface="Times New Roman" panose="02020603050405020304" pitchFamily="18" charset="0"/>
                <a:cs typeface="Times New Roman" panose="02020603050405020304" pitchFamily="18" charset="0"/>
              </a:rPr>
              <a:t>LOW</a:t>
            </a:r>
            <a:endParaRPr lang="en-US" sz="9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30FA00B2-1B8C-A90C-3E86-0184FD4D0A16}"/>
              </a:ext>
            </a:extLst>
          </p:cNvPr>
          <p:cNvCxnSpPr>
            <a:cxnSpLocks/>
          </p:cNvCxnSpPr>
          <p:nvPr/>
        </p:nvCxnSpPr>
        <p:spPr>
          <a:xfrm>
            <a:off x="2945219" y="560241"/>
            <a:ext cx="3145093" cy="0"/>
          </a:xfrm>
          <a:prstGeom prst="line">
            <a:avLst/>
          </a:prstGeom>
          <a:ln w="44450">
            <a:gradFill>
              <a:gsLst>
                <a:gs pos="0">
                  <a:schemeClr val="accent4"/>
                </a:gs>
                <a:gs pos="100000">
                  <a:schemeClr val="accent2"/>
                </a:gs>
              </a:gsLst>
              <a:lin ang="0" scaled="0"/>
            </a:gradFill>
            <a:headEnd type="oval"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4E965E9-989C-E233-4D11-1C9A84CD13E4}"/>
              </a:ext>
            </a:extLst>
          </p:cNvPr>
          <p:cNvCxnSpPr>
            <a:cxnSpLocks/>
          </p:cNvCxnSpPr>
          <p:nvPr/>
        </p:nvCxnSpPr>
        <p:spPr>
          <a:xfrm>
            <a:off x="7974419" y="555418"/>
            <a:ext cx="3395530" cy="0"/>
          </a:xfrm>
          <a:prstGeom prst="line">
            <a:avLst/>
          </a:prstGeom>
          <a:ln w="44450">
            <a:gradFill>
              <a:gsLst>
                <a:gs pos="0">
                  <a:schemeClr val="accent2"/>
                </a:gs>
                <a:gs pos="100000">
                  <a:srgbClr val="FF0000"/>
                </a:gs>
              </a:gsLst>
              <a:lin ang="0" scaled="0"/>
            </a:gradFill>
            <a:headEnd type="none" w="med" len="med"/>
            <a:tailEnd type="stealth" w="lg" len="med"/>
          </a:ln>
        </p:spPr>
        <p:style>
          <a:lnRef idx="1">
            <a:schemeClr val="accent1"/>
          </a:lnRef>
          <a:fillRef idx="0">
            <a:schemeClr val="accent1"/>
          </a:fillRef>
          <a:effectRef idx="0">
            <a:schemeClr val="accent1"/>
          </a:effectRef>
          <a:fontRef idx="minor">
            <a:schemeClr val="tx1"/>
          </a:fontRef>
        </p:style>
      </p:cxnSp>
      <p:sp>
        <p:nvSpPr>
          <p:cNvPr id="77" name="Text Box 13">
            <a:extLst>
              <a:ext uri="{FF2B5EF4-FFF2-40B4-BE49-F238E27FC236}">
                <a16:creationId xmlns:a16="http://schemas.microsoft.com/office/drawing/2014/main" id="{41E80AB4-51C8-032A-FF17-5EF12FC5805F}"/>
              </a:ext>
            </a:extLst>
          </p:cNvPr>
          <p:cNvSpPr txBox="1"/>
          <p:nvPr/>
        </p:nvSpPr>
        <p:spPr>
          <a:xfrm>
            <a:off x="5826642" y="409138"/>
            <a:ext cx="2465855" cy="2893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IMPORTANCE</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Tree>
    <p:extLst>
      <p:ext uri="{BB962C8B-B14F-4D97-AF65-F5344CB8AC3E}">
        <p14:creationId xmlns:p14="http://schemas.microsoft.com/office/powerpoint/2010/main" val="3358997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alphaModFix amt="50000"/>
          </a:blip>
          <a:stretch>
            <a:fillRect/>
          </a:stretch>
        </p:blipFill>
        <p:spPr>
          <a:xfrm>
            <a:off x="-11373" y="0"/>
            <a:ext cx="12203371"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OVERVIEW</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688070792"/>
              </p:ext>
            </p:extLst>
          </p:nvPr>
        </p:nvGraphicFramePr>
        <p:xfrm>
          <a:off x="3963572" y="425302"/>
          <a:ext cx="7796040" cy="5510654"/>
        </p:xfrm>
        <a:graphic>
          <a:graphicData uri="http://schemas.openxmlformats.org/drawingml/2006/table">
            <a:tbl>
              <a:tblPr>
                <a:tableStyleId>{5C22544A-7EE6-4342-B048-85BDC9FD1C3A}</a:tableStyleId>
              </a:tblPr>
              <a:tblGrid>
                <a:gridCol w="1863070">
                  <a:extLst>
                    <a:ext uri="{9D8B030D-6E8A-4147-A177-3AD203B41FA5}">
                      <a16:colId xmlns:a16="http://schemas.microsoft.com/office/drawing/2014/main" val="2399945540"/>
                    </a:ext>
                  </a:extLst>
                </a:gridCol>
                <a:gridCol w="1186594">
                  <a:extLst>
                    <a:ext uri="{9D8B030D-6E8A-4147-A177-3AD203B41FA5}">
                      <a16:colId xmlns:a16="http://schemas.microsoft.com/office/drawing/2014/main" val="415864803"/>
                    </a:ext>
                  </a:extLst>
                </a:gridCol>
                <a:gridCol w="1186594">
                  <a:extLst>
                    <a:ext uri="{9D8B030D-6E8A-4147-A177-3AD203B41FA5}">
                      <a16:colId xmlns:a16="http://schemas.microsoft.com/office/drawing/2014/main" val="2312584444"/>
                    </a:ext>
                  </a:extLst>
                </a:gridCol>
                <a:gridCol w="1186594">
                  <a:extLst>
                    <a:ext uri="{9D8B030D-6E8A-4147-A177-3AD203B41FA5}">
                      <a16:colId xmlns:a16="http://schemas.microsoft.com/office/drawing/2014/main" val="4154945041"/>
                    </a:ext>
                  </a:extLst>
                </a:gridCol>
                <a:gridCol w="1186594">
                  <a:extLst>
                    <a:ext uri="{9D8B030D-6E8A-4147-A177-3AD203B41FA5}">
                      <a16:colId xmlns:a16="http://schemas.microsoft.com/office/drawing/2014/main" val="1939968154"/>
                    </a:ext>
                  </a:extLst>
                </a:gridCol>
                <a:gridCol w="1186594">
                  <a:extLst>
                    <a:ext uri="{9D8B030D-6E8A-4147-A177-3AD203B41FA5}">
                      <a16:colId xmlns:a16="http://schemas.microsoft.com/office/drawing/2014/main" val="3012417241"/>
                    </a:ext>
                  </a:extLst>
                </a:gridCol>
              </a:tblGrid>
              <a:tr h="723014">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One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Two</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Three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Four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Five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1</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2</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3</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4</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8723138"/>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5</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412722"/>
                  </a:ext>
                </a:extLst>
              </a:tr>
            </a:tbl>
          </a:graphicData>
        </a:graphic>
      </p:graphicFrame>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6"/>
          <a:stretch>
            <a:fillRect/>
          </a:stretch>
        </p:blipFill>
        <p:spPr>
          <a:xfrm>
            <a:off x="8476741" y="2304175"/>
            <a:ext cx="583443" cy="583443"/>
          </a:xfrm>
          <a:prstGeom prst="rect">
            <a:avLst/>
          </a:prstGeom>
        </p:spPr>
      </p:pic>
      <p:pic>
        <p:nvPicPr>
          <p:cNvPr id="37" name="Picture 36" descr="Icon&#10;&#10;Description automatically generated">
            <a:extLst>
              <a:ext uri="{FF2B5EF4-FFF2-40B4-BE49-F238E27FC236}">
                <a16:creationId xmlns:a16="http://schemas.microsoft.com/office/drawing/2014/main" id="{56D36FCE-4919-DE8B-304B-597ADE87087F}"/>
              </a:ext>
            </a:extLst>
          </p:cNvPr>
          <p:cNvPicPr>
            <a:picLocks noChangeAspect="1"/>
          </p:cNvPicPr>
          <p:nvPr/>
        </p:nvPicPr>
        <p:blipFill>
          <a:blip r:embed="rId6"/>
          <a:stretch>
            <a:fillRect/>
          </a:stretch>
        </p:blipFill>
        <p:spPr>
          <a:xfrm>
            <a:off x="8476741" y="3219821"/>
            <a:ext cx="583443" cy="583443"/>
          </a:xfrm>
          <a:prstGeom prst="rect">
            <a:avLst/>
          </a:prstGeom>
        </p:spPr>
      </p:pic>
      <p:pic>
        <p:nvPicPr>
          <p:cNvPr id="38" name="Picture 37" descr="Icon&#10;&#10;Description automatically generated">
            <a:extLst>
              <a:ext uri="{FF2B5EF4-FFF2-40B4-BE49-F238E27FC236}">
                <a16:creationId xmlns:a16="http://schemas.microsoft.com/office/drawing/2014/main" id="{0105BFA3-75FD-4824-72FB-3D24D0343B12}"/>
              </a:ext>
            </a:extLst>
          </p:cNvPr>
          <p:cNvPicPr>
            <a:picLocks noChangeAspect="1"/>
          </p:cNvPicPr>
          <p:nvPr/>
        </p:nvPicPr>
        <p:blipFill>
          <a:blip r:embed="rId6"/>
          <a:stretch>
            <a:fillRect/>
          </a:stretch>
        </p:blipFill>
        <p:spPr>
          <a:xfrm>
            <a:off x="9722911" y="2304175"/>
            <a:ext cx="583443" cy="583443"/>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6"/>
          <a:stretch>
            <a:fillRect/>
          </a:stretch>
        </p:blipFill>
        <p:spPr>
          <a:xfrm>
            <a:off x="6162937" y="1388529"/>
            <a:ext cx="583443" cy="583443"/>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9"/>
          <a:stretch>
            <a:fillRect/>
          </a:stretch>
        </p:blipFill>
        <p:spPr>
          <a:xfrm>
            <a:off x="6162937" y="2304175"/>
            <a:ext cx="583443" cy="583443"/>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9"/>
          <a:stretch>
            <a:fillRect/>
          </a:stretch>
        </p:blipFill>
        <p:spPr>
          <a:xfrm>
            <a:off x="10886713" y="3219821"/>
            <a:ext cx="583443" cy="583443"/>
          </a:xfrm>
          <a:prstGeom prst="rect">
            <a:avLst/>
          </a:prstGeom>
        </p:spPr>
      </p:pic>
      <p:pic>
        <p:nvPicPr>
          <p:cNvPr id="42" name="Picture 41" descr="Icon&#10;&#10;Description automatically generated">
            <a:extLst>
              <a:ext uri="{FF2B5EF4-FFF2-40B4-BE49-F238E27FC236}">
                <a16:creationId xmlns:a16="http://schemas.microsoft.com/office/drawing/2014/main" id="{522FF418-4884-41EA-BE49-8BA0D0E596A3}"/>
              </a:ext>
            </a:extLst>
          </p:cNvPr>
          <p:cNvPicPr>
            <a:picLocks noChangeAspect="1"/>
          </p:cNvPicPr>
          <p:nvPr/>
        </p:nvPicPr>
        <p:blipFill>
          <a:blip r:embed="rId12"/>
          <a:stretch>
            <a:fillRect/>
          </a:stretch>
        </p:blipFill>
        <p:spPr>
          <a:xfrm>
            <a:off x="10886713" y="2304175"/>
            <a:ext cx="583443" cy="583443"/>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2"/>
          <a:stretch>
            <a:fillRect/>
          </a:stretch>
        </p:blipFill>
        <p:spPr>
          <a:xfrm>
            <a:off x="9722911" y="3219821"/>
            <a:ext cx="583443" cy="583443"/>
          </a:xfrm>
          <a:prstGeom prst="rect">
            <a:avLst/>
          </a:prstGeom>
        </p:spPr>
      </p:pic>
      <p:pic>
        <p:nvPicPr>
          <p:cNvPr id="44" name="Picture 43" descr="Icon&#10;&#10;Description automatically generated">
            <a:extLst>
              <a:ext uri="{FF2B5EF4-FFF2-40B4-BE49-F238E27FC236}">
                <a16:creationId xmlns:a16="http://schemas.microsoft.com/office/drawing/2014/main" id="{E14F0CE3-F231-AE63-DD0F-17EC910CD397}"/>
              </a:ext>
            </a:extLst>
          </p:cNvPr>
          <p:cNvPicPr>
            <a:picLocks noChangeAspect="1"/>
          </p:cNvPicPr>
          <p:nvPr/>
        </p:nvPicPr>
        <p:blipFill>
          <a:blip r:embed="rId12"/>
          <a:stretch>
            <a:fillRect/>
          </a:stretch>
        </p:blipFill>
        <p:spPr>
          <a:xfrm>
            <a:off x="9722911" y="1388529"/>
            <a:ext cx="583443" cy="583443"/>
          </a:xfrm>
          <a:prstGeom prst="rect">
            <a:avLst/>
          </a:prstGeom>
        </p:spPr>
      </p:pic>
      <p:pic>
        <p:nvPicPr>
          <p:cNvPr id="45" name="Picture 44" descr="Icon&#10;&#10;Description automatically generated">
            <a:extLst>
              <a:ext uri="{FF2B5EF4-FFF2-40B4-BE49-F238E27FC236}">
                <a16:creationId xmlns:a16="http://schemas.microsoft.com/office/drawing/2014/main" id="{746D64C0-2674-6AF4-C8F5-AEFEA375D76A}"/>
              </a:ext>
            </a:extLst>
          </p:cNvPr>
          <p:cNvPicPr>
            <a:picLocks noChangeAspect="1"/>
          </p:cNvPicPr>
          <p:nvPr/>
        </p:nvPicPr>
        <p:blipFill>
          <a:blip r:embed="rId12"/>
          <a:stretch>
            <a:fillRect/>
          </a:stretch>
        </p:blipFill>
        <p:spPr>
          <a:xfrm>
            <a:off x="8476741" y="1388529"/>
            <a:ext cx="583443" cy="583443"/>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3"/>
          <a:stretch>
            <a:fillRect/>
          </a:stretch>
        </p:blipFill>
        <p:spPr>
          <a:xfrm>
            <a:off x="6162937" y="3219821"/>
            <a:ext cx="583443" cy="583443"/>
          </a:xfrm>
          <a:prstGeom prst="rect">
            <a:avLst/>
          </a:prstGeom>
        </p:spPr>
      </p:pic>
      <p:pic>
        <p:nvPicPr>
          <p:cNvPr id="47" name="Picture 46" descr="Icon&#10;&#10;Description automatically generated">
            <a:extLst>
              <a:ext uri="{FF2B5EF4-FFF2-40B4-BE49-F238E27FC236}">
                <a16:creationId xmlns:a16="http://schemas.microsoft.com/office/drawing/2014/main" id="{170FF630-D8A3-42AC-B386-4D3BA522D142}"/>
              </a:ext>
            </a:extLst>
          </p:cNvPr>
          <p:cNvPicPr>
            <a:picLocks noChangeAspect="1"/>
          </p:cNvPicPr>
          <p:nvPr/>
        </p:nvPicPr>
        <p:blipFill>
          <a:blip r:embed="rId3"/>
          <a:stretch>
            <a:fillRect/>
          </a:stretch>
        </p:blipFill>
        <p:spPr>
          <a:xfrm>
            <a:off x="10886713" y="1388529"/>
            <a:ext cx="583443" cy="583443"/>
          </a:xfrm>
          <a:prstGeom prst="rect">
            <a:avLst/>
          </a:prstGeom>
        </p:spPr>
      </p:pic>
      <p:pic>
        <p:nvPicPr>
          <p:cNvPr id="50" name="Picture 49" descr="Icon&#10;&#10;Description automatically generated">
            <a:extLst>
              <a:ext uri="{FF2B5EF4-FFF2-40B4-BE49-F238E27FC236}">
                <a16:creationId xmlns:a16="http://schemas.microsoft.com/office/drawing/2014/main" id="{19EC2FA4-60C8-ECF3-B7D6-1E1F7F73EC9C}"/>
              </a:ext>
            </a:extLst>
          </p:cNvPr>
          <p:cNvPicPr>
            <a:picLocks noChangeAspect="1"/>
          </p:cNvPicPr>
          <p:nvPr/>
        </p:nvPicPr>
        <p:blipFill>
          <a:blip r:embed="rId3"/>
          <a:stretch>
            <a:fillRect/>
          </a:stretch>
        </p:blipFill>
        <p:spPr>
          <a:xfrm>
            <a:off x="7095093" y="4084603"/>
            <a:ext cx="583443" cy="583443"/>
          </a:xfrm>
          <a:prstGeom prst="rect">
            <a:avLst/>
          </a:prstGeom>
        </p:spPr>
      </p:pic>
      <p:pic>
        <p:nvPicPr>
          <p:cNvPr id="51" name="Picture 50" descr="A picture containing text, sign, outdoor, clipart&#10;&#10;Description automatically generated">
            <a:extLst>
              <a:ext uri="{FF2B5EF4-FFF2-40B4-BE49-F238E27FC236}">
                <a16:creationId xmlns:a16="http://schemas.microsoft.com/office/drawing/2014/main" id="{49552579-4D40-B9A7-F6BB-0BD3B41152B8}"/>
              </a:ext>
            </a:extLst>
          </p:cNvPr>
          <p:cNvPicPr>
            <a:picLocks noChangeAspect="1"/>
          </p:cNvPicPr>
          <p:nvPr/>
        </p:nvPicPr>
        <p:blipFill>
          <a:blip r:embed="rId9"/>
          <a:stretch>
            <a:fillRect/>
          </a:stretch>
        </p:blipFill>
        <p:spPr>
          <a:xfrm>
            <a:off x="7564737" y="4376324"/>
            <a:ext cx="583443" cy="583443"/>
          </a:xfrm>
          <a:prstGeom prst="rect">
            <a:avLst/>
          </a:prstGeom>
        </p:spPr>
      </p:pic>
      <p:pic>
        <p:nvPicPr>
          <p:cNvPr id="52" name="Picture 51" descr="Icon&#10;&#10;Description automatically generated">
            <a:extLst>
              <a:ext uri="{FF2B5EF4-FFF2-40B4-BE49-F238E27FC236}">
                <a16:creationId xmlns:a16="http://schemas.microsoft.com/office/drawing/2014/main" id="{ED2B891E-F9A8-4055-3950-EB5FB8C77927}"/>
              </a:ext>
            </a:extLst>
          </p:cNvPr>
          <p:cNvPicPr>
            <a:picLocks noChangeAspect="1"/>
          </p:cNvPicPr>
          <p:nvPr/>
        </p:nvPicPr>
        <p:blipFill>
          <a:blip r:embed="rId6"/>
          <a:stretch>
            <a:fillRect/>
          </a:stretch>
        </p:blipFill>
        <p:spPr>
          <a:xfrm>
            <a:off x="8269783" y="5023565"/>
            <a:ext cx="583443" cy="583443"/>
          </a:xfrm>
          <a:prstGeom prst="rect">
            <a:avLst/>
          </a:prstGeom>
        </p:spPr>
      </p:pic>
      <p:pic>
        <p:nvPicPr>
          <p:cNvPr id="53" name="Picture 52" descr="Icon&#10;&#10;Description automatically generated">
            <a:extLst>
              <a:ext uri="{FF2B5EF4-FFF2-40B4-BE49-F238E27FC236}">
                <a16:creationId xmlns:a16="http://schemas.microsoft.com/office/drawing/2014/main" id="{E3E5774B-F08D-F464-4AC3-FE127110187B}"/>
              </a:ext>
            </a:extLst>
          </p:cNvPr>
          <p:cNvPicPr>
            <a:picLocks noChangeAspect="1"/>
          </p:cNvPicPr>
          <p:nvPr/>
        </p:nvPicPr>
        <p:blipFill>
          <a:blip r:embed="rId12"/>
          <a:stretch>
            <a:fillRect/>
          </a:stretch>
        </p:blipFill>
        <p:spPr>
          <a:xfrm>
            <a:off x="8746897" y="5304653"/>
            <a:ext cx="583443" cy="583443"/>
          </a:xfrm>
          <a:prstGeom prst="rect">
            <a:avLst/>
          </a:prstGeom>
        </p:spPr>
      </p:pic>
      <p:sp>
        <p:nvSpPr>
          <p:cNvPr id="54" name="TextBox 1">
            <a:extLst>
              <a:ext uri="{FF2B5EF4-FFF2-40B4-BE49-F238E27FC236}">
                <a16:creationId xmlns:a16="http://schemas.microsoft.com/office/drawing/2014/main" id="{B028F4FA-BF00-4766-5AF3-58C7A216F1B2}"/>
              </a:ext>
            </a:extLst>
          </p:cNvPr>
          <p:cNvSpPr txBox="1"/>
          <p:nvPr/>
        </p:nvSpPr>
        <p:spPr>
          <a:xfrm>
            <a:off x="432387" y="1156782"/>
            <a:ext cx="2159000"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a:t>
            </a:r>
          </a:p>
        </p:txBody>
      </p:sp>
      <p:graphicFrame>
        <p:nvGraphicFramePr>
          <p:cNvPr id="56" name="Table 55">
            <a:extLst>
              <a:ext uri="{FF2B5EF4-FFF2-40B4-BE49-F238E27FC236}">
                <a16:creationId xmlns:a16="http://schemas.microsoft.com/office/drawing/2014/main" id="{8E2BF601-A161-D6CC-FDC1-E54A78034EFC}"/>
              </a:ext>
            </a:extLst>
          </p:cNvPr>
          <p:cNvGraphicFramePr>
            <a:graphicFrameLocks noGrp="1"/>
          </p:cNvGraphicFramePr>
          <p:nvPr>
            <p:extLst>
              <p:ext uri="{D42A27DB-BD31-4B8C-83A1-F6EECF244321}">
                <p14:modId xmlns:p14="http://schemas.microsoft.com/office/powerpoint/2010/main" val="1712042662"/>
              </p:ext>
            </p:extLst>
          </p:nvPr>
        </p:nvGraphicFramePr>
        <p:xfrm>
          <a:off x="432384" y="1478513"/>
          <a:ext cx="3383280" cy="118872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1188720">
                <a:tc>
                  <a:txBody>
                    <a:bodyPr/>
                    <a:lstStyle/>
                    <a:p>
                      <a:pPr algn="l" fontAlgn="ctr"/>
                      <a:r>
                        <a:rPr lang="en-US" sz="2200" b="0" i="0" u="none" strike="noStrike" dirty="0">
                          <a:solidFill>
                            <a:srgbClr val="000000"/>
                          </a:solidFill>
                          <a:effectLst/>
                          <a:latin typeface="Century Gothic" panose="020B0502020202020204" pitchFamily="34" charset="0"/>
                        </a:rPr>
                        <a:t>Mission to Complete </a:t>
                      </a:r>
                    </a:p>
                    <a:p>
                      <a:pPr algn="l" fontAlgn="ctr"/>
                      <a:r>
                        <a:rPr lang="en-US" sz="2200" b="0" i="0" u="none" strike="noStrike" dirty="0">
                          <a:solidFill>
                            <a:srgbClr val="000000"/>
                          </a:solidFill>
                          <a:effectLst/>
                          <a:latin typeface="Century Gothic" panose="020B0502020202020204" pitchFamily="34" charset="0"/>
                        </a:rPr>
                        <a:t>the Thing We Need </a:t>
                      </a:r>
                    </a:p>
                    <a:p>
                      <a:pPr algn="l" fontAlgn="ctr"/>
                      <a:r>
                        <a:rPr lang="en-US" sz="2200" b="0" i="0" u="none" strike="noStrike" dirty="0">
                          <a:solidFill>
                            <a:srgbClr val="000000"/>
                          </a:solidFill>
                          <a:effectLst/>
                          <a:latin typeface="Century Gothic" panose="020B0502020202020204" pitchFamily="34" charset="0"/>
                        </a:rPr>
                        <a:t>to Do</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57" name="TextBox 1">
            <a:extLst>
              <a:ext uri="{FF2B5EF4-FFF2-40B4-BE49-F238E27FC236}">
                <a16:creationId xmlns:a16="http://schemas.microsoft.com/office/drawing/2014/main" id="{0F783D1E-C8F1-CAF4-28B8-51B0366019F2}"/>
              </a:ext>
            </a:extLst>
          </p:cNvPr>
          <p:cNvSpPr txBox="1"/>
          <p:nvPr/>
        </p:nvSpPr>
        <p:spPr>
          <a:xfrm>
            <a:off x="432386" y="291231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 MANAGER</a:t>
            </a:r>
          </a:p>
        </p:txBody>
      </p:sp>
      <p:graphicFrame>
        <p:nvGraphicFramePr>
          <p:cNvPr id="58" name="Table 57">
            <a:extLst>
              <a:ext uri="{FF2B5EF4-FFF2-40B4-BE49-F238E27FC236}">
                <a16:creationId xmlns:a16="http://schemas.microsoft.com/office/drawing/2014/main" id="{D08B75DF-32E8-FEBD-4C79-A881D80978A0}"/>
              </a:ext>
            </a:extLst>
          </p:cNvPr>
          <p:cNvGraphicFramePr>
            <a:graphicFrameLocks noGrp="1"/>
          </p:cNvGraphicFramePr>
          <p:nvPr>
            <p:extLst>
              <p:ext uri="{D42A27DB-BD31-4B8C-83A1-F6EECF244321}">
                <p14:modId xmlns:p14="http://schemas.microsoft.com/office/powerpoint/2010/main" val="4254157055"/>
              </p:ext>
            </p:extLst>
          </p:nvPr>
        </p:nvGraphicFramePr>
        <p:xfrm>
          <a:off x="432384" y="323404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Nelle Porter</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0" name="TextBox 1">
            <a:extLst>
              <a:ext uri="{FF2B5EF4-FFF2-40B4-BE49-F238E27FC236}">
                <a16:creationId xmlns:a16="http://schemas.microsoft.com/office/drawing/2014/main" id="{CD43D8C5-F889-AEE2-1A91-A127E2B0067B}"/>
              </a:ext>
            </a:extLst>
          </p:cNvPr>
          <p:cNvSpPr txBox="1"/>
          <p:nvPr/>
        </p:nvSpPr>
        <p:spPr>
          <a:xfrm>
            <a:off x="432385" y="3965417"/>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BUDGET</a:t>
            </a:r>
          </a:p>
        </p:txBody>
      </p:sp>
      <p:graphicFrame>
        <p:nvGraphicFramePr>
          <p:cNvPr id="61" name="Table 60">
            <a:extLst>
              <a:ext uri="{FF2B5EF4-FFF2-40B4-BE49-F238E27FC236}">
                <a16:creationId xmlns:a16="http://schemas.microsoft.com/office/drawing/2014/main" id="{DECBB612-78FD-31FC-91BA-3CE0EC6C2CE6}"/>
              </a:ext>
            </a:extLst>
          </p:cNvPr>
          <p:cNvGraphicFramePr>
            <a:graphicFrameLocks noGrp="1"/>
          </p:cNvGraphicFramePr>
          <p:nvPr>
            <p:extLst>
              <p:ext uri="{D42A27DB-BD31-4B8C-83A1-F6EECF244321}">
                <p14:modId xmlns:p14="http://schemas.microsoft.com/office/powerpoint/2010/main" val="1389223316"/>
              </p:ext>
            </p:extLst>
          </p:nvPr>
        </p:nvGraphicFramePr>
        <p:xfrm>
          <a:off x="432383" y="4287148"/>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$82,500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3" name="TextBox 1">
            <a:extLst>
              <a:ext uri="{FF2B5EF4-FFF2-40B4-BE49-F238E27FC236}">
                <a16:creationId xmlns:a16="http://schemas.microsoft.com/office/drawing/2014/main" id="{F7FCB829-CCAA-1707-91D8-2C30223BC935}"/>
              </a:ext>
            </a:extLst>
          </p:cNvPr>
          <p:cNvSpPr txBox="1"/>
          <p:nvPr/>
        </p:nvSpPr>
        <p:spPr>
          <a:xfrm>
            <a:off x="432382" y="501073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DUE DATE</a:t>
            </a:r>
          </a:p>
        </p:txBody>
      </p:sp>
      <p:graphicFrame>
        <p:nvGraphicFramePr>
          <p:cNvPr id="64" name="Table 63">
            <a:extLst>
              <a:ext uri="{FF2B5EF4-FFF2-40B4-BE49-F238E27FC236}">
                <a16:creationId xmlns:a16="http://schemas.microsoft.com/office/drawing/2014/main" id="{90C777BF-ABE5-5CDE-3435-137982A58C2B}"/>
              </a:ext>
            </a:extLst>
          </p:cNvPr>
          <p:cNvGraphicFramePr>
            <a:graphicFrameLocks noGrp="1"/>
          </p:cNvGraphicFramePr>
          <p:nvPr>
            <p:extLst>
              <p:ext uri="{D42A27DB-BD31-4B8C-83A1-F6EECF244321}">
                <p14:modId xmlns:p14="http://schemas.microsoft.com/office/powerpoint/2010/main" val="1961394381"/>
              </p:ext>
            </p:extLst>
          </p:nvPr>
        </p:nvGraphicFramePr>
        <p:xfrm>
          <a:off x="432380" y="533246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Tuesday, 00/00/0000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Tree>
    <p:extLst>
      <p:ext uri="{BB962C8B-B14F-4D97-AF65-F5344CB8AC3E}">
        <p14:creationId xmlns:p14="http://schemas.microsoft.com/office/powerpoint/2010/main" val="352569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ROLES &amp; RESPONSIBILITIES</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nvGraphicFramePr>
        <p:xfrm>
          <a:off x="300446" y="2863503"/>
          <a:ext cx="11469801" cy="2213944"/>
        </p:xfrm>
        <a:graphic>
          <a:graphicData uri="http://schemas.openxmlformats.org/drawingml/2006/table">
            <a:tbl>
              <a:tblPr>
                <a:tableStyleId>{5C22544A-7EE6-4342-B048-85BDC9FD1C3A}</a:tableStyleId>
              </a:tblPr>
              <a:tblGrid>
                <a:gridCol w="2347061">
                  <a:extLst>
                    <a:ext uri="{9D8B030D-6E8A-4147-A177-3AD203B41FA5}">
                      <a16:colId xmlns:a16="http://schemas.microsoft.com/office/drawing/2014/main" val="2399945540"/>
                    </a:ext>
                  </a:extLst>
                </a:gridCol>
                <a:gridCol w="2280685">
                  <a:extLst>
                    <a:ext uri="{9D8B030D-6E8A-4147-A177-3AD203B41FA5}">
                      <a16:colId xmlns:a16="http://schemas.microsoft.com/office/drawing/2014/main" val="415864803"/>
                    </a:ext>
                  </a:extLst>
                </a:gridCol>
                <a:gridCol w="2280685">
                  <a:extLst>
                    <a:ext uri="{9D8B030D-6E8A-4147-A177-3AD203B41FA5}">
                      <a16:colId xmlns:a16="http://schemas.microsoft.com/office/drawing/2014/main" val="4154945041"/>
                    </a:ext>
                  </a:extLst>
                </a:gridCol>
                <a:gridCol w="2280685">
                  <a:extLst>
                    <a:ext uri="{9D8B030D-6E8A-4147-A177-3AD203B41FA5}">
                      <a16:colId xmlns:a16="http://schemas.microsoft.com/office/drawing/2014/main" val="1939968154"/>
                    </a:ext>
                  </a:extLst>
                </a:gridCol>
                <a:gridCol w="2280685">
                  <a:extLst>
                    <a:ext uri="{9D8B030D-6E8A-4147-A177-3AD203B41FA5}">
                      <a16:colId xmlns:a16="http://schemas.microsoft.com/office/drawing/2014/main" val="3012417241"/>
                    </a:ext>
                  </a:extLst>
                </a:gridCol>
              </a:tblGrid>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effectLst/>
                          <a:latin typeface="Century Gothic" panose="020B0502020202020204" pitchFamily="34" charset="0"/>
                        </a:rPr>
                        <a:t>Nelle Porter</a:t>
                      </a:r>
                      <a:endParaRPr lang="en-US" sz="1600" b="0" i="0" u="none" strike="noStrike" dirty="0">
                        <a:solidFill>
                          <a:srgbClr val="000000"/>
                        </a:solidFill>
                        <a:effectLst/>
                        <a:latin typeface="Century Gothic" panose="020B0502020202020204" pitchFamily="34" charset="0"/>
                      </a:endParaRP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Richard Fish</a:t>
                      </a: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John Cage</a:t>
                      </a: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Elaine Vassal</a:t>
                      </a: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992998"/>
                  </a:ext>
                </a:extLst>
              </a:tr>
              <a:tr h="423551">
                <a:tc>
                  <a:txBody>
                    <a:bodyPr/>
                    <a:lstStyle/>
                    <a:p>
                      <a:pPr algn="l" fontAlgn="ct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CONTENT</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DESIGNER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DEV</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PM</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455614">
                <a:tc>
                  <a:txBody>
                    <a:bodyPr/>
                    <a:lstStyle/>
                    <a:p>
                      <a:pPr algn="l" fontAlgn="ctr"/>
                      <a:r>
                        <a:rPr lang="en-US" sz="1400" b="0" i="0" u="none" strike="noStrike" dirty="0">
                          <a:solidFill>
                            <a:srgbClr val="000000"/>
                          </a:solidFill>
                          <a:effectLst/>
                          <a:latin typeface="Century Gothic" panose="020B0502020202020204" pitchFamily="34" charset="0"/>
                        </a:rPr>
                        <a:t>Research</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455614">
                <a:tc>
                  <a:txBody>
                    <a:bodyPr/>
                    <a:lstStyle/>
                    <a:p>
                      <a:pPr algn="l" fontAlgn="ctr"/>
                      <a:r>
                        <a:rPr lang="en-US" sz="1400" b="0" i="0" u="none" strike="noStrike" dirty="0">
                          <a:solidFill>
                            <a:srgbClr val="000000"/>
                          </a:solidFill>
                          <a:effectLst/>
                          <a:latin typeface="Century Gothic" panose="020B0502020202020204" pitchFamily="34" charset="0"/>
                        </a:rPr>
                        <a:t>Interviews</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455614">
                <a:tc>
                  <a:txBody>
                    <a:bodyPr/>
                    <a:lstStyle/>
                    <a:p>
                      <a:pPr algn="l" fontAlgn="ctr"/>
                      <a:r>
                        <a:rPr lang="en-US" sz="1400" b="0" i="0" u="none" strike="noStrike" dirty="0">
                          <a:solidFill>
                            <a:srgbClr val="000000"/>
                          </a:solidFill>
                          <a:effectLst/>
                          <a:latin typeface="Century Gothic" panose="020B0502020202020204" pitchFamily="34" charset="0"/>
                        </a:rPr>
                        <a:t>Wireframe</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bl>
          </a:graphicData>
        </a:graphic>
      </p:graphicFrame>
      <p:pic>
        <p:nvPicPr>
          <p:cNvPr id="10" name="Picture 9">
            <a:extLst>
              <a:ext uri="{FF2B5EF4-FFF2-40B4-BE49-F238E27FC236}">
                <a16:creationId xmlns:a16="http://schemas.microsoft.com/office/drawing/2014/main" id="{E8689C3C-4023-5BE8-0E72-01683AEEE5F7}"/>
              </a:ext>
            </a:extLst>
          </p:cNvPr>
          <p:cNvPicPr>
            <a:picLocks noChangeAspect="1"/>
          </p:cNvPicPr>
          <p:nvPr/>
        </p:nvPicPr>
        <p:blipFill>
          <a:blip r:embed="rId14"/>
          <a:stretch>
            <a:fillRect/>
          </a:stretch>
        </p:blipFill>
        <p:spPr>
          <a:xfrm>
            <a:off x="2918325" y="1111268"/>
            <a:ext cx="1828800" cy="1828800"/>
          </a:xfrm>
          <a:prstGeom prst="rect">
            <a:avLst/>
          </a:prstGeom>
        </p:spPr>
      </p:pic>
      <p:pic>
        <p:nvPicPr>
          <p:cNvPr id="11" name="Picture 10">
            <a:extLst>
              <a:ext uri="{FF2B5EF4-FFF2-40B4-BE49-F238E27FC236}">
                <a16:creationId xmlns:a16="http://schemas.microsoft.com/office/drawing/2014/main" id="{2AE7EE1B-555A-569A-8E6E-50F0077E8DA1}"/>
              </a:ext>
            </a:extLst>
          </p:cNvPr>
          <p:cNvPicPr>
            <a:picLocks noChangeAspect="1"/>
          </p:cNvPicPr>
          <p:nvPr/>
        </p:nvPicPr>
        <p:blipFill>
          <a:blip r:embed="rId15"/>
          <a:stretch>
            <a:fillRect/>
          </a:stretch>
        </p:blipFill>
        <p:spPr>
          <a:xfrm>
            <a:off x="5188569" y="1111268"/>
            <a:ext cx="1828800" cy="1828800"/>
          </a:xfrm>
          <a:prstGeom prst="rect">
            <a:avLst/>
          </a:prstGeom>
        </p:spPr>
      </p:pic>
      <p:pic>
        <p:nvPicPr>
          <p:cNvPr id="16" name="Picture 15">
            <a:extLst>
              <a:ext uri="{FF2B5EF4-FFF2-40B4-BE49-F238E27FC236}">
                <a16:creationId xmlns:a16="http://schemas.microsoft.com/office/drawing/2014/main" id="{B3C6263C-32BF-7EEE-1CA9-B7CE5E747DEC}"/>
              </a:ext>
            </a:extLst>
          </p:cNvPr>
          <p:cNvPicPr>
            <a:picLocks noChangeAspect="1"/>
          </p:cNvPicPr>
          <p:nvPr/>
        </p:nvPicPr>
        <p:blipFill>
          <a:blip r:embed="rId16"/>
          <a:stretch>
            <a:fillRect/>
          </a:stretch>
        </p:blipFill>
        <p:spPr>
          <a:xfrm>
            <a:off x="7458813" y="1111268"/>
            <a:ext cx="1828800" cy="1828800"/>
          </a:xfrm>
          <a:prstGeom prst="rect">
            <a:avLst/>
          </a:prstGeom>
        </p:spPr>
      </p:pic>
      <p:pic>
        <p:nvPicPr>
          <p:cNvPr id="21" name="Picture 20">
            <a:extLst>
              <a:ext uri="{FF2B5EF4-FFF2-40B4-BE49-F238E27FC236}">
                <a16:creationId xmlns:a16="http://schemas.microsoft.com/office/drawing/2014/main" id="{41C56A8B-8BB5-0032-BD8F-BC0A5BE33395}"/>
              </a:ext>
            </a:extLst>
          </p:cNvPr>
          <p:cNvPicPr>
            <a:picLocks noChangeAspect="1"/>
          </p:cNvPicPr>
          <p:nvPr/>
        </p:nvPicPr>
        <p:blipFill>
          <a:blip r:embed="rId17"/>
          <a:stretch>
            <a:fillRect/>
          </a:stretch>
        </p:blipFill>
        <p:spPr>
          <a:xfrm>
            <a:off x="9729057" y="1111268"/>
            <a:ext cx="1828800" cy="1828800"/>
          </a:xfrm>
          <a:prstGeom prst="rect">
            <a:avLst/>
          </a:prstGeom>
        </p:spPr>
      </p:pic>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5"/>
          <a:stretch>
            <a:fillRect/>
          </a:stretch>
        </p:blipFill>
        <p:spPr>
          <a:xfrm>
            <a:off x="5897492" y="4234005"/>
            <a:ext cx="355845" cy="355845"/>
          </a:xfrm>
          <a:prstGeom prst="rect">
            <a:avLst/>
          </a:prstGeom>
        </p:spPr>
      </p:pic>
      <p:pic>
        <p:nvPicPr>
          <p:cNvPr id="37" name="Picture 36" descr="Icon&#10;&#10;Description automatically generated">
            <a:extLst>
              <a:ext uri="{FF2B5EF4-FFF2-40B4-BE49-F238E27FC236}">
                <a16:creationId xmlns:a16="http://schemas.microsoft.com/office/drawing/2014/main" id="{56D36FCE-4919-DE8B-304B-597ADE87087F}"/>
              </a:ext>
            </a:extLst>
          </p:cNvPr>
          <p:cNvPicPr>
            <a:picLocks noChangeAspect="1"/>
          </p:cNvPicPr>
          <p:nvPr/>
        </p:nvPicPr>
        <p:blipFill>
          <a:blip r:embed="rId5"/>
          <a:stretch>
            <a:fillRect/>
          </a:stretch>
        </p:blipFill>
        <p:spPr>
          <a:xfrm>
            <a:off x="5897492" y="4688759"/>
            <a:ext cx="355845" cy="355845"/>
          </a:xfrm>
          <a:prstGeom prst="rect">
            <a:avLst/>
          </a:prstGeom>
        </p:spPr>
      </p:pic>
      <p:pic>
        <p:nvPicPr>
          <p:cNvPr id="38" name="Picture 37" descr="Icon&#10;&#10;Description automatically generated">
            <a:extLst>
              <a:ext uri="{FF2B5EF4-FFF2-40B4-BE49-F238E27FC236}">
                <a16:creationId xmlns:a16="http://schemas.microsoft.com/office/drawing/2014/main" id="{0105BFA3-75FD-4824-72FB-3D24D0343B12}"/>
              </a:ext>
            </a:extLst>
          </p:cNvPr>
          <p:cNvPicPr>
            <a:picLocks noChangeAspect="1"/>
          </p:cNvPicPr>
          <p:nvPr/>
        </p:nvPicPr>
        <p:blipFill>
          <a:blip r:embed="rId5"/>
          <a:stretch>
            <a:fillRect/>
          </a:stretch>
        </p:blipFill>
        <p:spPr>
          <a:xfrm>
            <a:off x="8180318" y="4234005"/>
            <a:ext cx="355845" cy="355845"/>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5"/>
          <a:stretch>
            <a:fillRect/>
          </a:stretch>
        </p:blipFill>
        <p:spPr>
          <a:xfrm>
            <a:off x="3603600" y="3779250"/>
            <a:ext cx="355845" cy="355845"/>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8"/>
          <a:stretch>
            <a:fillRect/>
          </a:stretch>
        </p:blipFill>
        <p:spPr>
          <a:xfrm>
            <a:off x="3603600" y="4234005"/>
            <a:ext cx="355845" cy="355845"/>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8"/>
          <a:stretch>
            <a:fillRect/>
          </a:stretch>
        </p:blipFill>
        <p:spPr>
          <a:xfrm>
            <a:off x="10465535" y="4688759"/>
            <a:ext cx="355845" cy="355845"/>
          </a:xfrm>
          <a:prstGeom prst="rect">
            <a:avLst/>
          </a:prstGeom>
        </p:spPr>
      </p:pic>
      <p:pic>
        <p:nvPicPr>
          <p:cNvPr id="42" name="Picture 41" descr="Icon&#10;&#10;Description automatically generated">
            <a:extLst>
              <a:ext uri="{FF2B5EF4-FFF2-40B4-BE49-F238E27FC236}">
                <a16:creationId xmlns:a16="http://schemas.microsoft.com/office/drawing/2014/main" id="{522FF418-4884-41EA-BE49-8BA0D0E596A3}"/>
              </a:ext>
            </a:extLst>
          </p:cNvPr>
          <p:cNvPicPr>
            <a:picLocks noChangeAspect="1"/>
          </p:cNvPicPr>
          <p:nvPr/>
        </p:nvPicPr>
        <p:blipFill>
          <a:blip r:embed="rId11"/>
          <a:stretch>
            <a:fillRect/>
          </a:stretch>
        </p:blipFill>
        <p:spPr>
          <a:xfrm>
            <a:off x="10465535" y="4234005"/>
            <a:ext cx="355845" cy="355845"/>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1"/>
          <a:stretch>
            <a:fillRect/>
          </a:stretch>
        </p:blipFill>
        <p:spPr>
          <a:xfrm>
            <a:off x="8180318" y="4688759"/>
            <a:ext cx="355845" cy="355845"/>
          </a:xfrm>
          <a:prstGeom prst="rect">
            <a:avLst/>
          </a:prstGeom>
        </p:spPr>
      </p:pic>
      <p:pic>
        <p:nvPicPr>
          <p:cNvPr id="44" name="Picture 43" descr="Icon&#10;&#10;Description automatically generated">
            <a:extLst>
              <a:ext uri="{FF2B5EF4-FFF2-40B4-BE49-F238E27FC236}">
                <a16:creationId xmlns:a16="http://schemas.microsoft.com/office/drawing/2014/main" id="{E14F0CE3-F231-AE63-DD0F-17EC910CD397}"/>
              </a:ext>
            </a:extLst>
          </p:cNvPr>
          <p:cNvPicPr>
            <a:picLocks noChangeAspect="1"/>
          </p:cNvPicPr>
          <p:nvPr/>
        </p:nvPicPr>
        <p:blipFill>
          <a:blip r:embed="rId11"/>
          <a:stretch>
            <a:fillRect/>
          </a:stretch>
        </p:blipFill>
        <p:spPr>
          <a:xfrm>
            <a:off x="8180318" y="3779250"/>
            <a:ext cx="355845" cy="355845"/>
          </a:xfrm>
          <a:prstGeom prst="rect">
            <a:avLst/>
          </a:prstGeom>
        </p:spPr>
      </p:pic>
      <p:pic>
        <p:nvPicPr>
          <p:cNvPr id="45" name="Picture 44" descr="Icon&#10;&#10;Description automatically generated">
            <a:extLst>
              <a:ext uri="{FF2B5EF4-FFF2-40B4-BE49-F238E27FC236}">
                <a16:creationId xmlns:a16="http://schemas.microsoft.com/office/drawing/2014/main" id="{746D64C0-2674-6AF4-C8F5-AEFEA375D76A}"/>
              </a:ext>
            </a:extLst>
          </p:cNvPr>
          <p:cNvPicPr>
            <a:picLocks noChangeAspect="1"/>
          </p:cNvPicPr>
          <p:nvPr/>
        </p:nvPicPr>
        <p:blipFill>
          <a:blip r:embed="rId11"/>
          <a:stretch>
            <a:fillRect/>
          </a:stretch>
        </p:blipFill>
        <p:spPr>
          <a:xfrm>
            <a:off x="5897492" y="3779250"/>
            <a:ext cx="355845" cy="355845"/>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2"/>
          <a:stretch>
            <a:fillRect/>
          </a:stretch>
        </p:blipFill>
        <p:spPr>
          <a:xfrm>
            <a:off x="3603600" y="4688759"/>
            <a:ext cx="355845" cy="355845"/>
          </a:xfrm>
          <a:prstGeom prst="rect">
            <a:avLst/>
          </a:prstGeom>
        </p:spPr>
      </p:pic>
      <p:pic>
        <p:nvPicPr>
          <p:cNvPr id="47" name="Picture 46" descr="Icon&#10;&#10;Description automatically generated">
            <a:extLst>
              <a:ext uri="{FF2B5EF4-FFF2-40B4-BE49-F238E27FC236}">
                <a16:creationId xmlns:a16="http://schemas.microsoft.com/office/drawing/2014/main" id="{170FF630-D8A3-42AC-B386-4D3BA522D142}"/>
              </a:ext>
            </a:extLst>
          </p:cNvPr>
          <p:cNvPicPr>
            <a:picLocks noChangeAspect="1"/>
          </p:cNvPicPr>
          <p:nvPr/>
        </p:nvPicPr>
        <p:blipFill>
          <a:blip r:embed="rId2"/>
          <a:stretch>
            <a:fillRect/>
          </a:stretch>
        </p:blipFill>
        <p:spPr>
          <a:xfrm>
            <a:off x="10465535" y="3779250"/>
            <a:ext cx="355845" cy="355845"/>
          </a:xfrm>
          <a:prstGeom prst="rect">
            <a:avLst/>
          </a:prstGeom>
        </p:spPr>
      </p:pic>
      <p:sp>
        <p:nvSpPr>
          <p:cNvPr id="48" name="TextBox 1">
            <a:extLst>
              <a:ext uri="{FF2B5EF4-FFF2-40B4-BE49-F238E27FC236}">
                <a16:creationId xmlns:a16="http://schemas.microsoft.com/office/drawing/2014/main" id="{7E733B26-E47C-CC04-0EF3-12D1DBC670B6}"/>
              </a:ext>
            </a:extLst>
          </p:cNvPr>
          <p:cNvSpPr txBox="1"/>
          <p:nvPr/>
        </p:nvSpPr>
        <p:spPr>
          <a:xfrm>
            <a:off x="300446" y="2632339"/>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PHASE 1: </a:t>
            </a:r>
          </a:p>
          <a:p>
            <a:r>
              <a:rPr lang="en-US" sz="2200" dirty="0">
                <a:solidFill>
                  <a:schemeClr val="tx1">
                    <a:lumMod val="65000"/>
                    <a:lumOff val="35000"/>
                  </a:schemeClr>
                </a:solidFill>
                <a:latin typeface="Century Gothic" panose="020B0502020202020204" pitchFamily="34" charset="0"/>
              </a:rPr>
              <a:t>PROJECT PLANNING</a:t>
            </a:r>
          </a:p>
        </p:txBody>
      </p:sp>
    </p:spTree>
    <p:extLst>
      <p:ext uri="{BB962C8B-B14F-4D97-AF65-F5344CB8AC3E}">
        <p14:creationId xmlns:p14="http://schemas.microsoft.com/office/powerpoint/2010/main" val="2732513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ROLES &amp; RESPONSIBILITIES</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376851122"/>
              </p:ext>
            </p:extLst>
          </p:nvPr>
        </p:nvGraphicFramePr>
        <p:xfrm>
          <a:off x="300446" y="2863503"/>
          <a:ext cx="11469801" cy="2213944"/>
        </p:xfrm>
        <a:graphic>
          <a:graphicData uri="http://schemas.openxmlformats.org/drawingml/2006/table">
            <a:tbl>
              <a:tblPr>
                <a:tableStyleId>{5C22544A-7EE6-4342-B048-85BDC9FD1C3A}</a:tableStyleId>
              </a:tblPr>
              <a:tblGrid>
                <a:gridCol w="2347061">
                  <a:extLst>
                    <a:ext uri="{9D8B030D-6E8A-4147-A177-3AD203B41FA5}">
                      <a16:colId xmlns:a16="http://schemas.microsoft.com/office/drawing/2014/main" val="2399945540"/>
                    </a:ext>
                  </a:extLst>
                </a:gridCol>
                <a:gridCol w="2280685">
                  <a:extLst>
                    <a:ext uri="{9D8B030D-6E8A-4147-A177-3AD203B41FA5}">
                      <a16:colId xmlns:a16="http://schemas.microsoft.com/office/drawing/2014/main" val="415864803"/>
                    </a:ext>
                  </a:extLst>
                </a:gridCol>
                <a:gridCol w="2280685">
                  <a:extLst>
                    <a:ext uri="{9D8B030D-6E8A-4147-A177-3AD203B41FA5}">
                      <a16:colId xmlns:a16="http://schemas.microsoft.com/office/drawing/2014/main" val="4154945041"/>
                    </a:ext>
                  </a:extLst>
                </a:gridCol>
                <a:gridCol w="2280685">
                  <a:extLst>
                    <a:ext uri="{9D8B030D-6E8A-4147-A177-3AD203B41FA5}">
                      <a16:colId xmlns:a16="http://schemas.microsoft.com/office/drawing/2014/main" val="1939968154"/>
                    </a:ext>
                  </a:extLst>
                </a:gridCol>
                <a:gridCol w="2280685">
                  <a:extLst>
                    <a:ext uri="{9D8B030D-6E8A-4147-A177-3AD203B41FA5}">
                      <a16:colId xmlns:a16="http://schemas.microsoft.com/office/drawing/2014/main" val="3012417241"/>
                    </a:ext>
                  </a:extLst>
                </a:gridCol>
              </a:tblGrid>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effectLst/>
                          <a:latin typeface="Century Gothic" panose="020B0502020202020204" pitchFamily="34" charset="0"/>
                        </a:rPr>
                        <a:t>Nelle Porter</a:t>
                      </a:r>
                      <a:endParaRPr lang="en-US" sz="1600" b="0" i="0" u="none" strike="noStrike" dirty="0">
                        <a:solidFill>
                          <a:srgbClr val="000000"/>
                        </a:solidFill>
                        <a:effectLst/>
                        <a:latin typeface="Century Gothic" panose="020B0502020202020204" pitchFamily="34" charset="0"/>
                      </a:endParaRP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Richard Fish</a:t>
                      </a: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John Cage</a:t>
                      </a: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Elaine Vassal</a:t>
                      </a:r>
                    </a:p>
                  </a:txBody>
                  <a:tcPr marL="45764"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992998"/>
                  </a:ext>
                </a:extLst>
              </a:tr>
              <a:tr h="423551">
                <a:tc>
                  <a:txBody>
                    <a:bodyPr/>
                    <a:lstStyle/>
                    <a:p>
                      <a:pPr algn="l" fontAlgn="ct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CONTENT</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DESIGNER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DEV</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PM</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455614">
                <a:tc>
                  <a:txBody>
                    <a:bodyPr/>
                    <a:lstStyle/>
                    <a:p>
                      <a:pPr algn="l" fontAlgn="ctr"/>
                      <a:r>
                        <a:rPr lang="en-US" sz="1400" b="0" i="0" u="none" strike="noStrike" dirty="0">
                          <a:solidFill>
                            <a:srgbClr val="000000"/>
                          </a:solidFill>
                          <a:effectLst/>
                          <a:latin typeface="Century Gothic" panose="020B0502020202020204" pitchFamily="34" charset="0"/>
                        </a:rPr>
                        <a:t>Provide Imagery</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455614">
                <a:tc>
                  <a:txBody>
                    <a:bodyPr/>
                    <a:lstStyle/>
                    <a:p>
                      <a:pPr algn="l" fontAlgn="ctr"/>
                      <a:r>
                        <a:rPr lang="en-US" sz="1400" b="0" i="0" u="none" strike="noStrike">
                          <a:solidFill>
                            <a:srgbClr val="000000"/>
                          </a:solidFill>
                          <a:effectLst/>
                          <a:latin typeface="Century Gothic" panose="020B0502020202020204" pitchFamily="34" charset="0"/>
                        </a:rPr>
                        <a:t>Systems Design</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455614">
                <a:tc>
                  <a:txBody>
                    <a:bodyPr/>
                    <a:lstStyle/>
                    <a:p>
                      <a:pPr algn="l" fontAlgn="ctr"/>
                      <a:r>
                        <a:rPr lang="en-US" sz="1400" b="0" i="0" u="none" strike="noStrike" dirty="0">
                          <a:solidFill>
                            <a:srgbClr val="000000"/>
                          </a:solidFill>
                          <a:effectLst/>
                          <a:latin typeface="Century Gothic" panose="020B0502020202020204" pitchFamily="34" charset="0"/>
                        </a:rPr>
                        <a:t>Systems Analysis + Req</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bl>
          </a:graphicData>
        </a:graphic>
      </p:graphicFrame>
      <p:pic>
        <p:nvPicPr>
          <p:cNvPr id="10" name="Picture 9">
            <a:extLst>
              <a:ext uri="{FF2B5EF4-FFF2-40B4-BE49-F238E27FC236}">
                <a16:creationId xmlns:a16="http://schemas.microsoft.com/office/drawing/2014/main" id="{E8689C3C-4023-5BE8-0E72-01683AEEE5F7}"/>
              </a:ext>
            </a:extLst>
          </p:cNvPr>
          <p:cNvPicPr>
            <a:picLocks noChangeAspect="1"/>
          </p:cNvPicPr>
          <p:nvPr/>
        </p:nvPicPr>
        <p:blipFill>
          <a:blip r:embed="rId14"/>
          <a:stretch>
            <a:fillRect/>
          </a:stretch>
        </p:blipFill>
        <p:spPr>
          <a:xfrm>
            <a:off x="2918325" y="1111268"/>
            <a:ext cx="1828800" cy="1828800"/>
          </a:xfrm>
          <a:prstGeom prst="rect">
            <a:avLst/>
          </a:prstGeom>
        </p:spPr>
      </p:pic>
      <p:pic>
        <p:nvPicPr>
          <p:cNvPr id="11" name="Picture 10">
            <a:extLst>
              <a:ext uri="{FF2B5EF4-FFF2-40B4-BE49-F238E27FC236}">
                <a16:creationId xmlns:a16="http://schemas.microsoft.com/office/drawing/2014/main" id="{2AE7EE1B-555A-569A-8E6E-50F0077E8DA1}"/>
              </a:ext>
            </a:extLst>
          </p:cNvPr>
          <p:cNvPicPr>
            <a:picLocks noChangeAspect="1"/>
          </p:cNvPicPr>
          <p:nvPr/>
        </p:nvPicPr>
        <p:blipFill>
          <a:blip r:embed="rId15"/>
          <a:stretch>
            <a:fillRect/>
          </a:stretch>
        </p:blipFill>
        <p:spPr>
          <a:xfrm>
            <a:off x="5188569" y="1111268"/>
            <a:ext cx="1828800" cy="1828800"/>
          </a:xfrm>
          <a:prstGeom prst="rect">
            <a:avLst/>
          </a:prstGeom>
        </p:spPr>
      </p:pic>
      <p:pic>
        <p:nvPicPr>
          <p:cNvPr id="16" name="Picture 15">
            <a:extLst>
              <a:ext uri="{FF2B5EF4-FFF2-40B4-BE49-F238E27FC236}">
                <a16:creationId xmlns:a16="http://schemas.microsoft.com/office/drawing/2014/main" id="{B3C6263C-32BF-7EEE-1CA9-B7CE5E747DEC}"/>
              </a:ext>
            </a:extLst>
          </p:cNvPr>
          <p:cNvPicPr>
            <a:picLocks noChangeAspect="1"/>
          </p:cNvPicPr>
          <p:nvPr/>
        </p:nvPicPr>
        <p:blipFill>
          <a:blip r:embed="rId16"/>
          <a:stretch>
            <a:fillRect/>
          </a:stretch>
        </p:blipFill>
        <p:spPr>
          <a:xfrm>
            <a:off x="7458813" y="1111268"/>
            <a:ext cx="1828800" cy="1828800"/>
          </a:xfrm>
          <a:prstGeom prst="rect">
            <a:avLst/>
          </a:prstGeom>
        </p:spPr>
      </p:pic>
      <p:pic>
        <p:nvPicPr>
          <p:cNvPr id="21" name="Picture 20">
            <a:extLst>
              <a:ext uri="{FF2B5EF4-FFF2-40B4-BE49-F238E27FC236}">
                <a16:creationId xmlns:a16="http://schemas.microsoft.com/office/drawing/2014/main" id="{41C56A8B-8BB5-0032-BD8F-BC0A5BE33395}"/>
              </a:ext>
            </a:extLst>
          </p:cNvPr>
          <p:cNvPicPr>
            <a:picLocks noChangeAspect="1"/>
          </p:cNvPicPr>
          <p:nvPr/>
        </p:nvPicPr>
        <p:blipFill>
          <a:blip r:embed="rId17"/>
          <a:stretch>
            <a:fillRect/>
          </a:stretch>
        </p:blipFill>
        <p:spPr>
          <a:xfrm>
            <a:off x="9729057" y="1111268"/>
            <a:ext cx="1828800" cy="1828800"/>
          </a:xfrm>
          <a:prstGeom prst="rect">
            <a:avLst/>
          </a:prstGeom>
        </p:spPr>
      </p:pic>
      <p:pic>
        <p:nvPicPr>
          <p:cNvPr id="48" name="Picture 47" descr="A picture containing text, sign, outdoor, clipart&#10;&#10;Description automatically generated">
            <a:extLst>
              <a:ext uri="{FF2B5EF4-FFF2-40B4-BE49-F238E27FC236}">
                <a16:creationId xmlns:a16="http://schemas.microsoft.com/office/drawing/2014/main" id="{309AE3C2-C23C-2C40-9373-65F5E262B523}"/>
              </a:ext>
            </a:extLst>
          </p:cNvPr>
          <p:cNvPicPr>
            <a:picLocks noChangeAspect="1"/>
          </p:cNvPicPr>
          <p:nvPr/>
        </p:nvPicPr>
        <p:blipFill>
          <a:blip r:embed="rId8"/>
          <a:stretch>
            <a:fillRect/>
          </a:stretch>
        </p:blipFill>
        <p:spPr>
          <a:xfrm>
            <a:off x="3604517" y="3769110"/>
            <a:ext cx="355845" cy="355845"/>
          </a:xfrm>
          <a:prstGeom prst="rect">
            <a:avLst/>
          </a:prstGeom>
        </p:spPr>
      </p:pic>
      <p:pic>
        <p:nvPicPr>
          <p:cNvPr id="49" name="Picture 48" descr="A picture containing text, sign, outdoor, clipart&#10;&#10;Description automatically generated">
            <a:extLst>
              <a:ext uri="{FF2B5EF4-FFF2-40B4-BE49-F238E27FC236}">
                <a16:creationId xmlns:a16="http://schemas.microsoft.com/office/drawing/2014/main" id="{04FD35C2-DA2F-A8E7-09CC-3A077ECBD625}"/>
              </a:ext>
            </a:extLst>
          </p:cNvPr>
          <p:cNvPicPr>
            <a:picLocks noChangeAspect="1"/>
          </p:cNvPicPr>
          <p:nvPr/>
        </p:nvPicPr>
        <p:blipFill>
          <a:blip r:embed="rId8"/>
          <a:stretch>
            <a:fillRect/>
          </a:stretch>
        </p:blipFill>
        <p:spPr>
          <a:xfrm>
            <a:off x="3603599" y="4222879"/>
            <a:ext cx="355845" cy="355845"/>
          </a:xfrm>
          <a:prstGeom prst="rect">
            <a:avLst/>
          </a:prstGeom>
        </p:spPr>
      </p:pic>
      <p:pic>
        <p:nvPicPr>
          <p:cNvPr id="50" name="Picture 49" descr="A picture containing text, sign, outdoor, clipart&#10;&#10;Description automatically generated">
            <a:extLst>
              <a:ext uri="{FF2B5EF4-FFF2-40B4-BE49-F238E27FC236}">
                <a16:creationId xmlns:a16="http://schemas.microsoft.com/office/drawing/2014/main" id="{DDFEC161-04DC-3078-10DA-FF785C73C4A4}"/>
              </a:ext>
            </a:extLst>
          </p:cNvPr>
          <p:cNvPicPr>
            <a:picLocks noChangeAspect="1"/>
          </p:cNvPicPr>
          <p:nvPr/>
        </p:nvPicPr>
        <p:blipFill>
          <a:blip r:embed="rId8"/>
          <a:stretch>
            <a:fillRect/>
          </a:stretch>
        </p:blipFill>
        <p:spPr>
          <a:xfrm>
            <a:off x="3603599" y="4678126"/>
            <a:ext cx="355845" cy="355845"/>
          </a:xfrm>
          <a:prstGeom prst="rect">
            <a:avLst/>
          </a:prstGeom>
        </p:spPr>
      </p:pic>
      <p:pic>
        <p:nvPicPr>
          <p:cNvPr id="51" name="Picture 50" descr="A picture containing text, sign, outdoor, clipart&#10;&#10;Description automatically generated">
            <a:extLst>
              <a:ext uri="{FF2B5EF4-FFF2-40B4-BE49-F238E27FC236}">
                <a16:creationId xmlns:a16="http://schemas.microsoft.com/office/drawing/2014/main" id="{0E87C7FA-D3D2-E0DF-DCFF-0F0B9C2B624C}"/>
              </a:ext>
            </a:extLst>
          </p:cNvPr>
          <p:cNvPicPr>
            <a:picLocks noChangeAspect="1"/>
          </p:cNvPicPr>
          <p:nvPr/>
        </p:nvPicPr>
        <p:blipFill>
          <a:blip r:embed="rId8"/>
          <a:stretch>
            <a:fillRect/>
          </a:stretch>
        </p:blipFill>
        <p:spPr>
          <a:xfrm>
            <a:off x="5897491" y="4678126"/>
            <a:ext cx="355845" cy="355845"/>
          </a:xfrm>
          <a:prstGeom prst="rect">
            <a:avLst/>
          </a:prstGeom>
        </p:spPr>
      </p:pic>
      <p:pic>
        <p:nvPicPr>
          <p:cNvPr id="52" name="Picture 51" descr="Icon&#10;&#10;Description automatically generated">
            <a:extLst>
              <a:ext uri="{FF2B5EF4-FFF2-40B4-BE49-F238E27FC236}">
                <a16:creationId xmlns:a16="http://schemas.microsoft.com/office/drawing/2014/main" id="{139108C9-E743-EF77-C14D-DADC9A80066F}"/>
              </a:ext>
            </a:extLst>
          </p:cNvPr>
          <p:cNvPicPr>
            <a:picLocks noChangeAspect="1"/>
          </p:cNvPicPr>
          <p:nvPr/>
        </p:nvPicPr>
        <p:blipFill>
          <a:blip r:embed="rId2"/>
          <a:stretch>
            <a:fillRect/>
          </a:stretch>
        </p:blipFill>
        <p:spPr>
          <a:xfrm>
            <a:off x="5899907" y="3769110"/>
            <a:ext cx="355845" cy="355845"/>
          </a:xfrm>
          <a:prstGeom prst="rect">
            <a:avLst/>
          </a:prstGeom>
        </p:spPr>
      </p:pic>
      <p:pic>
        <p:nvPicPr>
          <p:cNvPr id="53" name="Picture 52" descr="Icon&#10;&#10;Description automatically generated">
            <a:extLst>
              <a:ext uri="{FF2B5EF4-FFF2-40B4-BE49-F238E27FC236}">
                <a16:creationId xmlns:a16="http://schemas.microsoft.com/office/drawing/2014/main" id="{8CCADD27-BF98-6EBD-0D51-1CB5B549B31E}"/>
              </a:ext>
            </a:extLst>
          </p:cNvPr>
          <p:cNvPicPr>
            <a:picLocks noChangeAspect="1"/>
          </p:cNvPicPr>
          <p:nvPr/>
        </p:nvPicPr>
        <p:blipFill>
          <a:blip r:embed="rId2"/>
          <a:stretch>
            <a:fillRect/>
          </a:stretch>
        </p:blipFill>
        <p:spPr>
          <a:xfrm>
            <a:off x="5895101" y="4222878"/>
            <a:ext cx="355845" cy="355845"/>
          </a:xfrm>
          <a:prstGeom prst="rect">
            <a:avLst/>
          </a:prstGeom>
        </p:spPr>
      </p:pic>
      <p:pic>
        <p:nvPicPr>
          <p:cNvPr id="54" name="Picture 53" descr="Icon&#10;&#10;Description automatically generated">
            <a:extLst>
              <a:ext uri="{FF2B5EF4-FFF2-40B4-BE49-F238E27FC236}">
                <a16:creationId xmlns:a16="http://schemas.microsoft.com/office/drawing/2014/main" id="{39592179-8260-1CAB-77F3-4A2AC62C47B6}"/>
              </a:ext>
            </a:extLst>
          </p:cNvPr>
          <p:cNvPicPr>
            <a:picLocks noChangeAspect="1"/>
          </p:cNvPicPr>
          <p:nvPr/>
        </p:nvPicPr>
        <p:blipFill>
          <a:blip r:embed="rId2"/>
          <a:stretch>
            <a:fillRect/>
          </a:stretch>
        </p:blipFill>
        <p:spPr>
          <a:xfrm>
            <a:off x="8177927" y="4222878"/>
            <a:ext cx="355845" cy="355845"/>
          </a:xfrm>
          <a:prstGeom prst="rect">
            <a:avLst/>
          </a:prstGeom>
        </p:spPr>
      </p:pic>
      <p:pic>
        <p:nvPicPr>
          <p:cNvPr id="55" name="Picture 54" descr="Icon&#10;&#10;Description automatically generated">
            <a:extLst>
              <a:ext uri="{FF2B5EF4-FFF2-40B4-BE49-F238E27FC236}">
                <a16:creationId xmlns:a16="http://schemas.microsoft.com/office/drawing/2014/main" id="{998B3895-3A24-7AA7-0053-ADB26508B467}"/>
              </a:ext>
            </a:extLst>
          </p:cNvPr>
          <p:cNvPicPr>
            <a:picLocks noChangeAspect="1"/>
          </p:cNvPicPr>
          <p:nvPr/>
        </p:nvPicPr>
        <p:blipFill>
          <a:blip r:embed="rId2"/>
          <a:stretch>
            <a:fillRect/>
          </a:stretch>
        </p:blipFill>
        <p:spPr>
          <a:xfrm>
            <a:off x="8177927" y="4682681"/>
            <a:ext cx="355845" cy="355845"/>
          </a:xfrm>
          <a:prstGeom prst="rect">
            <a:avLst/>
          </a:prstGeom>
        </p:spPr>
      </p:pic>
      <p:pic>
        <p:nvPicPr>
          <p:cNvPr id="56" name="Picture 55" descr="Icon&#10;&#10;Description automatically generated">
            <a:extLst>
              <a:ext uri="{FF2B5EF4-FFF2-40B4-BE49-F238E27FC236}">
                <a16:creationId xmlns:a16="http://schemas.microsoft.com/office/drawing/2014/main" id="{D1EDC969-790C-710C-0233-993B3BB8F79F}"/>
              </a:ext>
            </a:extLst>
          </p:cNvPr>
          <p:cNvPicPr>
            <a:picLocks noChangeAspect="1"/>
          </p:cNvPicPr>
          <p:nvPr/>
        </p:nvPicPr>
        <p:blipFill>
          <a:blip r:embed="rId5"/>
          <a:stretch>
            <a:fillRect/>
          </a:stretch>
        </p:blipFill>
        <p:spPr>
          <a:xfrm>
            <a:off x="8177903" y="3770702"/>
            <a:ext cx="355845" cy="355845"/>
          </a:xfrm>
          <a:prstGeom prst="rect">
            <a:avLst/>
          </a:prstGeom>
        </p:spPr>
      </p:pic>
      <p:pic>
        <p:nvPicPr>
          <p:cNvPr id="57" name="Picture 56" descr="Icon&#10;&#10;Description automatically generated">
            <a:extLst>
              <a:ext uri="{FF2B5EF4-FFF2-40B4-BE49-F238E27FC236}">
                <a16:creationId xmlns:a16="http://schemas.microsoft.com/office/drawing/2014/main" id="{C8DF802A-0A7D-5FBB-7922-830125D89BB4}"/>
              </a:ext>
            </a:extLst>
          </p:cNvPr>
          <p:cNvPicPr>
            <a:picLocks noChangeAspect="1"/>
          </p:cNvPicPr>
          <p:nvPr/>
        </p:nvPicPr>
        <p:blipFill>
          <a:blip r:embed="rId5"/>
          <a:stretch>
            <a:fillRect/>
          </a:stretch>
        </p:blipFill>
        <p:spPr>
          <a:xfrm>
            <a:off x="10465535" y="4678125"/>
            <a:ext cx="355845" cy="355845"/>
          </a:xfrm>
          <a:prstGeom prst="rect">
            <a:avLst/>
          </a:prstGeom>
        </p:spPr>
      </p:pic>
      <p:pic>
        <p:nvPicPr>
          <p:cNvPr id="58" name="Picture 57" descr="Icon&#10;&#10;Description automatically generated">
            <a:extLst>
              <a:ext uri="{FF2B5EF4-FFF2-40B4-BE49-F238E27FC236}">
                <a16:creationId xmlns:a16="http://schemas.microsoft.com/office/drawing/2014/main" id="{37F78283-BA63-14EC-7F0F-28509EBFFAB5}"/>
              </a:ext>
            </a:extLst>
          </p:cNvPr>
          <p:cNvPicPr>
            <a:picLocks noChangeAspect="1"/>
          </p:cNvPicPr>
          <p:nvPr/>
        </p:nvPicPr>
        <p:blipFill>
          <a:blip r:embed="rId11"/>
          <a:stretch>
            <a:fillRect/>
          </a:stretch>
        </p:blipFill>
        <p:spPr>
          <a:xfrm>
            <a:off x="10471170" y="4226243"/>
            <a:ext cx="355845" cy="355845"/>
          </a:xfrm>
          <a:prstGeom prst="rect">
            <a:avLst/>
          </a:prstGeom>
        </p:spPr>
      </p:pic>
      <p:pic>
        <p:nvPicPr>
          <p:cNvPr id="59" name="Picture 58" descr="Icon&#10;&#10;Description automatically generated">
            <a:extLst>
              <a:ext uri="{FF2B5EF4-FFF2-40B4-BE49-F238E27FC236}">
                <a16:creationId xmlns:a16="http://schemas.microsoft.com/office/drawing/2014/main" id="{AA25015B-4109-431E-3467-3F3EB45BD0F3}"/>
              </a:ext>
            </a:extLst>
          </p:cNvPr>
          <p:cNvPicPr>
            <a:picLocks noChangeAspect="1"/>
          </p:cNvPicPr>
          <p:nvPr/>
        </p:nvPicPr>
        <p:blipFill>
          <a:blip r:embed="rId11"/>
          <a:stretch>
            <a:fillRect/>
          </a:stretch>
        </p:blipFill>
        <p:spPr>
          <a:xfrm>
            <a:off x="10463120" y="3771974"/>
            <a:ext cx="355845" cy="355845"/>
          </a:xfrm>
          <a:prstGeom prst="rect">
            <a:avLst/>
          </a:prstGeom>
        </p:spPr>
      </p:pic>
      <p:sp>
        <p:nvSpPr>
          <p:cNvPr id="60" name="TextBox 1">
            <a:extLst>
              <a:ext uri="{FF2B5EF4-FFF2-40B4-BE49-F238E27FC236}">
                <a16:creationId xmlns:a16="http://schemas.microsoft.com/office/drawing/2014/main" id="{109B33CB-6B5A-2E39-BFA2-A4E94764CA83}"/>
              </a:ext>
            </a:extLst>
          </p:cNvPr>
          <p:cNvSpPr txBox="1"/>
          <p:nvPr/>
        </p:nvSpPr>
        <p:spPr>
          <a:xfrm>
            <a:off x="300446" y="2632339"/>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PHASE 2: </a:t>
            </a:r>
          </a:p>
          <a:p>
            <a:r>
              <a:rPr lang="en-US" sz="2200" dirty="0">
                <a:solidFill>
                  <a:schemeClr val="tx1">
                    <a:lumMod val="65000"/>
                    <a:lumOff val="35000"/>
                  </a:schemeClr>
                </a:solidFill>
                <a:latin typeface="Century Gothic" panose="020B0502020202020204" pitchFamily="34" charset="0"/>
              </a:rPr>
              <a:t>DEVELOPMENT</a:t>
            </a:r>
          </a:p>
        </p:txBody>
      </p:sp>
    </p:spTree>
    <p:extLst>
      <p:ext uri="{BB962C8B-B14F-4D97-AF65-F5344CB8AC3E}">
        <p14:creationId xmlns:p14="http://schemas.microsoft.com/office/powerpoint/2010/main" val="9147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RACI MATRIX</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767884865"/>
              </p:ext>
            </p:extLst>
          </p:nvPr>
        </p:nvGraphicFramePr>
        <p:xfrm>
          <a:off x="300446" y="603745"/>
          <a:ext cx="11469802" cy="5542908"/>
        </p:xfrm>
        <a:graphic>
          <a:graphicData uri="http://schemas.openxmlformats.org/drawingml/2006/table">
            <a:tbl>
              <a:tblPr>
                <a:tableStyleId>{5C22544A-7EE6-4342-B048-85BDC9FD1C3A}</a:tableStyleId>
              </a:tblPr>
              <a:tblGrid>
                <a:gridCol w="3495377">
                  <a:extLst>
                    <a:ext uri="{9D8B030D-6E8A-4147-A177-3AD203B41FA5}">
                      <a16:colId xmlns:a16="http://schemas.microsoft.com/office/drawing/2014/main" val="2399945540"/>
                    </a:ext>
                  </a:extLst>
                </a:gridCol>
                <a:gridCol w="1594885">
                  <a:extLst>
                    <a:ext uri="{9D8B030D-6E8A-4147-A177-3AD203B41FA5}">
                      <a16:colId xmlns:a16="http://schemas.microsoft.com/office/drawing/2014/main" val="415864803"/>
                    </a:ext>
                  </a:extLst>
                </a:gridCol>
                <a:gridCol w="1594885">
                  <a:extLst>
                    <a:ext uri="{9D8B030D-6E8A-4147-A177-3AD203B41FA5}">
                      <a16:colId xmlns:a16="http://schemas.microsoft.com/office/drawing/2014/main" val="4154945041"/>
                    </a:ext>
                  </a:extLst>
                </a:gridCol>
                <a:gridCol w="1594885">
                  <a:extLst>
                    <a:ext uri="{9D8B030D-6E8A-4147-A177-3AD203B41FA5}">
                      <a16:colId xmlns:a16="http://schemas.microsoft.com/office/drawing/2014/main" val="545444610"/>
                    </a:ext>
                  </a:extLst>
                </a:gridCol>
                <a:gridCol w="1594885">
                  <a:extLst>
                    <a:ext uri="{9D8B030D-6E8A-4147-A177-3AD203B41FA5}">
                      <a16:colId xmlns:a16="http://schemas.microsoft.com/office/drawing/2014/main" val="1939968154"/>
                    </a:ext>
                  </a:extLst>
                </a:gridCol>
                <a:gridCol w="1594885">
                  <a:extLst>
                    <a:ext uri="{9D8B030D-6E8A-4147-A177-3AD203B41FA5}">
                      <a16:colId xmlns:a16="http://schemas.microsoft.com/office/drawing/2014/main" val="3012417241"/>
                    </a:ext>
                  </a:extLst>
                </a:gridCol>
              </a:tblGrid>
              <a:tr h="445944">
                <a:tc>
                  <a:txBody>
                    <a:bodyPr/>
                    <a:lstStyle/>
                    <a:p>
                      <a:pPr algn="l" fontAlgn="ct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effectLst/>
                          <a:latin typeface="Century Gothic" panose="020B0502020202020204" pitchFamily="34" charset="0"/>
                        </a:rPr>
                        <a:t>Nelle</a:t>
                      </a:r>
                      <a:endParaRPr lang="en-US" sz="1600" b="0" i="0" u="none" strike="noStrike" dirty="0">
                        <a:solidFill>
                          <a:srgbClr val="000000"/>
                        </a:solidFill>
                        <a:effectLst/>
                        <a:latin typeface="Century Gothic" panose="020B0502020202020204" pitchFamily="34" charset="0"/>
                      </a:endParaRP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Ling</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Renee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Elaine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Georgia</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Request Review by PMO</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Submit Project Request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Research Solution</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Develop Business Case</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5504578"/>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Project Charter</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3588069"/>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Schedule</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8060746"/>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Additional Plans as Required</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3967931"/>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Build Deliverables</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2705656"/>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Status Report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9562823"/>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Perform Change Management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781970"/>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Lessons Learned</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815077"/>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Project Closure Report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7390416"/>
                  </a:ext>
                </a:extLst>
              </a:tr>
            </a:tbl>
          </a:graphicData>
        </a:graphic>
      </p:graphicFrame>
      <p:pic>
        <p:nvPicPr>
          <p:cNvPr id="51" name="Picture 50" descr="A picture containing text, sign, outdoor, clipart&#10;&#10;Description automatically generated">
            <a:extLst>
              <a:ext uri="{FF2B5EF4-FFF2-40B4-BE49-F238E27FC236}">
                <a16:creationId xmlns:a16="http://schemas.microsoft.com/office/drawing/2014/main" id="{0E87C7FA-D3D2-E0DF-DCFF-0F0B9C2B624C}"/>
              </a:ext>
            </a:extLst>
          </p:cNvPr>
          <p:cNvPicPr>
            <a:picLocks noChangeAspect="1"/>
          </p:cNvPicPr>
          <p:nvPr/>
        </p:nvPicPr>
        <p:blipFill>
          <a:blip r:embed="rId8"/>
          <a:stretch>
            <a:fillRect/>
          </a:stretch>
        </p:blipFill>
        <p:spPr>
          <a:xfrm>
            <a:off x="4696010" y="1082665"/>
            <a:ext cx="355845" cy="355845"/>
          </a:xfrm>
          <a:prstGeom prst="rect">
            <a:avLst/>
          </a:prstGeom>
        </p:spPr>
      </p:pic>
      <p:pic>
        <p:nvPicPr>
          <p:cNvPr id="52" name="Picture 51" descr="Icon&#10;&#10;Description automatically generated">
            <a:extLst>
              <a:ext uri="{FF2B5EF4-FFF2-40B4-BE49-F238E27FC236}">
                <a16:creationId xmlns:a16="http://schemas.microsoft.com/office/drawing/2014/main" id="{139108C9-E743-EF77-C14D-DADC9A80066F}"/>
              </a:ext>
            </a:extLst>
          </p:cNvPr>
          <p:cNvPicPr>
            <a:picLocks noChangeAspect="1"/>
          </p:cNvPicPr>
          <p:nvPr/>
        </p:nvPicPr>
        <p:blipFill>
          <a:blip r:embed="rId2"/>
          <a:stretch>
            <a:fillRect/>
          </a:stretch>
        </p:blipFill>
        <p:spPr>
          <a:xfrm>
            <a:off x="4221133" y="1082666"/>
            <a:ext cx="355845" cy="355845"/>
          </a:xfrm>
          <a:prstGeom prst="rect">
            <a:avLst/>
          </a:prstGeom>
        </p:spPr>
      </p:pic>
      <p:pic>
        <p:nvPicPr>
          <p:cNvPr id="56" name="Picture 55" descr="Icon&#10;&#10;Description automatically generated">
            <a:extLst>
              <a:ext uri="{FF2B5EF4-FFF2-40B4-BE49-F238E27FC236}">
                <a16:creationId xmlns:a16="http://schemas.microsoft.com/office/drawing/2014/main" id="{D1EDC969-790C-710C-0233-993B3BB8F79F}"/>
              </a:ext>
            </a:extLst>
          </p:cNvPr>
          <p:cNvPicPr>
            <a:picLocks noChangeAspect="1"/>
          </p:cNvPicPr>
          <p:nvPr/>
        </p:nvPicPr>
        <p:blipFill>
          <a:blip r:embed="rId5"/>
          <a:stretch>
            <a:fillRect/>
          </a:stretch>
        </p:blipFill>
        <p:spPr>
          <a:xfrm>
            <a:off x="4437524" y="1931269"/>
            <a:ext cx="355845" cy="355845"/>
          </a:xfrm>
          <a:prstGeom prst="rect">
            <a:avLst/>
          </a:prstGeom>
        </p:spPr>
      </p:pic>
      <p:pic>
        <p:nvPicPr>
          <p:cNvPr id="59" name="Picture 58" descr="Icon&#10;&#10;Description automatically generated">
            <a:extLst>
              <a:ext uri="{FF2B5EF4-FFF2-40B4-BE49-F238E27FC236}">
                <a16:creationId xmlns:a16="http://schemas.microsoft.com/office/drawing/2014/main" id="{AA25015B-4109-431E-3467-3F3EB45BD0F3}"/>
              </a:ext>
            </a:extLst>
          </p:cNvPr>
          <p:cNvPicPr>
            <a:picLocks noChangeAspect="1"/>
          </p:cNvPicPr>
          <p:nvPr/>
        </p:nvPicPr>
        <p:blipFill>
          <a:blip r:embed="rId11"/>
          <a:stretch>
            <a:fillRect/>
          </a:stretch>
        </p:blipFill>
        <p:spPr>
          <a:xfrm>
            <a:off x="4437524" y="2353948"/>
            <a:ext cx="355845" cy="355845"/>
          </a:xfrm>
          <a:prstGeom prst="rect">
            <a:avLst/>
          </a:prstGeom>
        </p:spPr>
      </p:pic>
    </p:spTree>
    <p:extLst>
      <p:ext uri="{BB962C8B-B14F-4D97-AF65-F5344CB8AC3E}">
        <p14:creationId xmlns:p14="http://schemas.microsoft.com/office/powerpoint/2010/main" val="2953084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1: </a:t>
            </a:r>
            <a:r>
              <a:rPr lang="en-US" sz="4000" dirty="0">
                <a:solidFill>
                  <a:schemeClr val="tx1">
                    <a:lumMod val="75000"/>
                    <a:lumOff val="25000"/>
                  </a:schemeClr>
                </a:solidFill>
                <a:latin typeface="Century Gothic" panose="020B0502020202020204" pitchFamily="34" charset="0"/>
              </a:rPr>
              <a:t>INITIATE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507424346"/>
              </p:ext>
            </p:extLst>
          </p:nvPr>
        </p:nvGraphicFramePr>
        <p:xfrm>
          <a:off x="300446" y="1387615"/>
          <a:ext cx="11469802" cy="4126896"/>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050" u="none" strike="noStrike" dirty="0">
                          <a:effectLst/>
                          <a:latin typeface="Century Gothic" panose="020B0502020202020204" pitchFamily="34" charset="0"/>
                        </a:rPr>
                        <a:t>Request Review by PMO</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A / C</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455614">
                <a:tc gridSpan="2">
                  <a:txBody>
                    <a:bodyPr/>
                    <a:lstStyle/>
                    <a:p>
                      <a:pPr algn="l" fontAlgn="ctr"/>
                      <a:r>
                        <a:rPr lang="en-US" sz="1050" u="none" strike="noStrike" dirty="0">
                          <a:effectLst/>
                          <a:latin typeface="Century Gothic" panose="020B0502020202020204" pitchFamily="34" charset="0"/>
                        </a:rPr>
                        <a:t>Submit Project Request</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r h="455614">
                <a:tc gridSpan="2">
                  <a:txBody>
                    <a:bodyPr/>
                    <a:lstStyle/>
                    <a:p>
                      <a:pPr algn="l" fontAlgn="ctr"/>
                      <a:r>
                        <a:rPr lang="en-US" sz="1050" u="none" strike="noStrike" dirty="0">
                          <a:effectLst/>
                          <a:latin typeface="Century Gothic" panose="020B0502020202020204" pitchFamily="34" charset="0"/>
                        </a:rPr>
                        <a:t>Research Solution</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a:effectLst/>
                          <a:latin typeface="Century Gothic" panose="020B0502020202020204" pitchFamily="34" charset="0"/>
                        </a:rPr>
                        <a:t>I</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R / A</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A / C</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854155049"/>
                  </a:ext>
                </a:extLst>
              </a:tr>
              <a:tr h="455614">
                <a:tc gridSpan="2">
                  <a:txBody>
                    <a:bodyPr/>
                    <a:lstStyle/>
                    <a:p>
                      <a:pPr algn="l" fontAlgn="ctr"/>
                      <a:r>
                        <a:rPr lang="en-US" sz="1050" u="none" strike="noStrike" dirty="0">
                          <a:effectLst/>
                          <a:latin typeface="Century Gothic" panose="020B0502020202020204" pitchFamily="34" charset="0"/>
                        </a:rPr>
                        <a:t>Develop Business Case</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2663530952"/>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348695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2: </a:t>
            </a:r>
            <a:r>
              <a:rPr lang="en-US" sz="4000" dirty="0">
                <a:solidFill>
                  <a:schemeClr val="tx1">
                    <a:lumMod val="75000"/>
                    <a:lumOff val="25000"/>
                  </a:schemeClr>
                </a:solidFill>
                <a:latin typeface="Century Gothic" panose="020B0502020202020204" pitchFamily="34" charset="0"/>
              </a:rPr>
              <a:t>PLAN</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584990585"/>
              </p:ext>
            </p:extLst>
          </p:nvPr>
        </p:nvGraphicFramePr>
        <p:xfrm>
          <a:off x="300446" y="1387615"/>
          <a:ext cx="11469802" cy="3861083"/>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Project Charter</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Schedule</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Additional Plans as Required</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854155049"/>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8295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3: </a:t>
            </a:r>
            <a:r>
              <a:rPr lang="en-US" sz="4000" dirty="0">
                <a:solidFill>
                  <a:schemeClr val="tx1">
                    <a:lumMod val="75000"/>
                    <a:lumOff val="25000"/>
                  </a:schemeClr>
                </a:solidFill>
                <a:latin typeface="Century Gothic" panose="020B0502020202020204" pitchFamily="34" charset="0"/>
              </a:rPr>
              <a:t>EXECUTE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62456172"/>
              </p:ext>
            </p:extLst>
          </p:nvPr>
        </p:nvGraphicFramePr>
        <p:xfrm>
          <a:off x="300446" y="1387615"/>
          <a:ext cx="11469802" cy="3342202"/>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Build Deliverables</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A / 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Status Report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23883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4: </a:t>
            </a:r>
            <a:r>
              <a:rPr lang="en-US" sz="4000" dirty="0">
                <a:solidFill>
                  <a:schemeClr val="tx1">
                    <a:lumMod val="75000"/>
                    <a:lumOff val="25000"/>
                  </a:schemeClr>
                </a:solidFill>
                <a:latin typeface="Century Gothic" panose="020B0502020202020204" pitchFamily="34" charset="0"/>
              </a:rPr>
              <a:t>CONTROL</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24008522"/>
              </p:ext>
            </p:extLst>
          </p:nvPr>
        </p:nvGraphicFramePr>
        <p:xfrm>
          <a:off x="300446" y="1387615"/>
          <a:ext cx="11469802" cy="2823321"/>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Perform Change Management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13513865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12156</TotalTime>
  <Words>1070</Words>
  <Application>Microsoft Macintosh PowerPoint</Application>
  <PresentationFormat>Widescreen</PresentationFormat>
  <Paragraphs>587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24</cp:revision>
  <dcterms:created xsi:type="dcterms:W3CDTF">2022-05-22T18:55:25Z</dcterms:created>
  <dcterms:modified xsi:type="dcterms:W3CDTF">2022-09-12T23:32:25Z</dcterms:modified>
</cp:coreProperties>
</file>