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342" r:id="rId2"/>
    <p:sldId id="353" r:id="rId3"/>
    <p:sldId id="385" r:id="rId4"/>
    <p:sldId id="354" r:id="rId5"/>
    <p:sldId id="379" r:id="rId6"/>
    <p:sldId id="387" r:id="rId7"/>
    <p:sldId id="378" r:id="rId8"/>
    <p:sldId id="384" r:id="rId9"/>
    <p:sldId id="386" r:id="rId10"/>
    <p:sldId id="382" r:id="rId11"/>
    <p:sldId id="388" r:id="rId12"/>
    <p:sldId id="389" r:id="rId13"/>
    <p:sldId id="390" r:id="rId14"/>
    <p:sldId id="383" r:id="rId15"/>
    <p:sldId id="391" r:id="rId16"/>
    <p:sldId id="392" r:id="rId17"/>
    <p:sldId id="370" r:id="rId18"/>
    <p:sldId id="2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4BFA"/>
    <a:srgbClr val="FCF1C3"/>
    <a:srgbClr val="E9CF9C"/>
    <a:srgbClr val="F7F9FB"/>
    <a:srgbClr val="F9F9F9"/>
    <a:srgbClr val="FCF8E4"/>
    <a:srgbClr val="EAEEF3"/>
    <a:srgbClr val="E0EA88"/>
    <a:srgbClr val="9CF0F0"/>
    <a:srgbClr val="D3E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7E7E3C-FF16-4A9E-8DBD-B4E65BE8FD19}" v="235" dt="2022-10-18T02:48:17.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97" autoAdjust="0"/>
    <p:restoredTop sz="86447"/>
  </p:normalViewPr>
  <p:slideViewPr>
    <p:cSldViewPr snapToGrid="0" snapToObjects="1">
      <p:cViewPr varScale="1">
        <p:scale>
          <a:sx n="128" d="100"/>
          <a:sy n="128" d="100"/>
        </p:scale>
        <p:origin x="1032"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 Type="http://schemas.openxmlformats.org/officeDocument/2006/relationships/slide" Target="slides/slide3.xml"/><Relationship Id="rId16" Type="http://schemas.openxmlformats.org/officeDocument/2006/relationships/slide" Target="slides/slide17.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5" Type="http://schemas.openxmlformats.org/officeDocument/2006/relationships/slide" Target="slides/slide1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F27E7E3C-FF16-4A9E-8DBD-B4E65BE8FD19}"/>
    <pc:docChg chg="undo custSel addSld delSld modSld">
      <pc:chgData name="Bess Dunlevy" userId="dd4b9a8537dbe9d0" providerId="LiveId" clId="{F27E7E3C-FF16-4A9E-8DBD-B4E65BE8FD19}" dt="2022-10-31T00:11:13.426" v="17" actId="478"/>
      <pc:docMkLst>
        <pc:docMk/>
      </pc:docMkLst>
      <pc:sldChg chg="add del">
        <pc:chgData name="Bess Dunlevy" userId="dd4b9a8537dbe9d0" providerId="LiveId" clId="{F27E7E3C-FF16-4A9E-8DBD-B4E65BE8FD19}" dt="2022-10-31T00:11:08.850" v="9" actId="47"/>
        <pc:sldMkLst>
          <pc:docMk/>
          <pc:sldMk cId="2929323684" sldId="295"/>
        </pc:sldMkLst>
      </pc:sldChg>
      <pc:sldChg chg="addSp delSp modSp mod">
        <pc:chgData name="Bess Dunlevy" userId="dd4b9a8537dbe9d0" providerId="LiveId" clId="{F27E7E3C-FF16-4A9E-8DBD-B4E65BE8FD19}" dt="2022-10-31T00:11:13.426" v="17" actId="478"/>
        <pc:sldMkLst>
          <pc:docMk/>
          <pc:sldMk cId="1508588292" sldId="342"/>
        </pc:sldMkLst>
        <pc:spChg chg="mod">
          <ac:chgData name="Bess Dunlevy" userId="dd4b9a8537dbe9d0" providerId="LiveId" clId="{F27E7E3C-FF16-4A9E-8DBD-B4E65BE8FD19}" dt="2022-10-31T00:11:12.856" v="16" actId="14100"/>
          <ac:spMkLst>
            <pc:docMk/>
            <pc:sldMk cId="1508588292" sldId="342"/>
            <ac:spMk id="33" creationId="{143A449B-AAB7-994A-92CE-8F48E2CA7DF6}"/>
          </ac:spMkLst>
        </pc:spChg>
        <pc:picChg chg="add del">
          <ac:chgData name="Bess Dunlevy" userId="dd4b9a8537dbe9d0" providerId="LiveId" clId="{F27E7E3C-FF16-4A9E-8DBD-B4E65BE8FD19}" dt="2022-10-31T00:11:13.426" v="17" actId="478"/>
          <ac:picMkLst>
            <pc:docMk/>
            <pc:sldMk cId="1508588292" sldId="342"/>
            <ac:picMk id="4" creationId="{4AEB8225-3AA8-AF48-AD51-3F5F53316D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235698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700165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3796979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258060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3587563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3869389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2541589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099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112506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472317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9641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55310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428283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99247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604&amp;utm_source=integrated-content&amp;utm_campaign=/content/staff-meeeting-templates&amp;utm_medium=Staff+Meeting+Agenda+Slide+powerpoint+11604&amp;lpa=Staff+Meeting+Agenda+Slide+powerpoint+11604"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5.xml"/><Relationship Id="rId4" Type="http://schemas.openxmlformats.org/officeDocument/2006/relationships/slide" Target="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7107105" y="255512"/>
            <a:ext cx="4997547" cy="6042008"/>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7657886" y="255512"/>
            <a:ext cx="4136091" cy="57398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950745" cy="1200329"/>
          </a:xfrm>
          <a:prstGeom prst="rect">
            <a:avLst/>
          </a:prstGeom>
          <a:noFill/>
        </p:spPr>
        <p:txBody>
          <a:bodyPr wrap="square" rtlCol="0">
            <a:spAutoFit/>
          </a:bodyPr>
          <a:lstStyle/>
          <a:p>
            <a:r>
              <a:rPr lang="en-US" sz="3600" b="1" dirty="0">
                <a:solidFill>
                  <a:schemeClr val="tx1">
                    <a:lumMod val="75000"/>
                    <a:lumOff val="25000"/>
                  </a:schemeClr>
                </a:solidFill>
                <a:latin typeface="Century Gothic" panose="020B0502020202020204" pitchFamily="34" charset="0"/>
              </a:rPr>
              <a:t>STAFF MEETING AGENDA </a:t>
            </a:r>
            <a:br>
              <a:rPr lang="en-US" sz="3600" b="1" dirty="0">
                <a:solidFill>
                  <a:schemeClr val="tx1">
                    <a:lumMod val="75000"/>
                    <a:lumOff val="25000"/>
                  </a:schemeClr>
                </a:solidFill>
                <a:latin typeface="Century Gothic" panose="020B0502020202020204" pitchFamily="34" charset="0"/>
              </a:rPr>
            </a:br>
            <a:r>
              <a:rPr lang="en-US" sz="3600" b="1" dirty="0">
                <a:solidFill>
                  <a:schemeClr val="tx1">
                    <a:lumMod val="75000"/>
                    <a:lumOff val="25000"/>
                  </a:schemeClr>
                </a:solidFill>
                <a:latin typeface="Century Gothic" panose="020B0502020202020204" pitchFamily="34" charset="0"/>
              </a:rPr>
              <a:t>SLIDE TEMPLATE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STAFF MEETING AGENDA PRESENTATION</a:t>
            </a:r>
            <a:endParaRPr lang="en-US" dirty="0">
              <a:solidFill>
                <a:schemeClr val="bg1"/>
              </a:solidFill>
              <a:latin typeface="Century Gothic" panose="020B0502020202020204" pitchFamily="34" charset="0"/>
              <a:ea typeface="Arial" charset="0"/>
              <a:cs typeface="Arial" charset="0"/>
            </a:endParaRPr>
          </a:p>
        </p:txBody>
      </p:sp>
      <p:sp>
        <p:nvSpPr>
          <p:cNvPr id="11" name="TextBox 10">
            <a:extLst>
              <a:ext uri="{FF2B5EF4-FFF2-40B4-BE49-F238E27FC236}">
                <a16:creationId xmlns:a16="http://schemas.microsoft.com/office/drawing/2014/main" id="{0C01BE91-D333-FE4E-8137-15C695E430C9}"/>
              </a:ext>
            </a:extLst>
          </p:cNvPr>
          <p:cNvSpPr txBox="1"/>
          <p:nvPr/>
        </p:nvSpPr>
        <p:spPr>
          <a:xfrm>
            <a:off x="365018" y="2075841"/>
            <a:ext cx="11221474" cy="769441"/>
          </a:xfrm>
          <a:prstGeom prst="rect">
            <a:avLst/>
          </a:prstGeom>
          <a:noFill/>
        </p:spPr>
        <p:txBody>
          <a:bodyPr wrap="square" rtlCol="0">
            <a:spAutoFit/>
          </a:bodyPr>
          <a:lstStyle/>
          <a:p>
            <a:r>
              <a:rPr lang="en-US" sz="4400" dirty="0">
                <a:solidFill>
                  <a:schemeClr val="accent5">
                    <a:lumMod val="75000"/>
                  </a:schemeClr>
                </a:solidFill>
                <a:latin typeface="Century Gothic" panose="020B0502020202020204" pitchFamily="34" charset="0"/>
              </a:rPr>
              <a:t>TITLE OF MEETING</a:t>
            </a:r>
          </a:p>
        </p:txBody>
      </p:sp>
      <p:cxnSp>
        <p:nvCxnSpPr>
          <p:cNvPr id="12" name="Straight Connector 11">
            <a:extLst>
              <a:ext uri="{FF2B5EF4-FFF2-40B4-BE49-F238E27FC236}">
                <a16:creationId xmlns:a16="http://schemas.microsoft.com/office/drawing/2014/main" id="{17E3CD5D-AB51-1B48-BC15-DC855BADCA95}"/>
              </a:ext>
            </a:extLst>
          </p:cNvPr>
          <p:cNvCxnSpPr>
            <a:cxnSpLocks/>
          </p:cNvCxnSpPr>
          <p:nvPr/>
        </p:nvCxnSpPr>
        <p:spPr>
          <a:xfrm>
            <a:off x="365018" y="2837352"/>
            <a:ext cx="11179665"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2C799FE7-4345-0491-1E74-26E61157C850}"/>
              </a:ext>
            </a:extLst>
          </p:cNvPr>
          <p:cNvSpPr txBox="1"/>
          <p:nvPr/>
        </p:nvSpPr>
        <p:spPr>
          <a:xfrm>
            <a:off x="365018" y="3553649"/>
            <a:ext cx="5215450" cy="1323439"/>
          </a:xfrm>
          <a:prstGeom prst="rect">
            <a:avLst/>
          </a:prstGeom>
          <a:noFill/>
        </p:spPr>
        <p:txBody>
          <a:bodyPr wrap="square" rtlCol="0" anchor="ctr" anchorCtr="0">
            <a:spAutoFit/>
          </a:bodyPr>
          <a:lstStyle/>
          <a:p>
            <a:pPr marL="0" marR="0">
              <a:spcBef>
                <a:spcPts val="0"/>
              </a:spcBef>
              <a:spcAft>
                <a:spcPts val="0"/>
              </a:spcAft>
            </a:pPr>
            <a:r>
              <a:rPr lang="en-US" sz="1600" dirty="0">
                <a:solidFill>
                  <a:schemeClr val="tx1">
                    <a:lumMod val="50000"/>
                    <a:lumOff val="50000"/>
                  </a:schemeClr>
                </a:solidFill>
                <a:effectLst/>
                <a:latin typeface="Century Gothic" panose="020B0502020202020204" pitchFamily="34" charset="0"/>
                <a:ea typeface="Calibri" panose="020F0502020204030204" pitchFamily="34" charset="0"/>
                <a:cs typeface="Times New Roman" panose="02020603050405020304" pitchFamily="18" charset="0"/>
              </a:rPr>
              <a:t>This slide deck presents a meeting agenda in a visual form. You can use the deck for online </a:t>
            </a:r>
            <a:r>
              <a:rPr lang="en-US" sz="1600" dirty="0">
                <a:solidFill>
                  <a:schemeClr val="tx1">
                    <a:lumMod val="50000"/>
                    <a:lumOff val="50000"/>
                  </a:schemeClr>
                </a:solidFill>
                <a:latin typeface="Century Gothic" panose="020B0502020202020204" pitchFamily="34" charset="0"/>
                <a:ea typeface="Calibri" panose="020F0502020204030204" pitchFamily="34" charset="0"/>
                <a:cs typeface="Times New Roman" panose="02020603050405020304" pitchFamily="18" charset="0"/>
              </a:rPr>
              <a:t>or </a:t>
            </a:r>
            <a:r>
              <a:rPr lang="en-US" sz="1600" dirty="0">
                <a:solidFill>
                  <a:schemeClr val="tx1">
                    <a:lumMod val="50000"/>
                    <a:lumOff val="50000"/>
                  </a:schemeClr>
                </a:solidFill>
                <a:effectLst/>
                <a:latin typeface="Century Gothic" panose="020B0502020202020204" pitchFamily="34" charset="0"/>
                <a:ea typeface="Calibri" panose="020F0502020204030204" pitchFamily="34" charset="0"/>
                <a:cs typeface="Times New Roman" panose="02020603050405020304" pitchFamily="18" charset="0"/>
              </a:rPr>
              <a:t>in-person meetings. Please enter your own data, agenda items, and meetin</a:t>
            </a:r>
            <a:r>
              <a:rPr lang="en-US" sz="1600" dirty="0">
                <a:solidFill>
                  <a:schemeClr val="tx1">
                    <a:lumMod val="50000"/>
                    <a:lumOff val="50000"/>
                  </a:schemeClr>
                </a:solidFill>
                <a:latin typeface="Century Gothic" panose="020B0502020202020204" pitchFamily="34" charset="0"/>
                <a:ea typeface="Calibri" panose="020F0502020204030204" pitchFamily="34" charset="0"/>
                <a:cs typeface="Times New Roman" panose="02020603050405020304" pitchFamily="18" charset="0"/>
              </a:rPr>
              <a:t>g content on the slides of this template.</a:t>
            </a:r>
            <a:endParaRPr lang="en-US" sz="1600" dirty="0">
              <a:solidFill>
                <a:schemeClr val="tx1">
                  <a:lumMod val="50000"/>
                  <a:lumOff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NEW BUSINESS – AGENDA ITEM 1</a:t>
            </a:r>
          </a:p>
        </p:txBody>
      </p:sp>
      <p:sp>
        <p:nvSpPr>
          <p:cNvPr id="10" name="Rectangle 1">
            <a:extLst>
              <a:ext uri="{FF2B5EF4-FFF2-40B4-BE49-F238E27FC236}">
                <a16:creationId xmlns:a16="http://schemas.microsoft.com/office/drawing/2014/main" id="{6B0B0E69-9E4D-59DD-3574-D966DCE2AC0D}"/>
              </a:ext>
            </a:extLst>
          </p:cNvPr>
          <p:cNvSpPr>
            <a:spLocks noChangeArrowheads="1"/>
          </p:cNvSpPr>
          <p:nvPr/>
        </p:nvSpPr>
        <p:spPr bwMode="auto">
          <a:xfrm>
            <a:off x="2670175" y="34845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 name="TextBox 10">
            <a:extLst>
              <a:ext uri="{FF2B5EF4-FFF2-40B4-BE49-F238E27FC236}">
                <a16:creationId xmlns:a16="http://schemas.microsoft.com/office/drawing/2014/main" id="{2A1ECB54-84EE-F590-FC42-36F92D22BAF4}"/>
              </a:ext>
            </a:extLst>
          </p:cNvPr>
          <p:cNvSpPr txBox="1"/>
          <p:nvPr/>
        </p:nvSpPr>
        <p:spPr>
          <a:xfrm>
            <a:off x="367748" y="248400"/>
            <a:ext cx="5254965" cy="461665"/>
          </a:xfrm>
          <a:prstGeom prst="rect">
            <a:avLst/>
          </a:prstGeom>
          <a:noFill/>
        </p:spPr>
        <p:txBody>
          <a:bodyPr wrap="none" rtlCol="0">
            <a:spAutoFit/>
          </a:bodyPr>
          <a:lstStyle/>
          <a:p>
            <a:r>
              <a:rPr lang="en-US" sz="2400" dirty="0">
                <a:solidFill>
                  <a:schemeClr val="accent5">
                    <a:lumMod val="75000"/>
                  </a:schemeClr>
                </a:solidFill>
                <a:latin typeface="Century Gothic" panose="020B0502020202020204" pitchFamily="34" charset="0"/>
              </a:rPr>
              <a:t>5. NEW BUSINESS – AGENDA ITEM 1</a:t>
            </a:r>
          </a:p>
        </p:txBody>
      </p:sp>
      <p:graphicFrame>
        <p:nvGraphicFramePr>
          <p:cNvPr id="12" name="Table 11">
            <a:extLst>
              <a:ext uri="{FF2B5EF4-FFF2-40B4-BE49-F238E27FC236}">
                <a16:creationId xmlns:a16="http://schemas.microsoft.com/office/drawing/2014/main" id="{761B9010-95AC-EF6E-F1DA-B2B6FA66C210}"/>
              </a:ext>
            </a:extLst>
          </p:cNvPr>
          <p:cNvGraphicFramePr>
            <a:graphicFrameLocks noGrp="1"/>
          </p:cNvGraphicFramePr>
          <p:nvPr>
            <p:extLst>
              <p:ext uri="{D42A27DB-BD31-4B8C-83A1-F6EECF244321}">
                <p14:modId xmlns:p14="http://schemas.microsoft.com/office/powerpoint/2010/main" val="2015887228"/>
              </p:ext>
            </p:extLst>
          </p:nvPr>
        </p:nvGraphicFramePr>
        <p:xfrm>
          <a:off x="459317" y="914480"/>
          <a:ext cx="11490028" cy="3311291"/>
        </p:xfrm>
        <a:graphic>
          <a:graphicData uri="http://schemas.openxmlformats.org/drawingml/2006/table">
            <a:tbl>
              <a:tblPr firstRow="1" firstCol="1" bandRow="1"/>
              <a:tblGrid>
                <a:gridCol w="1640824">
                  <a:extLst>
                    <a:ext uri="{9D8B030D-6E8A-4147-A177-3AD203B41FA5}">
                      <a16:colId xmlns:a16="http://schemas.microsoft.com/office/drawing/2014/main" val="3292776296"/>
                    </a:ext>
                  </a:extLst>
                </a:gridCol>
                <a:gridCol w="1640824">
                  <a:extLst>
                    <a:ext uri="{9D8B030D-6E8A-4147-A177-3AD203B41FA5}">
                      <a16:colId xmlns:a16="http://schemas.microsoft.com/office/drawing/2014/main" val="1222520458"/>
                    </a:ext>
                  </a:extLst>
                </a:gridCol>
                <a:gridCol w="1640824">
                  <a:extLst>
                    <a:ext uri="{9D8B030D-6E8A-4147-A177-3AD203B41FA5}">
                      <a16:colId xmlns:a16="http://schemas.microsoft.com/office/drawing/2014/main" val="3005909076"/>
                    </a:ext>
                  </a:extLst>
                </a:gridCol>
                <a:gridCol w="1641889">
                  <a:extLst>
                    <a:ext uri="{9D8B030D-6E8A-4147-A177-3AD203B41FA5}">
                      <a16:colId xmlns:a16="http://schemas.microsoft.com/office/drawing/2014/main" val="3016732965"/>
                    </a:ext>
                  </a:extLst>
                </a:gridCol>
                <a:gridCol w="1641889">
                  <a:extLst>
                    <a:ext uri="{9D8B030D-6E8A-4147-A177-3AD203B41FA5}">
                      <a16:colId xmlns:a16="http://schemas.microsoft.com/office/drawing/2014/main" val="2999999953"/>
                    </a:ext>
                  </a:extLst>
                </a:gridCol>
                <a:gridCol w="1641889">
                  <a:extLst>
                    <a:ext uri="{9D8B030D-6E8A-4147-A177-3AD203B41FA5}">
                      <a16:colId xmlns:a16="http://schemas.microsoft.com/office/drawing/2014/main" val="1758887085"/>
                    </a:ext>
                  </a:extLst>
                </a:gridCol>
                <a:gridCol w="1641889">
                  <a:extLst>
                    <a:ext uri="{9D8B030D-6E8A-4147-A177-3AD203B41FA5}">
                      <a16:colId xmlns:a16="http://schemas.microsoft.com/office/drawing/2014/main" val="4203833047"/>
                    </a:ext>
                  </a:extLst>
                </a:gridCol>
              </a:tblGrid>
              <a:tr h="620638">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AGENDA ITEM</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TIME ALLOCATED</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PRESENTED BY</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ACTION ITEMS</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OWNER</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DEADLINE</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STATUS</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9383372"/>
                  </a:ext>
                </a:extLst>
              </a:tr>
              <a:tr h="629847">
                <a:tc rowSpan="5">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Agenda Item 1</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5">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0 minutes</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5">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Name</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Action Item 1</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Name</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MM/DD/YY</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In Progress</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91402065"/>
                  </a:ext>
                </a:extLst>
              </a:tr>
              <a:tr h="5408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Action Item 2</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 Name</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MM/DD/YY</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Complete</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93937530"/>
                  </a:ext>
                </a:extLst>
              </a:tr>
              <a:tr h="53125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Action Item 3</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 Name</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MM/DD/YY</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On Hold</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94749595"/>
                  </a:ext>
                </a:extLst>
              </a:tr>
              <a:tr h="5062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576083"/>
                  </a:ext>
                </a:extLst>
              </a:tr>
              <a:tr h="4824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47184581"/>
                  </a:ext>
                </a:extLst>
              </a:tr>
            </a:tbl>
          </a:graphicData>
        </a:graphic>
      </p:graphicFrame>
      <p:graphicFrame>
        <p:nvGraphicFramePr>
          <p:cNvPr id="15" name="Table 14">
            <a:extLst>
              <a:ext uri="{FF2B5EF4-FFF2-40B4-BE49-F238E27FC236}">
                <a16:creationId xmlns:a16="http://schemas.microsoft.com/office/drawing/2014/main" id="{72897121-9070-E045-B72D-A7F662347ACA}"/>
              </a:ext>
            </a:extLst>
          </p:cNvPr>
          <p:cNvGraphicFramePr>
            <a:graphicFrameLocks noGrp="1"/>
          </p:cNvGraphicFramePr>
          <p:nvPr>
            <p:extLst>
              <p:ext uri="{D42A27DB-BD31-4B8C-83A1-F6EECF244321}">
                <p14:modId xmlns:p14="http://schemas.microsoft.com/office/powerpoint/2010/main" val="1046505363"/>
              </p:ext>
            </p:extLst>
          </p:nvPr>
        </p:nvGraphicFramePr>
        <p:xfrm>
          <a:off x="459317" y="4516384"/>
          <a:ext cx="11490028" cy="1711964"/>
        </p:xfrm>
        <a:graphic>
          <a:graphicData uri="http://schemas.openxmlformats.org/drawingml/2006/table">
            <a:tbl>
              <a:tblPr firstRow="1" firstCol="1" bandRow="1"/>
              <a:tblGrid>
                <a:gridCol w="1911455">
                  <a:extLst>
                    <a:ext uri="{9D8B030D-6E8A-4147-A177-3AD203B41FA5}">
                      <a16:colId xmlns:a16="http://schemas.microsoft.com/office/drawing/2014/main" val="3739405383"/>
                    </a:ext>
                  </a:extLst>
                </a:gridCol>
                <a:gridCol w="9578573">
                  <a:extLst>
                    <a:ext uri="{9D8B030D-6E8A-4147-A177-3AD203B41FA5}">
                      <a16:colId xmlns:a16="http://schemas.microsoft.com/office/drawing/2014/main" val="3004600943"/>
                    </a:ext>
                  </a:extLst>
                </a:gridCol>
              </a:tblGrid>
              <a:tr h="870187">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Discussions</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Comments …</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69886715"/>
                  </a:ext>
                </a:extLst>
              </a:tr>
              <a:tr h="841777">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Remarks</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Comments …</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00155959"/>
                  </a:ext>
                </a:extLst>
              </a:tr>
            </a:tbl>
          </a:graphicData>
        </a:graphic>
      </p:graphicFrame>
    </p:spTree>
    <p:extLst>
      <p:ext uri="{BB962C8B-B14F-4D97-AF65-F5344CB8AC3E}">
        <p14:creationId xmlns:p14="http://schemas.microsoft.com/office/powerpoint/2010/main" val="3261489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NEW BUSINESS – AGENDA ITEM 2</a:t>
            </a:r>
          </a:p>
        </p:txBody>
      </p:sp>
      <p:sp>
        <p:nvSpPr>
          <p:cNvPr id="10" name="Rectangle 1">
            <a:extLst>
              <a:ext uri="{FF2B5EF4-FFF2-40B4-BE49-F238E27FC236}">
                <a16:creationId xmlns:a16="http://schemas.microsoft.com/office/drawing/2014/main" id="{6B0B0E69-9E4D-59DD-3574-D966DCE2AC0D}"/>
              </a:ext>
            </a:extLst>
          </p:cNvPr>
          <p:cNvSpPr>
            <a:spLocks noChangeArrowheads="1"/>
          </p:cNvSpPr>
          <p:nvPr/>
        </p:nvSpPr>
        <p:spPr bwMode="auto">
          <a:xfrm>
            <a:off x="2670175" y="34845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 name="TextBox 10">
            <a:extLst>
              <a:ext uri="{FF2B5EF4-FFF2-40B4-BE49-F238E27FC236}">
                <a16:creationId xmlns:a16="http://schemas.microsoft.com/office/drawing/2014/main" id="{2A1ECB54-84EE-F590-FC42-36F92D22BAF4}"/>
              </a:ext>
            </a:extLst>
          </p:cNvPr>
          <p:cNvSpPr txBox="1"/>
          <p:nvPr/>
        </p:nvSpPr>
        <p:spPr>
          <a:xfrm>
            <a:off x="367748" y="248400"/>
            <a:ext cx="5254965" cy="461665"/>
          </a:xfrm>
          <a:prstGeom prst="rect">
            <a:avLst/>
          </a:prstGeom>
          <a:noFill/>
        </p:spPr>
        <p:txBody>
          <a:bodyPr wrap="none" rtlCol="0">
            <a:spAutoFit/>
          </a:bodyPr>
          <a:lstStyle/>
          <a:p>
            <a:r>
              <a:rPr lang="en-US" sz="2400" dirty="0">
                <a:solidFill>
                  <a:schemeClr val="accent5">
                    <a:lumMod val="75000"/>
                  </a:schemeClr>
                </a:solidFill>
                <a:latin typeface="Century Gothic" panose="020B0502020202020204" pitchFamily="34" charset="0"/>
              </a:rPr>
              <a:t>5. NEW BUSINESS – AGENDA ITEM 2</a:t>
            </a:r>
          </a:p>
        </p:txBody>
      </p:sp>
      <p:graphicFrame>
        <p:nvGraphicFramePr>
          <p:cNvPr id="12" name="Table 11">
            <a:extLst>
              <a:ext uri="{FF2B5EF4-FFF2-40B4-BE49-F238E27FC236}">
                <a16:creationId xmlns:a16="http://schemas.microsoft.com/office/drawing/2014/main" id="{761B9010-95AC-EF6E-F1DA-B2B6FA66C210}"/>
              </a:ext>
            </a:extLst>
          </p:cNvPr>
          <p:cNvGraphicFramePr>
            <a:graphicFrameLocks noGrp="1"/>
          </p:cNvGraphicFramePr>
          <p:nvPr>
            <p:extLst>
              <p:ext uri="{D42A27DB-BD31-4B8C-83A1-F6EECF244321}">
                <p14:modId xmlns:p14="http://schemas.microsoft.com/office/powerpoint/2010/main" val="1065401339"/>
              </p:ext>
            </p:extLst>
          </p:nvPr>
        </p:nvGraphicFramePr>
        <p:xfrm>
          <a:off x="459317" y="914480"/>
          <a:ext cx="11490028" cy="3311291"/>
        </p:xfrm>
        <a:graphic>
          <a:graphicData uri="http://schemas.openxmlformats.org/drawingml/2006/table">
            <a:tbl>
              <a:tblPr firstRow="1" firstCol="1" bandRow="1"/>
              <a:tblGrid>
                <a:gridCol w="1640824">
                  <a:extLst>
                    <a:ext uri="{9D8B030D-6E8A-4147-A177-3AD203B41FA5}">
                      <a16:colId xmlns:a16="http://schemas.microsoft.com/office/drawing/2014/main" val="3292776296"/>
                    </a:ext>
                  </a:extLst>
                </a:gridCol>
                <a:gridCol w="1640824">
                  <a:extLst>
                    <a:ext uri="{9D8B030D-6E8A-4147-A177-3AD203B41FA5}">
                      <a16:colId xmlns:a16="http://schemas.microsoft.com/office/drawing/2014/main" val="1222520458"/>
                    </a:ext>
                  </a:extLst>
                </a:gridCol>
                <a:gridCol w="1640824">
                  <a:extLst>
                    <a:ext uri="{9D8B030D-6E8A-4147-A177-3AD203B41FA5}">
                      <a16:colId xmlns:a16="http://schemas.microsoft.com/office/drawing/2014/main" val="3005909076"/>
                    </a:ext>
                  </a:extLst>
                </a:gridCol>
                <a:gridCol w="1641889">
                  <a:extLst>
                    <a:ext uri="{9D8B030D-6E8A-4147-A177-3AD203B41FA5}">
                      <a16:colId xmlns:a16="http://schemas.microsoft.com/office/drawing/2014/main" val="3016732965"/>
                    </a:ext>
                  </a:extLst>
                </a:gridCol>
                <a:gridCol w="1641889">
                  <a:extLst>
                    <a:ext uri="{9D8B030D-6E8A-4147-A177-3AD203B41FA5}">
                      <a16:colId xmlns:a16="http://schemas.microsoft.com/office/drawing/2014/main" val="2999999953"/>
                    </a:ext>
                  </a:extLst>
                </a:gridCol>
                <a:gridCol w="1641889">
                  <a:extLst>
                    <a:ext uri="{9D8B030D-6E8A-4147-A177-3AD203B41FA5}">
                      <a16:colId xmlns:a16="http://schemas.microsoft.com/office/drawing/2014/main" val="1758887085"/>
                    </a:ext>
                  </a:extLst>
                </a:gridCol>
                <a:gridCol w="1641889">
                  <a:extLst>
                    <a:ext uri="{9D8B030D-6E8A-4147-A177-3AD203B41FA5}">
                      <a16:colId xmlns:a16="http://schemas.microsoft.com/office/drawing/2014/main" val="4203833047"/>
                    </a:ext>
                  </a:extLst>
                </a:gridCol>
              </a:tblGrid>
              <a:tr h="620638">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AGENDA ITEM</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TIME ALLOCATED</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PRESENTED BY</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ACTION ITEMS</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OWNER</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DEADLINE</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STATUS</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9383372"/>
                  </a:ext>
                </a:extLst>
              </a:tr>
              <a:tr h="629847">
                <a:tc rowSpan="5">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Agenda Item 2</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5">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0 minutes</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5">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Name</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Action Item 1</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Name</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MM/DD/YY</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In Progress</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91402065"/>
                  </a:ext>
                </a:extLst>
              </a:tr>
              <a:tr h="5408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Action Item 2</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 Name</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MM/DD/YY</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Complete</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93937530"/>
                  </a:ext>
                </a:extLst>
              </a:tr>
              <a:tr h="53125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Action Item 3</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 Name</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MM/DD/YY</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On Hold</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94749595"/>
                  </a:ext>
                </a:extLst>
              </a:tr>
              <a:tr h="5062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576083"/>
                  </a:ext>
                </a:extLst>
              </a:tr>
              <a:tr h="4824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47184581"/>
                  </a:ext>
                </a:extLst>
              </a:tr>
            </a:tbl>
          </a:graphicData>
        </a:graphic>
      </p:graphicFrame>
      <p:graphicFrame>
        <p:nvGraphicFramePr>
          <p:cNvPr id="15" name="Table 14">
            <a:extLst>
              <a:ext uri="{FF2B5EF4-FFF2-40B4-BE49-F238E27FC236}">
                <a16:creationId xmlns:a16="http://schemas.microsoft.com/office/drawing/2014/main" id="{72897121-9070-E045-B72D-A7F662347ACA}"/>
              </a:ext>
            </a:extLst>
          </p:cNvPr>
          <p:cNvGraphicFramePr>
            <a:graphicFrameLocks noGrp="1"/>
          </p:cNvGraphicFramePr>
          <p:nvPr/>
        </p:nvGraphicFramePr>
        <p:xfrm>
          <a:off x="459317" y="4516384"/>
          <a:ext cx="11490028" cy="1711964"/>
        </p:xfrm>
        <a:graphic>
          <a:graphicData uri="http://schemas.openxmlformats.org/drawingml/2006/table">
            <a:tbl>
              <a:tblPr firstRow="1" firstCol="1" bandRow="1"/>
              <a:tblGrid>
                <a:gridCol w="1911455">
                  <a:extLst>
                    <a:ext uri="{9D8B030D-6E8A-4147-A177-3AD203B41FA5}">
                      <a16:colId xmlns:a16="http://schemas.microsoft.com/office/drawing/2014/main" val="3739405383"/>
                    </a:ext>
                  </a:extLst>
                </a:gridCol>
                <a:gridCol w="9578573">
                  <a:extLst>
                    <a:ext uri="{9D8B030D-6E8A-4147-A177-3AD203B41FA5}">
                      <a16:colId xmlns:a16="http://schemas.microsoft.com/office/drawing/2014/main" val="3004600943"/>
                    </a:ext>
                  </a:extLst>
                </a:gridCol>
              </a:tblGrid>
              <a:tr h="870187">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Discussions</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Comments …</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69886715"/>
                  </a:ext>
                </a:extLst>
              </a:tr>
              <a:tr h="841777">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Remarks</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Comments …</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00155959"/>
                  </a:ext>
                </a:extLst>
              </a:tr>
            </a:tbl>
          </a:graphicData>
        </a:graphic>
      </p:graphicFrame>
    </p:spTree>
    <p:extLst>
      <p:ext uri="{BB962C8B-B14F-4D97-AF65-F5344CB8AC3E}">
        <p14:creationId xmlns:p14="http://schemas.microsoft.com/office/powerpoint/2010/main" val="229685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NEW BUSINESS – AGENDA ITEM 3</a:t>
            </a:r>
          </a:p>
        </p:txBody>
      </p:sp>
      <p:sp>
        <p:nvSpPr>
          <p:cNvPr id="10" name="Rectangle 1">
            <a:extLst>
              <a:ext uri="{FF2B5EF4-FFF2-40B4-BE49-F238E27FC236}">
                <a16:creationId xmlns:a16="http://schemas.microsoft.com/office/drawing/2014/main" id="{6B0B0E69-9E4D-59DD-3574-D966DCE2AC0D}"/>
              </a:ext>
            </a:extLst>
          </p:cNvPr>
          <p:cNvSpPr>
            <a:spLocks noChangeArrowheads="1"/>
          </p:cNvSpPr>
          <p:nvPr/>
        </p:nvSpPr>
        <p:spPr bwMode="auto">
          <a:xfrm>
            <a:off x="2670175" y="34845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 name="TextBox 10">
            <a:extLst>
              <a:ext uri="{FF2B5EF4-FFF2-40B4-BE49-F238E27FC236}">
                <a16:creationId xmlns:a16="http://schemas.microsoft.com/office/drawing/2014/main" id="{2A1ECB54-84EE-F590-FC42-36F92D22BAF4}"/>
              </a:ext>
            </a:extLst>
          </p:cNvPr>
          <p:cNvSpPr txBox="1"/>
          <p:nvPr/>
        </p:nvSpPr>
        <p:spPr>
          <a:xfrm>
            <a:off x="367748" y="248400"/>
            <a:ext cx="5254965" cy="461665"/>
          </a:xfrm>
          <a:prstGeom prst="rect">
            <a:avLst/>
          </a:prstGeom>
          <a:noFill/>
        </p:spPr>
        <p:txBody>
          <a:bodyPr wrap="none" rtlCol="0">
            <a:spAutoFit/>
          </a:bodyPr>
          <a:lstStyle/>
          <a:p>
            <a:r>
              <a:rPr lang="en-US" sz="2400" dirty="0">
                <a:solidFill>
                  <a:schemeClr val="accent5">
                    <a:lumMod val="75000"/>
                  </a:schemeClr>
                </a:solidFill>
                <a:latin typeface="Century Gothic" panose="020B0502020202020204" pitchFamily="34" charset="0"/>
              </a:rPr>
              <a:t>5. NEW BUSINESS – AGENDA ITEM 3</a:t>
            </a:r>
          </a:p>
        </p:txBody>
      </p:sp>
      <p:graphicFrame>
        <p:nvGraphicFramePr>
          <p:cNvPr id="12" name="Table 11">
            <a:extLst>
              <a:ext uri="{FF2B5EF4-FFF2-40B4-BE49-F238E27FC236}">
                <a16:creationId xmlns:a16="http://schemas.microsoft.com/office/drawing/2014/main" id="{761B9010-95AC-EF6E-F1DA-B2B6FA66C210}"/>
              </a:ext>
            </a:extLst>
          </p:cNvPr>
          <p:cNvGraphicFramePr>
            <a:graphicFrameLocks noGrp="1"/>
          </p:cNvGraphicFramePr>
          <p:nvPr>
            <p:extLst>
              <p:ext uri="{D42A27DB-BD31-4B8C-83A1-F6EECF244321}">
                <p14:modId xmlns:p14="http://schemas.microsoft.com/office/powerpoint/2010/main" val="2450445287"/>
              </p:ext>
            </p:extLst>
          </p:nvPr>
        </p:nvGraphicFramePr>
        <p:xfrm>
          <a:off x="459317" y="914480"/>
          <a:ext cx="11490028" cy="3311291"/>
        </p:xfrm>
        <a:graphic>
          <a:graphicData uri="http://schemas.openxmlformats.org/drawingml/2006/table">
            <a:tbl>
              <a:tblPr firstRow="1" firstCol="1" bandRow="1"/>
              <a:tblGrid>
                <a:gridCol w="1640824">
                  <a:extLst>
                    <a:ext uri="{9D8B030D-6E8A-4147-A177-3AD203B41FA5}">
                      <a16:colId xmlns:a16="http://schemas.microsoft.com/office/drawing/2014/main" val="3292776296"/>
                    </a:ext>
                  </a:extLst>
                </a:gridCol>
                <a:gridCol w="1640824">
                  <a:extLst>
                    <a:ext uri="{9D8B030D-6E8A-4147-A177-3AD203B41FA5}">
                      <a16:colId xmlns:a16="http://schemas.microsoft.com/office/drawing/2014/main" val="1222520458"/>
                    </a:ext>
                  </a:extLst>
                </a:gridCol>
                <a:gridCol w="1640824">
                  <a:extLst>
                    <a:ext uri="{9D8B030D-6E8A-4147-A177-3AD203B41FA5}">
                      <a16:colId xmlns:a16="http://schemas.microsoft.com/office/drawing/2014/main" val="3005909076"/>
                    </a:ext>
                  </a:extLst>
                </a:gridCol>
                <a:gridCol w="1641889">
                  <a:extLst>
                    <a:ext uri="{9D8B030D-6E8A-4147-A177-3AD203B41FA5}">
                      <a16:colId xmlns:a16="http://schemas.microsoft.com/office/drawing/2014/main" val="3016732965"/>
                    </a:ext>
                  </a:extLst>
                </a:gridCol>
                <a:gridCol w="1641889">
                  <a:extLst>
                    <a:ext uri="{9D8B030D-6E8A-4147-A177-3AD203B41FA5}">
                      <a16:colId xmlns:a16="http://schemas.microsoft.com/office/drawing/2014/main" val="2999999953"/>
                    </a:ext>
                  </a:extLst>
                </a:gridCol>
                <a:gridCol w="1641889">
                  <a:extLst>
                    <a:ext uri="{9D8B030D-6E8A-4147-A177-3AD203B41FA5}">
                      <a16:colId xmlns:a16="http://schemas.microsoft.com/office/drawing/2014/main" val="1758887085"/>
                    </a:ext>
                  </a:extLst>
                </a:gridCol>
                <a:gridCol w="1641889">
                  <a:extLst>
                    <a:ext uri="{9D8B030D-6E8A-4147-A177-3AD203B41FA5}">
                      <a16:colId xmlns:a16="http://schemas.microsoft.com/office/drawing/2014/main" val="4203833047"/>
                    </a:ext>
                  </a:extLst>
                </a:gridCol>
              </a:tblGrid>
              <a:tr h="620638">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AGENDA ITEM</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TIME ALLOCATED</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PRESENTED BY</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ACTION ITEMS</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OWNER</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DEADLINE</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STATUS</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9383372"/>
                  </a:ext>
                </a:extLst>
              </a:tr>
              <a:tr h="629847">
                <a:tc rowSpan="5">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Agenda Item 3</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5">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0 minutes</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5">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Name</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Action Item 1</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Name</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MM/DD/YY</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In Progress</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91402065"/>
                  </a:ext>
                </a:extLst>
              </a:tr>
              <a:tr h="5408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Action Item 2</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 Name</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MM/DD/YY</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Complete</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93937530"/>
                  </a:ext>
                </a:extLst>
              </a:tr>
              <a:tr h="53125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Action Item 3</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 Name</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MM/DD/YY</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On Hold</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94749595"/>
                  </a:ext>
                </a:extLst>
              </a:tr>
              <a:tr h="5062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576083"/>
                  </a:ext>
                </a:extLst>
              </a:tr>
              <a:tr h="4824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47184581"/>
                  </a:ext>
                </a:extLst>
              </a:tr>
            </a:tbl>
          </a:graphicData>
        </a:graphic>
      </p:graphicFrame>
      <p:graphicFrame>
        <p:nvGraphicFramePr>
          <p:cNvPr id="15" name="Table 14">
            <a:extLst>
              <a:ext uri="{FF2B5EF4-FFF2-40B4-BE49-F238E27FC236}">
                <a16:creationId xmlns:a16="http://schemas.microsoft.com/office/drawing/2014/main" id="{72897121-9070-E045-B72D-A7F662347ACA}"/>
              </a:ext>
            </a:extLst>
          </p:cNvPr>
          <p:cNvGraphicFramePr>
            <a:graphicFrameLocks noGrp="1"/>
          </p:cNvGraphicFramePr>
          <p:nvPr/>
        </p:nvGraphicFramePr>
        <p:xfrm>
          <a:off x="459317" y="4516384"/>
          <a:ext cx="11490028" cy="1711964"/>
        </p:xfrm>
        <a:graphic>
          <a:graphicData uri="http://schemas.openxmlformats.org/drawingml/2006/table">
            <a:tbl>
              <a:tblPr firstRow="1" firstCol="1" bandRow="1"/>
              <a:tblGrid>
                <a:gridCol w="1911455">
                  <a:extLst>
                    <a:ext uri="{9D8B030D-6E8A-4147-A177-3AD203B41FA5}">
                      <a16:colId xmlns:a16="http://schemas.microsoft.com/office/drawing/2014/main" val="3739405383"/>
                    </a:ext>
                  </a:extLst>
                </a:gridCol>
                <a:gridCol w="9578573">
                  <a:extLst>
                    <a:ext uri="{9D8B030D-6E8A-4147-A177-3AD203B41FA5}">
                      <a16:colId xmlns:a16="http://schemas.microsoft.com/office/drawing/2014/main" val="3004600943"/>
                    </a:ext>
                  </a:extLst>
                </a:gridCol>
              </a:tblGrid>
              <a:tr h="870187">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Discussions</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Comments …</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69886715"/>
                  </a:ext>
                </a:extLst>
              </a:tr>
              <a:tr h="841777">
                <a:tc>
                  <a:txBody>
                    <a:bodyPr/>
                    <a:lstStyle/>
                    <a:p>
                      <a:pPr marL="0" marR="0" algn="ctr">
                        <a:lnSpc>
                          <a:spcPct val="150000"/>
                        </a:lnSpc>
                        <a:spcBef>
                          <a:spcPts val="0"/>
                        </a:spcBef>
                        <a:spcAft>
                          <a:spcPts val="0"/>
                        </a:spcAft>
                      </a:pPr>
                      <a:r>
                        <a:rPr lang="en-US" sz="1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Remarks</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50000"/>
                        </a:lnSpc>
                        <a:spcBef>
                          <a:spcPts val="0"/>
                        </a:spcBef>
                        <a:spcAft>
                          <a:spcPts val="0"/>
                        </a:spcAft>
                      </a:pPr>
                      <a:r>
                        <a:rPr lang="en-US" sz="1200" dirty="0">
                          <a:solidFill>
                            <a:schemeClr val="tx1"/>
                          </a:solidFill>
                          <a:effectLst/>
                          <a:latin typeface="Century Gothic" panose="020B0502020202020204" pitchFamily="34" charset="0"/>
                          <a:ea typeface="Arial" panose="020B0604020202020204" pitchFamily="34" charset="0"/>
                          <a:cs typeface="Arial" panose="020B0604020202020204" pitchFamily="34" charset="0"/>
                        </a:rPr>
                        <a:t>Comments …</a:t>
                      </a:r>
                      <a:endParaRPr lang="en-US" sz="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00155959"/>
                  </a:ext>
                </a:extLst>
              </a:tr>
            </a:tbl>
          </a:graphicData>
        </a:graphic>
      </p:graphicFrame>
    </p:spTree>
    <p:extLst>
      <p:ext uri="{BB962C8B-B14F-4D97-AF65-F5344CB8AC3E}">
        <p14:creationId xmlns:p14="http://schemas.microsoft.com/office/powerpoint/2010/main" val="3107610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pic>
        <p:nvPicPr>
          <p:cNvPr id="17" name="Picture 16" descr="White 3D rendering of a honeycomb">
            <a:extLst>
              <a:ext uri="{FF2B5EF4-FFF2-40B4-BE49-F238E27FC236}">
                <a16:creationId xmlns:a16="http://schemas.microsoft.com/office/drawing/2014/main" id="{E5A22B09-AC97-F7BD-6579-4253652560C8}"/>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18" name="TextBox 17">
            <a:extLst>
              <a:ext uri="{FF2B5EF4-FFF2-40B4-BE49-F238E27FC236}">
                <a16:creationId xmlns:a16="http://schemas.microsoft.com/office/drawing/2014/main" id="{51B80158-DCEA-206F-704B-22714CFABF25}"/>
              </a:ext>
            </a:extLst>
          </p:cNvPr>
          <p:cNvSpPr txBox="1"/>
          <p:nvPr/>
        </p:nvSpPr>
        <p:spPr>
          <a:xfrm>
            <a:off x="1" y="2638336"/>
            <a:ext cx="12192000" cy="1200329"/>
          </a:xfrm>
          <a:prstGeom prst="rect">
            <a:avLst/>
          </a:prstGeom>
          <a:noFill/>
        </p:spPr>
        <p:txBody>
          <a:bodyPr wrap="square" rtlCol="0">
            <a:spAutoFit/>
          </a:bodyPr>
          <a:lstStyle/>
          <a:p>
            <a:pPr algn="ctr"/>
            <a:r>
              <a:rPr lang="en-US" sz="7200" dirty="0">
                <a:solidFill>
                  <a:schemeClr val="tx1">
                    <a:lumMod val="65000"/>
                    <a:lumOff val="35000"/>
                  </a:schemeClr>
                </a:solidFill>
                <a:latin typeface="Century Gothic" panose="020B0502020202020204" pitchFamily="34" charset="0"/>
              </a:rPr>
              <a:t>GUEST SPEAKER</a:t>
            </a:r>
          </a:p>
        </p:txBody>
      </p:sp>
      <p:pic>
        <p:nvPicPr>
          <p:cNvPr id="3" name="Graphic 2" descr="Radio microphone outline">
            <a:extLst>
              <a:ext uri="{FF2B5EF4-FFF2-40B4-BE49-F238E27FC236}">
                <a16:creationId xmlns:a16="http://schemas.microsoft.com/office/drawing/2014/main" id="{86B84262-E2FA-F563-C8A8-F500DFD22A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99204"/>
            <a:ext cx="1653396" cy="1653396"/>
          </a:xfrm>
          <a:prstGeom prst="rect">
            <a:avLst/>
          </a:prstGeom>
        </p:spPr>
      </p:pic>
    </p:spTree>
    <p:extLst>
      <p:ext uri="{BB962C8B-B14F-4D97-AF65-F5344CB8AC3E}">
        <p14:creationId xmlns:p14="http://schemas.microsoft.com/office/powerpoint/2010/main" val="3404219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GUEST SPEAKER</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C52A6A5B-18CC-5396-7F18-E677F95C466E}"/>
              </a:ext>
            </a:extLst>
          </p:cNvPr>
          <p:cNvSpPr txBox="1"/>
          <p:nvPr/>
        </p:nvSpPr>
        <p:spPr>
          <a:xfrm>
            <a:off x="367748" y="248400"/>
            <a:ext cx="2792752" cy="461665"/>
          </a:xfrm>
          <a:prstGeom prst="rect">
            <a:avLst/>
          </a:prstGeom>
          <a:noFill/>
        </p:spPr>
        <p:txBody>
          <a:bodyPr wrap="none" rtlCol="0">
            <a:spAutoFit/>
          </a:bodyPr>
          <a:lstStyle/>
          <a:p>
            <a:r>
              <a:rPr lang="en-US" sz="2400" dirty="0">
                <a:solidFill>
                  <a:schemeClr val="accent5">
                    <a:lumMod val="75000"/>
                  </a:schemeClr>
                </a:solidFill>
                <a:latin typeface="Century Gothic" panose="020B0502020202020204" pitchFamily="34" charset="0"/>
              </a:rPr>
              <a:t>6. GUEST SPEAKER</a:t>
            </a:r>
          </a:p>
        </p:txBody>
      </p:sp>
      <p:pic>
        <p:nvPicPr>
          <p:cNvPr id="8" name="Picture 7" descr="Businesswoman in a black suit">
            <a:extLst>
              <a:ext uri="{FF2B5EF4-FFF2-40B4-BE49-F238E27FC236}">
                <a16:creationId xmlns:a16="http://schemas.microsoft.com/office/drawing/2014/main" id="{BD415C43-3343-001C-125B-D2A5BD8833BF}"/>
              </a:ext>
            </a:extLst>
          </p:cNvPr>
          <p:cNvPicPr>
            <a:picLocks noChangeAspect="1"/>
          </p:cNvPicPr>
          <p:nvPr/>
        </p:nvPicPr>
        <p:blipFill rotWithShape="1">
          <a:blip r:embed="rId3"/>
          <a:srcRect l="16633" r="28616"/>
          <a:stretch/>
        </p:blipFill>
        <p:spPr>
          <a:xfrm>
            <a:off x="425257" y="897147"/>
            <a:ext cx="3968162" cy="5063706"/>
          </a:xfrm>
          <a:prstGeom prst="rect">
            <a:avLst/>
          </a:prstGeom>
        </p:spPr>
      </p:pic>
      <p:sp>
        <p:nvSpPr>
          <p:cNvPr id="10" name="TextBox 9">
            <a:extLst>
              <a:ext uri="{FF2B5EF4-FFF2-40B4-BE49-F238E27FC236}">
                <a16:creationId xmlns:a16="http://schemas.microsoft.com/office/drawing/2014/main" id="{8DE6A48E-3B6B-DAF2-4BDE-5F5E3815015A}"/>
              </a:ext>
            </a:extLst>
          </p:cNvPr>
          <p:cNvSpPr txBox="1"/>
          <p:nvPr/>
        </p:nvSpPr>
        <p:spPr>
          <a:xfrm>
            <a:off x="5105362" y="2916754"/>
            <a:ext cx="5215450" cy="646331"/>
          </a:xfrm>
          <a:prstGeom prst="rect">
            <a:avLst/>
          </a:prstGeom>
          <a:noFill/>
        </p:spPr>
        <p:txBody>
          <a:bodyPr wrap="square" rtlCol="0" anchor="ctr" anchorCtr="0">
            <a:spAutoFit/>
          </a:bodyPr>
          <a:lstStyle/>
          <a:p>
            <a:pPr marL="0" marR="0">
              <a:spcBef>
                <a:spcPts val="0"/>
              </a:spcBef>
              <a:spcAft>
                <a:spcPts val="0"/>
              </a:spcAft>
            </a:pPr>
            <a:r>
              <a:rPr lang="en-US" dirty="0">
                <a:latin typeface="Century Gothic" panose="020B0502020202020204" pitchFamily="34" charset="0"/>
                <a:ea typeface="Calibri" panose="020F0502020204030204" pitchFamily="34" charset="0"/>
                <a:cs typeface="Times New Roman" panose="02020603050405020304" pitchFamily="18" charset="0"/>
              </a:rPr>
              <a:t>Enter information regarding the guest speaker…</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0620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pic>
        <p:nvPicPr>
          <p:cNvPr id="17" name="Picture 16" descr="White 3D rendering of a honeycomb">
            <a:extLst>
              <a:ext uri="{FF2B5EF4-FFF2-40B4-BE49-F238E27FC236}">
                <a16:creationId xmlns:a16="http://schemas.microsoft.com/office/drawing/2014/main" id="{E5A22B09-AC97-F7BD-6579-4253652560C8}"/>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18" name="TextBox 17">
            <a:extLst>
              <a:ext uri="{FF2B5EF4-FFF2-40B4-BE49-F238E27FC236}">
                <a16:creationId xmlns:a16="http://schemas.microsoft.com/office/drawing/2014/main" id="{51B80158-DCEA-206F-704B-22714CFABF25}"/>
              </a:ext>
            </a:extLst>
          </p:cNvPr>
          <p:cNvSpPr txBox="1"/>
          <p:nvPr/>
        </p:nvSpPr>
        <p:spPr>
          <a:xfrm>
            <a:off x="1" y="2638336"/>
            <a:ext cx="12192000" cy="1200329"/>
          </a:xfrm>
          <a:prstGeom prst="rect">
            <a:avLst/>
          </a:prstGeom>
          <a:noFill/>
        </p:spPr>
        <p:txBody>
          <a:bodyPr wrap="square" rtlCol="0">
            <a:spAutoFit/>
          </a:bodyPr>
          <a:lstStyle/>
          <a:p>
            <a:pPr algn="ctr"/>
            <a:r>
              <a:rPr lang="en-US" sz="7200" dirty="0">
                <a:solidFill>
                  <a:schemeClr val="tx1">
                    <a:lumMod val="65000"/>
                    <a:lumOff val="35000"/>
                  </a:schemeClr>
                </a:solidFill>
                <a:latin typeface="Century Gothic" panose="020B0502020202020204" pitchFamily="34" charset="0"/>
              </a:rPr>
              <a:t>OPEN FLOOR</a:t>
            </a:r>
          </a:p>
        </p:txBody>
      </p:sp>
      <p:pic>
        <p:nvPicPr>
          <p:cNvPr id="3" name="Graphic 2" descr="Chat outline">
            <a:extLst>
              <a:ext uri="{FF2B5EF4-FFF2-40B4-BE49-F238E27FC236}">
                <a16:creationId xmlns:a16="http://schemas.microsoft.com/office/drawing/2014/main" id="{E77250F6-F640-FA36-0143-3275F0926C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0"/>
            <a:ext cx="2160919" cy="2160919"/>
          </a:xfrm>
          <a:prstGeom prst="rect">
            <a:avLst/>
          </a:prstGeom>
        </p:spPr>
      </p:pic>
    </p:spTree>
    <p:extLst>
      <p:ext uri="{BB962C8B-B14F-4D97-AF65-F5344CB8AC3E}">
        <p14:creationId xmlns:p14="http://schemas.microsoft.com/office/powerpoint/2010/main" val="636009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OPEN FLOOR</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A4CC1135-4037-3C08-282E-B1823012F834}"/>
              </a:ext>
            </a:extLst>
          </p:cNvPr>
          <p:cNvSpPr txBox="1"/>
          <p:nvPr/>
        </p:nvSpPr>
        <p:spPr>
          <a:xfrm>
            <a:off x="367748" y="248400"/>
            <a:ext cx="2467342" cy="461665"/>
          </a:xfrm>
          <a:prstGeom prst="rect">
            <a:avLst/>
          </a:prstGeom>
          <a:noFill/>
        </p:spPr>
        <p:txBody>
          <a:bodyPr wrap="none" rtlCol="0">
            <a:spAutoFit/>
          </a:bodyPr>
          <a:lstStyle/>
          <a:p>
            <a:r>
              <a:rPr lang="en-US" sz="2400" dirty="0">
                <a:solidFill>
                  <a:schemeClr val="accent5">
                    <a:lumMod val="75000"/>
                  </a:schemeClr>
                </a:solidFill>
                <a:latin typeface="Century Gothic" panose="020B0502020202020204" pitchFamily="34" charset="0"/>
              </a:rPr>
              <a:t>7. OPEN FLOOR</a:t>
            </a:r>
          </a:p>
        </p:txBody>
      </p:sp>
      <p:graphicFrame>
        <p:nvGraphicFramePr>
          <p:cNvPr id="8" name="Table 7">
            <a:extLst>
              <a:ext uri="{FF2B5EF4-FFF2-40B4-BE49-F238E27FC236}">
                <a16:creationId xmlns:a16="http://schemas.microsoft.com/office/drawing/2014/main" id="{2336470F-8B03-4838-5BBF-99655041B3D1}"/>
              </a:ext>
            </a:extLst>
          </p:cNvPr>
          <p:cNvGraphicFramePr>
            <a:graphicFrameLocks noGrp="1"/>
          </p:cNvGraphicFramePr>
          <p:nvPr>
            <p:extLst>
              <p:ext uri="{D42A27DB-BD31-4B8C-83A1-F6EECF244321}">
                <p14:modId xmlns:p14="http://schemas.microsoft.com/office/powerpoint/2010/main" val="617119545"/>
              </p:ext>
            </p:extLst>
          </p:nvPr>
        </p:nvGraphicFramePr>
        <p:xfrm>
          <a:off x="488196" y="697703"/>
          <a:ext cx="11259044" cy="5668591"/>
        </p:xfrm>
        <a:graphic>
          <a:graphicData uri="http://schemas.openxmlformats.org/drawingml/2006/table">
            <a:tbl>
              <a:tblPr/>
              <a:tblGrid>
                <a:gridCol w="11259044">
                  <a:extLst>
                    <a:ext uri="{9D8B030D-6E8A-4147-A177-3AD203B41FA5}">
                      <a16:colId xmlns:a16="http://schemas.microsoft.com/office/drawing/2014/main" val="1996367546"/>
                    </a:ext>
                  </a:extLst>
                </a:gridCol>
              </a:tblGrid>
              <a:tr h="5668591">
                <a:tc>
                  <a:txBody>
                    <a:bodyPr/>
                    <a:lstStyle/>
                    <a:p>
                      <a:pPr marL="285750" indent="-285750" algn="l" fontAlgn="ctr">
                        <a:buFont typeface="Arial" panose="020B0604020202020204" pitchFamily="34" charset="0"/>
                        <a:buChar char="•"/>
                      </a:pPr>
                      <a:r>
                        <a:rPr lang="en-US" sz="1400" b="0" i="0" u="none" strike="noStrike" dirty="0">
                          <a:solidFill>
                            <a:schemeClr val="tx1"/>
                          </a:solidFill>
                          <a:effectLst/>
                          <a:latin typeface="Century Gothic" panose="020B0502020202020204" pitchFamily="34" charset="0"/>
                        </a:rPr>
                        <a:t>Notes</a:t>
                      </a:r>
                    </a:p>
                    <a:p>
                      <a:pPr marL="285750" indent="-285750" algn="l" fontAlgn="ctr">
                        <a:buFont typeface="Arial" panose="020B0604020202020204" pitchFamily="34" charset="0"/>
                        <a:buChar char="•"/>
                      </a:pPr>
                      <a:r>
                        <a:rPr lang="en-US" sz="1400" b="0" i="0" u="none" strike="noStrike" dirty="0">
                          <a:solidFill>
                            <a:schemeClr val="tx1"/>
                          </a:solidFill>
                          <a:effectLst/>
                          <a:latin typeface="Century Gothic" panose="020B0502020202020204" pitchFamily="34" charset="0"/>
                        </a:rPr>
                        <a:t>Comments</a:t>
                      </a:r>
                    </a:p>
                    <a:p>
                      <a:pPr marL="0" indent="0" algn="l" fontAlgn="ctr">
                        <a:buFont typeface="Arial" panose="020B0604020202020204" pitchFamily="34" charset="0"/>
                        <a:buNone/>
                      </a:pPr>
                      <a:endParaRPr lang="en-US" sz="1600" b="0" i="0" u="none" strike="noStrike" dirty="0">
                        <a:solidFill>
                          <a:schemeClr val="tx1"/>
                        </a:solidFill>
                        <a:effectLst/>
                        <a:latin typeface="Century Gothic" panose="020B0502020202020204" pitchFamily="34" charset="0"/>
                      </a:endParaRP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20247949"/>
                  </a:ext>
                </a:extLst>
              </a:tr>
            </a:tbl>
          </a:graphicData>
        </a:graphic>
      </p:graphicFrame>
    </p:spTree>
    <p:extLst>
      <p:ext uri="{BB962C8B-B14F-4D97-AF65-F5344CB8AC3E}">
        <p14:creationId xmlns:p14="http://schemas.microsoft.com/office/powerpoint/2010/main" val="1330794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3ACF37A-639D-274A-B0A4-D757ADB93F82}"/>
              </a:ext>
            </a:extLst>
          </p:cNvPr>
          <p:cNvGrpSpPr/>
          <p:nvPr/>
        </p:nvGrpSpPr>
        <p:grpSpPr>
          <a:xfrm>
            <a:off x="7203068" y="-14628"/>
            <a:ext cx="5724680" cy="6219640"/>
            <a:chOff x="7203068" y="-14628"/>
            <a:chExt cx="5724680" cy="6219640"/>
          </a:xfrm>
        </p:grpSpPr>
        <p:sp>
          <p:nvSpPr>
            <p:cNvPr id="11" name="Triangle 10">
              <a:extLst>
                <a:ext uri="{FF2B5EF4-FFF2-40B4-BE49-F238E27FC236}">
                  <a16:creationId xmlns:a16="http://schemas.microsoft.com/office/drawing/2014/main" id="{429DFE3E-D028-C04F-B3A0-B74CB94EEB30}"/>
                </a:ext>
              </a:extLst>
            </p:cNvPr>
            <p:cNvSpPr/>
            <p:nvPr/>
          </p:nvSpPr>
          <p:spPr>
            <a:xfrm>
              <a:off x="8267700" y="1219200"/>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9B81F6BF-04D1-DF4B-8D33-710C5B8CFC59}"/>
                </a:ext>
              </a:extLst>
            </p:cNvPr>
            <p:cNvSpPr/>
            <p:nvPr/>
          </p:nvSpPr>
          <p:spPr>
            <a:xfrm rot="10800000">
              <a:off x="8267698" y="2340726"/>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angle 12">
              <a:extLst>
                <a:ext uri="{FF2B5EF4-FFF2-40B4-BE49-F238E27FC236}">
                  <a16:creationId xmlns:a16="http://schemas.microsoft.com/office/drawing/2014/main" id="{5D95E705-9CAA-CC4E-AEE3-6DE5F2E382A9}"/>
                </a:ext>
              </a:extLst>
            </p:cNvPr>
            <p:cNvSpPr/>
            <p:nvPr/>
          </p:nvSpPr>
          <p:spPr>
            <a:xfrm>
              <a:off x="9117614" y="2441587"/>
              <a:ext cx="1498109" cy="1121526"/>
            </a:xfrm>
            <a:prstGeom prst="triangle">
              <a:avLst/>
            </a:prstGeom>
            <a:gradFill>
              <a:gsLst>
                <a:gs pos="82000">
                  <a:srgbClr val="00BD32"/>
                </a:gs>
                <a:gs pos="0">
                  <a:schemeClr val="bg1">
                    <a:alpha val="50000"/>
                  </a:schemeClr>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2A225979-6E54-2C41-8440-E84F8F423659}"/>
                </a:ext>
              </a:extLst>
            </p:cNvPr>
            <p:cNvSpPr/>
            <p:nvPr/>
          </p:nvSpPr>
          <p:spPr>
            <a:xfrm rot="10800000">
              <a:off x="9117612" y="3563113"/>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99D4EAFE-AD40-F242-B19C-EC8BEED0A088}"/>
                </a:ext>
              </a:extLst>
            </p:cNvPr>
            <p:cNvSpPr/>
            <p:nvPr/>
          </p:nvSpPr>
          <p:spPr>
            <a:xfrm rot="10800000">
              <a:off x="9118598" y="-14627"/>
              <a:ext cx="3073402" cy="230083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A2B5CDB3-4703-884E-8888-82E6BD01DAE1}"/>
                </a:ext>
              </a:extLst>
            </p:cNvPr>
            <p:cNvSpPr/>
            <p:nvPr/>
          </p:nvSpPr>
          <p:spPr>
            <a:xfrm>
              <a:off x="11194577" y="5032308"/>
              <a:ext cx="825935" cy="618318"/>
            </a:xfrm>
            <a:prstGeom prst="triangle">
              <a:avLst/>
            </a:prstGeom>
            <a:gradFill>
              <a:gsLst>
                <a:gs pos="100000">
                  <a:schemeClr val="bg1">
                    <a:alpha val="50000"/>
                  </a:schemeClr>
                </a:gs>
                <a:gs pos="0">
                  <a:schemeClr val="tx2">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B37C018E-2D3C-0A40-98D4-C97688179D36}"/>
                </a:ext>
              </a:extLst>
            </p:cNvPr>
            <p:cNvSpPr/>
            <p:nvPr/>
          </p:nvSpPr>
          <p:spPr>
            <a:xfrm rot="10800000">
              <a:off x="10726003" y="4976702"/>
              <a:ext cx="825935" cy="618318"/>
            </a:xfrm>
            <a:prstGeom prst="triangle">
              <a:avLst/>
            </a:prstGeom>
            <a:gradFill>
              <a:gsLst>
                <a:gs pos="82000">
                  <a:schemeClr val="tx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0F8664E2-1B3B-F04B-A23F-6AA993EB0DBD}"/>
                </a:ext>
              </a:extLst>
            </p:cNvPr>
            <p:cNvSpPr/>
            <p:nvPr/>
          </p:nvSpPr>
          <p:spPr>
            <a:xfrm>
              <a:off x="10726004" y="4358384"/>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CD4A0186-03F6-8746-98C4-D1BD3B8F6786}"/>
                </a:ext>
              </a:extLst>
            </p:cNvPr>
            <p:cNvSpPr/>
            <p:nvPr/>
          </p:nvSpPr>
          <p:spPr>
            <a:xfrm>
              <a:off x="10732980" y="2926103"/>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FA4807C0-7727-BF41-866A-DF249CD60615}"/>
                </a:ext>
              </a:extLst>
            </p:cNvPr>
            <p:cNvSpPr/>
            <p:nvPr/>
          </p:nvSpPr>
          <p:spPr>
            <a:xfrm rot="10800000">
              <a:off x="10732979" y="3544421"/>
              <a:ext cx="825935" cy="618318"/>
            </a:xfrm>
            <a:prstGeom prst="triangle">
              <a:avLst/>
            </a:prstGeom>
            <a:gradFill>
              <a:gsLst>
                <a:gs pos="100000">
                  <a:schemeClr val="bg1">
                    <a:alpha val="50000"/>
                  </a:schemeClr>
                </a:gs>
                <a:gs pos="0">
                  <a:schemeClr val="tx2">
                    <a:lumMod val="60000"/>
                    <a:lumOff val="4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0381D22-D3B8-894A-9A47-39C04AD55BF7}"/>
                </a:ext>
              </a:extLst>
            </p:cNvPr>
            <p:cNvSpPr/>
            <p:nvPr/>
          </p:nvSpPr>
          <p:spPr>
            <a:xfrm>
              <a:off x="11201553" y="3600027"/>
              <a:ext cx="825935" cy="618318"/>
            </a:xfrm>
            <a:prstGeom prst="triangle">
              <a:avLst/>
            </a:prstGeom>
            <a:gradFill>
              <a:gsLst>
                <a:gs pos="82000">
                  <a:srgbClr val="F0A62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64F35D60-F57E-114B-8851-C083C90EF4E9}"/>
                </a:ext>
              </a:extLst>
            </p:cNvPr>
            <p:cNvSpPr/>
            <p:nvPr/>
          </p:nvSpPr>
          <p:spPr>
            <a:xfrm rot="10800000">
              <a:off x="11201552" y="4218345"/>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BC2115BC-616E-8444-90D3-AABBF2EDE280}"/>
                </a:ext>
              </a:extLst>
            </p:cNvPr>
            <p:cNvSpPr/>
            <p:nvPr/>
          </p:nvSpPr>
          <p:spPr>
            <a:xfrm>
              <a:off x="9465415" y="5351037"/>
              <a:ext cx="613059" cy="458953"/>
            </a:xfrm>
            <a:prstGeom prst="triangle">
              <a:avLst/>
            </a:prstGeom>
            <a:gradFill>
              <a:gsLst>
                <a:gs pos="100000">
                  <a:schemeClr val="bg1">
                    <a:alpha val="50000"/>
                  </a:schemeClr>
                </a:gs>
                <a:gs pos="0">
                  <a:srgbClr val="92D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62C6F799-B646-774D-873B-720F0728A0FE}"/>
                </a:ext>
              </a:extLst>
            </p:cNvPr>
            <p:cNvSpPr/>
            <p:nvPr/>
          </p:nvSpPr>
          <p:spPr>
            <a:xfrm rot="10800000">
              <a:off x="8796054" y="4684640"/>
              <a:ext cx="613059" cy="458953"/>
            </a:xfrm>
            <a:prstGeom prst="triangle">
              <a:avLst/>
            </a:prstGeom>
            <a:gradFill>
              <a:gsLst>
                <a:gs pos="82000">
                  <a:srgbClr val="00BD3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D8A653B3-917C-E540-A33D-3ED011DD4033}"/>
                </a:ext>
              </a:extLst>
            </p:cNvPr>
            <p:cNvSpPr/>
            <p:nvPr/>
          </p:nvSpPr>
          <p:spPr>
            <a:xfrm>
              <a:off x="8796055" y="4225687"/>
              <a:ext cx="613059" cy="458953"/>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9577DFA0-A9FF-2B43-A41F-171454BCED95}"/>
                </a:ext>
              </a:extLst>
            </p:cNvPr>
            <p:cNvSpPr/>
            <p:nvPr/>
          </p:nvSpPr>
          <p:spPr>
            <a:xfrm>
              <a:off x="11429639" y="676405"/>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8293E5CE-7736-014E-BA46-038367CFA867}"/>
                </a:ext>
              </a:extLst>
            </p:cNvPr>
            <p:cNvSpPr/>
            <p:nvPr/>
          </p:nvSpPr>
          <p:spPr>
            <a:xfrm rot="10800000">
              <a:off x="11429637" y="1797931"/>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D2A63E75-7A6F-5741-BA3D-44726B69F32E}"/>
                </a:ext>
              </a:extLst>
            </p:cNvPr>
            <p:cNvSpPr/>
            <p:nvPr/>
          </p:nvSpPr>
          <p:spPr>
            <a:xfrm rot="10800000">
              <a:off x="10001145" y="4978503"/>
              <a:ext cx="401094" cy="300270"/>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C86C96C2-EC63-4446-8E42-B69EE6D95E68}"/>
                </a:ext>
              </a:extLst>
            </p:cNvPr>
            <p:cNvSpPr/>
            <p:nvPr/>
          </p:nvSpPr>
          <p:spPr>
            <a:xfrm>
              <a:off x="8478550" y="3436582"/>
              <a:ext cx="401094" cy="300270"/>
            </a:xfrm>
            <a:prstGeom prst="triangl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C48F73DD-5553-A24C-88F5-CDEBD80B7A7F}"/>
                </a:ext>
              </a:extLst>
            </p:cNvPr>
            <p:cNvSpPr/>
            <p:nvPr/>
          </p:nvSpPr>
          <p:spPr>
            <a:xfrm>
              <a:off x="10560298" y="3911608"/>
              <a:ext cx="221130" cy="165545"/>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AD30F610-6AA6-FF44-841A-5C7C20FE3560}"/>
                </a:ext>
              </a:extLst>
            </p:cNvPr>
            <p:cNvSpPr/>
            <p:nvPr/>
          </p:nvSpPr>
          <p:spPr>
            <a:xfrm rot="10800000">
              <a:off x="10924816" y="6039467"/>
              <a:ext cx="221130" cy="165545"/>
            </a:xfrm>
            <a:prstGeom prst="triangl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8D623594-760C-A648-9544-55859D44E04A}"/>
                </a:ext>
              </a:extLst>
            </p:cNvPr>
            <p:cNvSpPr/>
            <p:nvPr/>
          </p:nvSpPr>
          <p:spPr>
            <a:xfrm rot="10800000">
              <a:off x="8157134" y="1651419"/>
              <a:ext cx="221130" cy="165545"/>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E9A0DB31-298F-CB4B-9985-0DEF1938C236}"/>
                </a:ext>
              </a:extLst>
            </p:cNvPr>
            <p:cNvSpPr/>
            <p:nvPr/>
          </p:nvSpPr>
          <p:spPr>
            <a:xfrm>
              <a:off x="11586492" y="2465841"/>
              <a:ext cx="221130" cy="165545"/>
            </a:xfrm>
            <a:prstGeom prst="triangl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86178D03-BDD4-F44D-9E8D-E43A118A7185}"/>
                </a:ext>
              </a:extLst>
            </p:cNvPr>
            <p:cNvSpPr/>
            <p:nvPr/>
          </p:nvSpPr>
          <p:spPr>
            <a:xfrm>
              <a:off x="8875258" y="425489"/>
              <a:ext cx="164136" cy="122877"/>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54BDC2D1-67D0-9342-B83E-65D164AB13D9}"/>
                </a:ext>
              </a:extLst>
            </p:cNvPr>
            <p:cNvSpPr/>
            <p:nvPr/>
          </p:nvSpPr>
          <p:spPr>
            <a:xfrm rot="10800000">
              <a:off x="11900905" y="4908188"/>
              <a:ext cx="164136" cy="122877"/>
            </a:xfrm>
            <a:prstGeom prst="triangl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0BBEA4D4-C4F5-7245-9715-3D202535A8DB}"/>
                </a:ext>
              </a:extLst>
            </p:cNvPr>
            <p:cNvSpPr/>
            <p:nvPr/>
          </p:nvSpPr>
          <p:spPr>
            <a:xfrm>
              <a:off x="9494499" y="1271969"/>
              <a:ext cx="401094" cy="300270"/>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813A3DAF-7C4C-FB42-916E-208F74FB0115}"/>
                </a:ext>
              </a:extLst>
            </p:cNvPr>
            <p:cNvSpPr/>
            <p:nvPr/>
          </p:nvSpPr>
          <p:spPr>
            <a:xfrm rot="10800000">
              <a:off x="7203068" y="-14628"/>
              <a:ext cx="1592986" cy="119255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7">
            <a:extLst>
              <a:ext uri="{FF2B5EF4-FFF2-40B4-BE49-F238E27FC236}">
                <a16:creationId xmlns:a16="http://schemas.microsoft.com/office/drawing/2014/main" id="{C5C9822A-2673-EF4B-83F8-7225B1732D23}"/>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40" name="Parallelogram 39">
            <a:extLst>
              <a:ext uri="{FF2B5EF4-FFF2-40B4-BE49-F238E27FC236}">
                <a16:creationId xmlns:a16="http://schemas.microsoft.com/office/drawing/2014/main" id="{CEEE06DA-2C33-C84F-940E-6D7DB4C078C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381A0FB2-B8D0-CA42-B368-F7E708F385C5}"/>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NEXT MEETING</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4F6C52FB-F1E4-EE84-A0C6-CECDB3DB91EF}"/>
              </a:ext>
            </a:extLst>
          </p:cNvPr>
          <p:cNvSpPr txBox="1"/>
          <p:nvPr/>
        </p:nvSpPr>
        <p:spPr>
          <a:xfrm>
            <a:off x="367748" y="248400"/>
            <a:ext cx="2629246" cy="461665"/>
          </a:xfrm>
          <a:prstGeom prst="rect">
            <a:avLst/>
          </a:prstGeom>
          <a:noFill/>
        </p:spPr>
        <p:txBody>
          <a:bodyPr wrap="none" rtlCol="0">
            <a:spAutoFit/>
          </a:bodyPr>
          <a:lstStyle/>
          <a:p>
            <a:r>
              <a:rPr lang="en-US" sz="2400" dirty="0">
                <a:solidFill>
                  <a:schemeClr val="accent5">
                    <a:lumMod val="75000"/>
                  </a:schemeClr>
                </a:solidFill>
                <a:latin typeface="Century Gothic" panose="020B0502020202020204" pitchFamily="34" charset="0"/>
              </a:rPr>
              <a:t>8. NEXT MEETING</a:t>
            </a:r>
          </a:p>
        </p:txBody>
      </p:sp>
      <p:graphicFrame>
        <p:nvGraphicFramePr>
          <p:cNvPr id="5" name="Table 4">
            <a:extLst>
              <a:ext uri="{FF2B5EF4-FFF2-40B4-BE49-F238E27FC236}">
                <a16:creationId xmlns:a16="http://schemas.microsoft.com/office/drawing/2014/main" id="{7F0E043C-9170-1D51-7C35-EB99198F58C4}"/>
              </a:ext>
            </a:extLst>
          </p:cNvPr>
          <p:cNvGraphicFramePr>
            <a:graphicFrameLocks noGrp="1"/>
          </p:cNvGraphicFramePr>
          <p:nvPr>
            <p:extLst>
              <p:ext uri="{D42A27DB-BD31-4B8C-83A1-F6EECF244321}">
                <p14:modId xmlns:p14="http://schemas.microsoft.com/office/powerpoint/2010/main" val="449290054"/>
              </p:ext>
            </p:extLst>
          </p:nvPr>
        </p:nvGraphicFramePr>
        <p:xfrm>
          <a:off x="431799" y="775935"/>
          <a:ext cx="11259044" cy="5541732"/>
        </p:xfrm>
        <a:graphic>
          <a:graphicData uri="http://schemas.openxmlformats.org/drawingml/2006/table">
            <a:tbl>
              <a:tblPr/>
              <a:tblGrid>
                <a:gridCol w="2344690">
                  <a:extLst>
                    <a:ext uri="{9D8B030D-6E8A-4147-A177-3AD203B41FA5}">
                      <a16:colId xmlns:a16="http://schemas.microsoft.com/office/drawing/2014/main" val="1996367546"/>
                    </a:ext>
                  </a:extLst>
                </a:gridCol>
                <a:gridCol w="8914354">
                  <a:extLst>
                    <a:ext uri="{9D8B030D-6E8A-4147-A177-3AD203B41FA5}">
                      <a16:colId xmlns:a16="http://schemas.microsoft.com/office/drawing/2014/main" val="886809287"/>
                    </a:ext>
                  </a:extLst>
                </a:gridCol>
              </a:tblGrid>
              <a:tr h="1847244">
                <a:tc>
                  <a:txBody>
                    <a:bodyPr/>
                    <a:lstStyle/>
                    <a:p>
                      <a:pPr algn="ctr" fontAlgn="ctr"/>
                      <a:r>
                        <a:rPr lang="en-US" sz="1600" b="0" i="0" u="none" strike="noStrike" dirty="0">
                          <a:solidFill>
                            <a:schemeClr val="accent5">
                              <a:lumMod val="75000"/>
                            </a:schemeClr>
                          </a:solidFill>
                          <a:effectLst/>
                          <a:latin typeface="Century Gothic" panose="020B0502020202020204" pitchFamily="34" charset="0"/>
                        </a:rPr>
                        <a:t>DATE AND TIME</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algn="l" fontAlgn="ctr"/>
                      <a:r>
                        <a:rPr lang="en-US" sz="1600" b="0" i="0" u="none" strike="noStrike" dirty="0">
                          <a:solidFill>
                            <a:schemeClr val="tx1"/>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364761586"/>
                  </a:ext>
                </a:extLst>
              </a:tr>
              <a:tr h="1847244">
                <a:tc>
                  <a:txBody>
                    <a:bodyPr/>
                    <a:lstStyle/>
                    <a:p>
                      <a:pPr algn="ctr" rtl="0" fontAlgn="ctr"/>
                      <a:r>
                        <a:rPr lang="en-US" sz="1600" b="0" i="0" u="none" strike="noStrike" dirty="0">
                          <a:solidFill>
                            <a:schemeClr val="accent5">
                              <a:lumMod val="75000"/>
                            </a:schemeClr>
                          </a:solidFill>
                          <a:effectLst/>
                          <a:latin typeface="Century Gothic" panose="020B0502020202020204" pitchFamily="34" charset="0"/>
                        </a:rPr>
                        <a:t>LOCATION</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algn="l" fontAlgn="ctr"/>
                      <a:r>
                        <a:rPr lang="en-US" sz="1600" b="0" i="0" u="none" strike="noStrike" dirty="0">
                          <a:solidFill>
                            <a:schemeClr val="tx1"/>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997283196"/>
                  </a:ext>
                </a:extLst>
              </a:tr>
              <a:tr h="1847244">
                <a:tc>
                  <a:txBody>
                    <a:bodyPr/>
                    <a:lstStyle/>
                    <a:p>
                      <a:pPr algn="ctr" rtl="0" fontAlgn="ctr"/>
                      <a:r>
                        <a:rPr lang="en-US" sz="1600" b="0" i="0" u="none" strike="noStrike" dirty="0">
                          <a:solidFill>
                            <a:schemeClr val="accent5">
                              <a:lumMod val="75000"/>
                            </a:schemeClr>
                          </a:solidFill>
                          <a:effectLst/>
                          <a:latin typeface="Century Gothic" panose="020B0502020202020204" pitchFamily="34" charset="0"/>
                        </a:rPr>
                        <a:t>REQUIRED ATTENDEES / DEPARTMENTS</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600" b="0" i="0" u="none" strike="noStrike" dirty="0">
                        <a:solidFill>
                          <a:schemeClr val="tx1"/>
                        </a:solidFill>
                        <a:effectLst/>
                        <a:latin typeface="Century Gothic" panose="020B0502020202020204" pitchFamily="34" charset="0"/>
                      </a:endParaRP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705718825"/>
                  </a:ext>
                </a:extLst>
              </a:tr>
            </a:tbl>
          </a:graphicData>
        </a:graphic>
      </p:graphicFrame>
    </p:spTree>
    <p:extLst>
      <p:ext uri="{BB962C8B-B14F-4D97-AF65-F5344CB8AC3E}">
        <p14:creationId xmlns:p14="http://schemas.microsoft.com/office/powerpoint/2010/main" val="57605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Shape&#10;&#10;Description automatically generated">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STAFF MEETING AGENDA PRESENTATION</a:t>
            </a:r>
            <a:r>
              <a:rPr lang="en-US" dirty="0">
                <a:solidFill>
                  <a:schemeClr val="bg1"/>
                </a:solidFill>
                <a:latin typeface="Century Gothic" panose="020B0502020202020204" pitchFamily="34" charset="0"/>
                <a:cs typeface="Arial" charset="0"/>
              </a:rPr>
              <a:t>  </a:t>
            </a:r>
            <a:r>
              <a:rPr lang="en-US" dirty="0">
                <a:solidFill>
                  <a:schemeClr val="bg1"/>
                </a:solidFill>
                <a:latin typeface="Century Gothic" panose="020B0502020202020204" pitchFamily="34" charset="0"/>
              </a:rPr>
              <a:t>|   TABLE OF CONTENTS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5652509" cy="769441"/>
          </a:xfrm>
          <a:prstGeom prst="rect">
            <a:avLst/>
          </a:prstGeom>
          <a:noFill/>
        </p:spPr>
        <p:txBody>
          <a:bodyPr wrap="none" rtlCol="0">
            <a:spAutoFit/>
          </a:bodyPr>
          <a:lstStyle/>
          <a:p>
            <a:r>
              <a:rPr lang="en-US" sz="4400" dirty="0">
                <a:solidFill>
                  <a:schemeClr val="accent5">
                    <a:lumMod val="75000"/>
                  </a:schemeClr>
                </a:solidFill>
                <a:latin typeface="Century Gothic" panose="020B0502020202020204" pitchFamily="34" charset="0"/>
              </a:rPr>
              <a:t>TABLE OF CONTENTS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2416046"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MEETING OVERVIEW</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3070224"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MEETING AGENDA</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27399"/>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97511"/>
            <a:ext cx="2502851"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OLD BUSINESS</a:t>
            </a:r>
          </a:p>
        </p:txBody>
      </p:sp>
      <p:sp>
        <p:nvSpPr>
          <p:cNvPr id="49" name="TextBox 48">
            <a:extLst>
              <a:ext uri="{FF2B5EF4-FFF2-40B4-BE49-F238E27FC236}">
                <a16:creationId xmlns:a16="http://schemas.microsoft.com/office/drawing/2014/main" id="{96E0CE3B-1B24-344F-9D20-0D3E26721F3A}"/>
              </a:ext>
            </a:extLst>
          </p:cNvPr>
          <p:cNvSpPr txBox="1"/>
          <p:nvPr/>
        </p:nvSpPr>
        <p:spPr>
          <a:xfrm>
            <a:off x="4940819" y="1390757"/>
            <a:ext cx="2741390"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NEW BUSINESS</a:t>
            </a:r>
          </a:p>
        </p:txBody>
      </p:sp>
      <p:sp>
        <p:nvSpPr>
          <p:cNvPr id="51" name="TextBox 50">
            <a:extLst>
              <a:ext uri="{FF2B5EF4-FFF2-40B4-BE49-F238E27FC236}">
                <a16:creationId xmlns:a16="http://schemas.microsoft.com/office/drawing/2014/main" id="{268A1D8F-ED63-8F48-B9E4-4BDDDF9B48AB}"/>
              </a:ext>
            </a:extLst>
          </p:cNvPr>
          <p:cNvSpPr txBox="1"/>
          <p:nvPr/>
        </p:nvSpPr>
        <p:spPr>
          <a:xfrm>
            <a:off x="4940819" y="2754941"/>
            <a:ext cx="1938351"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GUEST SPEAKER</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09010" y="2326607"/>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6</a:t>
            </a:r>
          </a:p>
        </p:txBody>
      </p:sp>
      <p:sp>
        <p:nvSpPr>
          <p:cNvPr id="55" name="TextBox 54">
            <a:hlinkClick r:id="rId4" action="ppaction://hlinksldjump"/>
            <a:extLst>
              <a:ext uri="{FF2B5EF4-FFF2-40B4-BE49-F238E27FC236}">
                <a16:creationId xmlns:a16="http://schemas.microsoft.com/office/drawing/2014/main" id="{86746B7D-B52D-4941-A37D-E63B673D5DEE}"/>
              </a:ext>
            </a:extLst>
          </p:cNvPr>
          <p:cNvSpPr txBox="1"/>
          <p:nvPr/>
        </p:nvSpPr>
        <p:spPr>
          <a:xfrm>
            <a:off x="4309009" y="967547"/>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5</a:t>
            </a:r>
          </a:p>
        </p:txBody>
      </p:sp>
      <p:sp>
        <p:nvSpPr>
          <p:cNvPr id="64" name="TextBox 63">
            <a:hlinkClick r:id="rId7" action="ppaction://hlinksldjump"/>
            <a:extLst>
              <a:ext uri="{FF2B5EF4-FFF2-40B4-BE49-F238E27FC236}">
                <a16:creationId xmlns:a16="http://schemas.microsoft.com/office/drawing/2014/main" id="{D29DD01A-13BF-744A-9B64-9D86AC88EDDE}"/>
              </a:ext>
            </a:extLst>
          </p:cNvPr>
          <p:cNvSpPr txBox="1"/>
          <p:nvPr/>
        </p:nvSpPr>
        <p:spPr>
          <a:xfrm>
            <a:off x="303349" y="4864378"/>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4</a:t>
            </a:r>
          </a:p>
        </p:txBody>
      </p:sp>
      <p:sp>
        <p:nvSpPr>
          <p:cNvPr id="65" name="TextBox 64">
            <a:extLst>
              <a:ext uri="{FF2B5EF4-FFF2-40B4-BE49-F238E27FC236}">
                <a16:creationId xmlns:a16="http://schemas.microsoft.com/office/drawing/2014/main" id="{DCAE84B5-A598-8941-B4AD-51887AC426D8}"/>
              </a:ext>
            </a:extLst>
          </p:cNvPr>
          <p:cNvSpPr txBox="1"/>
          <p:nvPr/>
        </p:nvSpPr>
        <p:spPr>
          <a:xfrm>
            <a:off x="935159" y="5346688"/>
            <a:ext cx="2741390"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PROJECT TASKS</a:t>
            </a:r>
          </a:p>
        </p:txBody>
      </p:sp>
      <p:sp>
        <p:nvSpPr>
          <p:cNvPr id="2" name="TextBox 1">
            <a:extLst>
              <a:ext uri="{FF2B5EF4-FFF2-40B4-BE49-F238E27FC236}">
                <a16:creationId xmlns:a16="http://schemas.microsoft.com/office/drawing/2014/main" id="{609A1A82-CC2B-37C3-EC60-FDC449A1CB53}"/>
              </a:ext>
            </a:extLst>
          </p:cNvPr>
          <p:cNvSpPr txBox="1"/>
          <p:nvPr/>
        </p:nvSpPr>
        <p:spPr>
          <a:xfrm>
            <a:off x="4917635" y="4097511"/>
            <a:ext cx="1640193"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OPEN FLOOR</a:t>
            </a:r>
          </a:p>
        </p:txBody>
      </p:sp>
      <p:sp>
        <p:nvSpPr>
          <p:cNvPr id="4" name="TextBox 3">
            <a:hlinkClick r:id="rId6" action="ppaction://hlinksldjump"/>
            <a:extLst>
              <a:ext uri="{FF2B5EF4-FFF2-40B4-BE49-F238E27FC236}">
                <a16:creationId xmlns:a16="http://schemas.microsoft.com/office/drawing/2014/main" id="{7B52A6B4-9424-DBBB-A37A-6D2CFE5DC6C5}"/>
              </a:ext>
            </a:extLst>
          </p:cNvPr>
          <p:cNvSpPr txBox="1"/>
          <p:nvPr/>
        </p:nvSpPr>
        <p:spPr>
          <a:xfrm>
            <a:off x="4285826" y="3669177"/>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7</a:t>
            </a:r>
          </a:p>
        </p:txBody>
      </p:sp>
      <p:sp>
        <p:nvSpPr>
          <p:cNvPr id="8" name="TextBox 7">
            <a:extLst>
              <a:ext uri="{FF2B5EF4-FFF2-40B4-BE49-F238E27FC236}">
                <a16:creationId xmlns:a16="http://schemas.microsoft.com/office/drawing/2014/main" id="{5EA66CF0-D231-BA62-4541-2F2294914E36}"/>
              </a:ext>
            </a:extLst>
          </p:cNvPr>
          <p:cNvSpPr txBox="1"/>
          <p:nvPr/>
        </p:nvSpPr>
        <p:spPr>
          <a:xfrm>
            <a:off x="4887989" y="5339780"/>
            <a:ext cx="1765227"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NEXT MEETING</a:t>
            </a:r>
          </a:p>
        </p:txBody>
      </p:sp>
      <p:sp>
        <p:nvSpPr>
          <p:cNvPr id="10" name="TextBox 9">
            <a:hlinkClick r:id="rId6" action="ppaction://hlinksldjump"/>
            <a:extLst>
              <a:ext uri="{FF2B5EF4-FFF2-40B4-BE49-F238E27FC236}">
                <a16:creationId xmlns:a16="http://schemas.microsoft.com/office/drawing/2014/main" id="{9AA64980-E57A-542B-8613-ACB29DA1195B}"/>
              </a:ext>
            </a:extLst>
          </p:cNvPr>
          <p:cNvSpPr txBox="1"/>
          <p:nvPr/>
        </p:nvSpPr>
        <p:spPr>
          <a:xfrm>
            <a:off x="4256180" y="4911446"/>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8</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pic>
        <p:nvPicPr>
          <p:cNvPr id="17" name="Picture 16" descr="White 3D rendering of a honeycomb">
            <a:extLst>
              <a:ext uri="{FF2B5EF4-FFF2-40B4-BE49-F238E27FC236}">
                <a16:creationId xmlns:a16="http://schemas.microsoft.com/office/drawing/2014/main" id="{E5A22B09-AC97-F7BD-6579-4253652560C8}"/>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18" name="TextBox 17">
            <a:extLst>
              <a:ext uri="{FF2B5EF4-FFF2-40B4-BE49-F238E27FC236}">
                <a16:creationId xmlns:a16="http://schemas.microsoft.com/office/drawing/2014/main" id="{51B80158-DCEA-206F-704B-22714CFABF25}"/>
              </a:ext>
            </a:extLst>
          </p:cNvPr>
          <p:cNvSpPr txBox="1"/>
          <p:nvPr/>
        </p:nvSpPr>
        <p:spPr>
          <a:xfrm>
            <a:off x="1" y="2638336"/>
            <a:ext cx="12192000" cy="1200329"/>
          </a:xfrm>
          <a:prstGeom prst="rect">
            <a:avLst/>
          </a:prstGeom>
          <a:noFill/>
        </p:spPr>
        <p:txBody>
          <a:bodyPr wrap="square" rtlCol="0">
            <a:spAutoFit/>
          </a:bodyPr>
          <a:lstStyle/>
          <a:p>
            <a:pPr algn="ctr"/>
            <a:r>
              <a:rPr lang="en-US" sz="7200" dirty="0">
                <a:solidFill>
                  <a:schemeClr val="tx1">
                    <a:lumMod val="65000"/>
                    <a:lumOff val="35000"/>
                  </a:schemeClr>
                </a:solidFill>
                <a:latin typeface="Century Gothic" panose="020B0502020202020204" pitchFamily="34" charset="0"/>
              </a:rPr>
              <a:t>MEETING OVERVIEW</a:t>
            </a:r>
          </a:p>
        </p:txBody>
      </p:sp>
      <p:pic>
        <p:nvPicPr>
          <p:cNvPr id="20" name="Graphic 19" descr="Sphere outline">
            <a:extLst>
              <a:ext uri="{FF2B5EF4-FFF2-40B4-BE49-F238E27FC236}">
                <a16:creationId xmlns:a16="http://schemas.microsoft.com/office/drawing/2014/main" id="{81EE0AFB-2B52-4C18-5B3D-AF7C9A42B9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45676"/>
            <a:ext cx="2032958" cy="2032958"/>
          </a:xfrm>
          <a:prstGeom prst="rect">
            <a:avLst/>
          </a:prstGeom>
        </p:spPr>
      </p:pic>
    </p:spTree>
    <p:extLst>
      <p:ext uri="{BB962C8B-B14F-4D97-AF65-F5344CB8AC3E}">
        <p14:creationId xmlns:p14="http://schemas.microsoft.com/office/powerpoint/2010/main" val="1341978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7" y="209758"/>
            <a:ext cx="3499676" cy="461665"/>
          </a:xfrm>
          <a:prstGeom prst="rect">
            <a:avLst/>
          </a:prstGeom>
          <a:noFill/>
        </p:spPr>
        <p:txBody>
          <a:bodyPr wrap="none" rtlCol="0">
            <a:spAutoFit/>
          </a:bodyPr>
          <a:lstStyle/>
          <a:p>
            <a:r>
              <a:rPr lang="en-US" sz="2400" dirty="0">
                <a:solidFill>
                  <a:schemeClr val="accent5">
                    <a:lumMod val="75000"/>
                  </a:schemeClr>
                </a:solidFill>
                <a:latin typeface="Century Gothic" panose="020B0502020202020204" pitchFamily="34" charset="0"/>
              </a:rPr>
              <a:t>1. MEETING OVERVIEW</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MEETING OVERVIEW</a:t>
            </a:r>
            <a:endParaRPr lang="en-US" dirty="0">
              <a:solidFill>
                <a:schemeClr val="bg1"/>
              </a:solidFill>
              <a:latin typeface="Century Gothic" panose="020B0502020202020204" pitchFamily="34" charset="0"/>
              <a:ea typeface="Arial" charset="0"/>
              <a:cs typeface="Arial" charset="0"/>
            </a:endParaRPr>
          </a:p>
        </p:txBody>
      </p:sp>
      <p:graphicFrame>
        <p:nvGraphicFramePr>
          <p:cNvPr id="18" name="Table 17">
            <a:extLst>
              <a:ext uri="{FF2B5EF4-FFF2-40B4-BE49-F238E27FC236}">
                <a16:creationId xmlns:a16="http://schemas.microsoft.com/office/drawing/2014/main" id="{F37D93A8-7E17-4F98-A895-BBADF3A52909}"/>
              </a:ext>
            </a:extLst>
          </p:cNvPr>
          <p:cNvGraphicFramePr>
            <a:graphicFrameLocks noGrp="1"/>
          </p:cNvGraphicFramePr>
          <p:nvPr>
            <p:extLst>
              <p:ext uri="{D42A27DB-BD31-4B8C-83A1-F6EECF244321}">
                <p14:modId xmlns:p14="http://schemas.microsoft.com/office/powerpoint/2010/main" val="1928775053"/>
              </p:ext>
            </p:extLst>
          </p:nvPr>
        </p:nvGraphicFramePr>
        <p:xfrm>
          <a:off x="488196" y="697703"/>
          <a:ext cx="11259044" cy="5541732"/>
        </p:xfrm>
        <a:graphic>
          <a:graphicData uri="http://schemas.openxmlformats.org/drawingml/2006/table">
            <a:tbl>
              <a:tblPr/>
              <a:tblGrid>
                <a:gridCol w="2344690">
                  <a:extLst>
                    <a:ext uri="{9D8B030D-6E8A-4147-A177-3AD203B41FA5}">
                      <a16:colId xmlns:a16="http://schemas.microsoft.com/office/drawing/2014/main" val="1996367546"/>
                    </a:ext>
                  </a:extLst>
                </a:gridCol>
                <a:gridCol w="8914354">
                  <a:extLst>
                    <a:ext uri="{9D8B030D-6E8A-4147-A177-3AD203B41FA5}">
                      <a16:colId xmlns:a16="http://schemas.microsoft.com/office/drawing/2014/main" val="886809287"/>
                    </a:ext>
                  </a:extLst>
                </a:gridCol>
              </a:tblGrid>
              <a:tr h="1385433">
                <a:tc>
                  <a:txBody>
                    <a:bodyPr/>
                    <a:lstStyle/>
                    <a:p>
                      <a:pPr algn="ctr" fontAlgn="ctr"/>
                      <a:r>
                        <a:rPr lang="en-US" sz="1600" b="0" i="0" u="none" strike="noStrike" dirty="0">
                          <a:solidFill>
                            <a:schemeClr val="accent5">
                              <a:lumMod val="75000"/>
                            </a:schemeClr>
                          </a:solidFill>
                          <a:effectLst/>
                          <a:latin typeface="Century Gothic" panose="020B0502020202020204" pitchFamily="34" charset="0"/>
                        </a:rPr>
                        <a:t>TITLE OF MEETING</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algn="l" fontAlgn="ctr"/>
                      <a:r>
                        <a:rPr lang="en-US" sz="1600" b="0" i="0" u="none" strike="noStrike" dirty="0">
                          <a:solidFill>
                            <a:schemeClr val="tx1"/>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020247949"/>
                  </a:ext>
                </a:extLst>
              </a:tr>
              <a:tr h="1385433">
                <a:tc>
                  <a:txBody>
                    <a:bodyPr/>
                    <a:lstStyle/>
                    <a:p>
                      <a:pPr algn="ctr" rtl="0" fontAlgn="ctr"/>
                      <a:r>
                        <a:rPr lang="en-US" sz="1600" b="0" i="0" u="none" strike="noStrike" dirty="0">
                          <a:solidFill>
                            <a:schemeClr val="accent5">
                              <a:lumMod val="75000"/>
                            </a:schemeClr>
                          </a:solidFill>
                          <a:effectLst/>
                          <a:latin typeface="Century Gothic" panose="020B0502020202020204" pitchFamily="34" charset="0"/>
                        </a:rPr>
                        <a:t>PRESENTER’S NAME</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algn="l" fontAlgn="ctr"/>
                      <a:r>
                        <a:rPr lang="en-US" sz="1600" b="0" i="0" u="none" strike="noStrike" dirty="0">
                          <a:solidFill>
                            <a:schemeClr val="tx1"/>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143223311"/>
                  </a:ext>
                </a:extLst>
              </a:tr>
              <a:tr h="1385433">
                <a:tc>
                  <a:txBody>
                    <a:bodyPr/>
                    <a:lstStyle/>
                    <a:p>
                      <a:pPr algn="ctr" fontAlgn="ctr"/>
                      <a:r>
                        <a:rPr lang="en-US" sz="1600" b="0" i="0" u="none" strike="noStrike" dirty="0">
                          <a:solidFill>
                            <a:schemeClr val="accent5">
                              <a:lumMod val="75000"/>
                            </a:schemeClr>
                          </a:solidFill>
                          <a:effectLst/>
                          <a:latin typeface="Century Gothic" panose="020B0502020202020204" pitchFamily="34" charset="0"/>
                        </a:rPr>
                        <a:t>DATE AND TIME</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algn="l" fontAlgn="ctr"/>
                      <a:r>
                        <a:rPr lang="en-US" sz="1600" b="0" i="0" u="none" strike="noStrike" dirty="0">
                          <a:solidFill>
                            <a:schemeClr val="tx1"/>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364761586"/>
                  </a:ext>
                </a:extLst>
              </a:tr>
              <a:tr h="1385433">
                <a:tc>
                  <a:txBody>
                    <a:bodyPr/>
                    <a:lstStyle/>
                    <a:p>
                      <a:pPr algn="ctr" rtl="0" fontAlgn="ctr"/>
                      <a:r>
                        <a:rPr lang="en-US" sz="1600" b="0" i="0" u="none" strike="noStrike" dirty="0">
                          <a:solidFill>
                            <a:schemeClr val="accent5">
                              <a:lumMod val="75000"/>
                            </a:schemeClr>
                          </a:solidFill>
                          <a:effectLst/>
                          <a:latin typeface="Century Gothic" panose="020B0502020202020204" pitchFamily="34" charset="0"/>
                        </a:rPr>
                        <a:t>LOCATION</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algn="l" fontAlgn="ctr"/>
                      <a:r>
                        <a:rPr lang="en-US" sz="1600" b="0" i="0" u="none" strike="noStrike" dirty="0">
                          <a:solidFill>
                            <a:schemeClr val="tx1"/>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997283196"/>
                  </a:ext>
                </a:extLst>
              </a:tr>
            </a:tbl>
          </a:graphicData>
        </a:graphic>
      </p:graphicFrame>
    </p:spTree>
    <p:extLst>
      <p:ext uri="{BB962C8B-B14F-4D97-AF65-F5344CB8AC3E}">
        <p14:creationId xmlns:p14="http://schemas.microsoft.com/office/powerpoint/2010/main" val="3634812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3262432" cy="461665"/>
          </a:xfrm>
          <a:prstGeom prst="rect">
            <a:avLst/>
          </a:prstGeom>
          <a:noFill/>
        </p:spPr>
        <p:txBody>
          <a:bodyPr wrap="none" rtlCol="0">
            <a:spAutoFit/>
          </a:bodyPr>
          <a:lstStyle/>
          <a:p>
            <a:r>
              <a:rPr lang="en-US" sz="2400" dirty="0">
                <a:solidFill>
                  <a:schemeClr val="accent5">
                    <a:lumMod val="75000"/>
                  </a:schemeClr>
                </a:solidFill>
                <a:latin typeface="Century Gothic" panose="020B0502020202020204" pitchFamily="34" charset="0"/>
              </a:rPr>
              <a:t>2. MEETING AGENDA</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MEETING AGENDA</a:t>
            </a:r>
            <a:endParaRPr lang="en-US" dirty="0">
              <a:solidFill>
                <a:schemeClr val="bg1"/>
              </a:solidFill>
              <a:latin typeface="Century Gothic" panose="020B0502020202020204" pitchFamily="34" charset="0"/>
              <a:ea typeface="Arial" charset="0"/>
              <a:cs typeface="Arial" charset="0"/>
            </a:endParaRPr>
          </a:p>
        </p:txBody>
      </p:sp>
      <p:graphicFrame>
        <p:nvGraphicFramePr>
          <p:cNvPr id="2" name="Table 1">
            <a:extLst>
              <a:ext uri="{FF2B5EF4-FFF2-40B4-BE49-F238E27FC236}">
                <a16:creationId xmlns:a16="http://schemas.microsoft.com/office/drawing/2014/main" id="{1FB17CBF-62D3-5FCF-44CE-CAE99621756F}"/>
              </a:ext>
            </a:extLst>
          </p:cNvPr>
          <p:cNvGraphicFramePr>
            <a:graphicFrameLocks noGrp="1"/>
          </p:cNvGraphicFramePr>
          <p:nvPr>
            <p:extLst>
              <p:ext uri="{D42A27DB-BD31-4B8C-83A1-F6EECF244321}">
                <p14:modId xmlns:p14="http://schemas.microsoft.com/office/powerpoint/2010/main" val="251985573"/>
              </p:ext>
            </p:extLst>
          </p:nvPr>
        </p:nvGraphicFramePr>
        <p:xfrm>
          <a:off x="375066" y="861509"/>
          <a:ext cx="11372173" cy="5377928"/>
        </p:xfrm>
        <a:graphic>
          <a:graphicData uri="http://schemas.openxmlformats.org/drawingml/2006/table">
            <a:tbl>
              <a:tblPr>
                <a:tableStyleId>{5C22544A-7EE6-4342-B048-85BDC9FD1C3A}</a:tableStyleId>
              </a:tblPr>
              <a:tblGrid>
                <a:gridCol w="5636122">
                  <a:extLst>
                    <a:ext uri="{9D8B030D-6E8A-4147-A177-3AD203B41FA5}">
                      <a16:colId xmlns:a16="http://schemas.microsoft.com/office/drawing/2014/main" val="4155496557"/>
                    </a:ext>
                  </a:extLst>
                </a:gridCol>
                <a:gridCol w="2818059">
                  <a:extLst>
                    <a:ext uri="{9D8B030D-6E8A-4147-A177-3AD203B41FA5}">
                      <a16:colId xmlns:a16="http://schemas.microsoft.com/office/drawing/2014/main" val="1191122419"/>
                    </a:ext>
                  </a:extLst>
                </a:gridCol>
                <a:gridCol w="1458996">
                  <a:extLst>
                    <a:ext uri="{9D8B030D-6E8A-4147-A177-3AD203B41FA5}">
                      <a16:colId xmlns:a16="http://schemas.microsoft.com/office/drawing/2014/main" val="3083042287"/>
                    </a:ext>
                  </a:extLst>
                </a:gridCol>
                <a:gridCol w="1458996">
                  <a:extLst>
                    <a:ext uri="{9D8B030D-6E8A-4147-A177-3AD203B41FA5}">
                      <a16:colId xmlns:a16="http://schemas.microsoft.com/office/drawing/2014/main" val="1015555093"/>
                    </a:ext>
                  </a:extLst>
                </a:gridCol>
              </a:tblGrid>
              <a:tr h="430056">
                <a:tc>
                  <a:txBody>
                    <a:bodyPr/>
                    <a:lstStyle/>
                    <a:p>
                      <a:pPr algn="ctr" fontAlgn="ctr"/>
                      <a:r>
                        <a:rPr lang="en-US" sz="1400" b="0" u="none" strike="noStrike" dirty="0">
                          <a:solidFill>
                            <a:schemeClr val="accent5">
                              <a:lumMod val="75000"/>
                            </a:schemeClr>
                          </a:solidFill>
                          <a:effectLst/>
                          <a:latin typeface="Century Gothic" panose="020B0502020202020204" pitchFamily="34" charset="0"/>
                        </a:rPr>
                        <a:t>CONTENT</a:t>
                      </a:r>
                      <a:endParaRPr lang="en-US" sz="1400" b="0" i="0" u="none" strike="noStrike" dirty="0">
                        <a:solidFill>
                          <a:schemeClr val="accent5">
                            <a:lumMod val="75000"/>
                          </a:schemeClr>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400" b="0" u="none" strike="noStrike" dirty="0">
                          <a:solidFill>
                            <a:schemeClr val="accent5">
                              <a:lumMod val="75000"/>
                            </a:schemeClr>
                          </a:solidFill>
                          <a:effectLst/>
                          <a:latin typeface="Century Gothic" panose="020B0502020202020204" pitchFamily="34" charset="0"/>
                        </a:rPr>
                        <a:t>TO BE PRESENTED BY</a:t>
                      </a:r>
                      <a:endParaRPr lang="en-US" sz="1400" b="0" i="0" u="none" strike="noStrike" dirty="0">
                        <a:solidFill>
                          <a:schemeClr val="accent5">
                            <a:lumMod val="75000"/>
                          </a:schemeClr>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400" b="0" u="none" strike="noStrike" dirty="0">
                          <a:solidFill>
                            <a:schemeClr val="accent5">
                              <a:lumMod val="75000"/>
                            </a:schemeClr>
                          </a:solidFill>
                          <a:effectLst/>
                          <a:latin typeface="Century Gothic" panose="020B0502020202020204" pitchFamily="34" charset="0"/>
                        </a:rPr>
                        <a:t>START TIME</a:t>
                      </a:r>
                      <a:endParaRPr lang="en-US" sz="1400" b="0" i="0" u="none" strike="noStrike" dirty="0">
                        <a:solidFill>
                          <a:schemeClr val="accent5">
                            <a:lumMod val="75000"/>
                          </a:schemeClr>
                        </a:solidFill>
                        <a:effectLst/>
                        <a:latin typeface="Century Gothic" panose="020B0502020202020204" pitchFamily="34" charset="0"/>
                      </a:endParaRPr>
                    </a:p>
                  </a:txBody>
                  <a:tcPr marL="5736"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400" b="0" u="none" strike="noStrike" dirty="0">
                          <a:solidFill>
                            <a:schemeClr val="accent5">
                              <a:lumMod val="75000"/>
                            </a:schemeClr>
                          </a:solidFill>
                          <a:effectLst/>
                          <a:latin typeface="Century Gothic" panose="020B0502020202020204" pitchFamily="34" charset="0"/>
                        </a:rPr>
                        <a:t>DURATION</a:t>
                      </a:r>
                      <a:endParaRPr lang="en-US" sz="1400" b="0" i="0" u="none" strike="noStrike" dirty="0">
                        <a:solidFill>
                          <a:schemeClr val="accent5">
                            <a:lumMod val="75000"/>
                          </a:schemeClr>
                        </a:solidFill>
                        <a:effectLst/>
                        <a:latin typeface="Century Gothic" panose="020B0502020202020204" pitchFamily="34" charset="0"/>
                      </a:endParaRPr>
                    </a:p>
                  </a:txBody>
                  <a:tcPr marL="5736"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65231380"/>
                  </a:ext>
                </a:extLst>
              </a:tr>
              <a:tr h="309242">
                <a:tc>
                  <a:txBody>
                    <a:bodyPr/>
                    <a:lstStyle/>
                    <a:p>
                      <a:pPr algn="l" fontAlgn="ctr"/>
                      <a:r>
                        <a:rPr lang="en-US" sz="1400" b="0" i="0" u="none" strike="noStrike" dirty="0">
                          <a:solidFill>
                            <a:srgbClr val="000000"/>
                          </a:solidFill>
                          <a:effectLst/>
                          <a:latin typeface="Century Gothic" panose="020B0502020202020204" pitchFamily="34" charset="0"/>
                        </a:rPr>
                        <a:t>Agenda Item 1</a:t>
                      </a: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ctr"/>
                      <a:r>
                        <a:rPr lang="en-US" sz="1400" b="0" i="0" u="none" strike="noStrike" dirty="0">
                          <a:solidFill>
                            <a:srgbClr val="000000"/>
                          </a:solidFill>
                          <a:effectLst/>
                          <a:latin typeface="Century Gothic" panose="020B0502020202020204" pitchFamily="34" charset="0"/>
                        </a:rPr>
                        <a:t>Name</a:t>
                      </a: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Century Gothic" panose="020B0502020202020204" pitchFamily="34" charset="0"/>
                        </a:rPr>
                        <a:t>0:00</a:t>
                      </a:r>
                    </a:p>
                  </a:txBody>
                  <a:tcPr marL="5736" marR="51620"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Century Gothic" panose="020B0502020202020204" pitchFamily="34" charset="0"/>
                        </a:rPr>
                        <a:t>0:00</a:t>
                      </a:r>
                    </a:p>
                  </a:txBody>
                  <a:tcPr marL="5736"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47528534"/>
                  </a:ext>
                </a:extLst>
              </a:tr>
              <a:tr h="309242">
                <a:tc>
                  <a:txBody>
                    <a:bodyPr/>
                    <a:lstStyle/>
                    <a:p>
                      <a:pPr algn="l" fontAlgn="ctr"/>
                      <a:r>
                        <a:rPr lang="en-US" sz="1400" b="0" i="0" u="none" strike="noStrike" dirty="0">
                          <a:solidFill>
                            <a:srgbClr val="000000"/>
                          </a:solidFill>
                          <a:effectLst/>
                          <a:latin typeface="Century Gothic" panose="020B0502020202020204" pitchFamily="34" charset="0"/>
                        </a:rPr>
                        <a:t>Agenda Item 2</a:t>
                      </a: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ctr"/>
                      <a:r>
                        <a:rPr lang="en-US" sz="1400" b="0" i="0" u="none" strike="noStrike" dirty="0">
                          <a:solidFill>
                            <a:srgbClr val="000000"/>
                          </a:solidFill>
                          <a:effectLst/>
                          <a:latin typeface="Century Gothic" panose="020B0502020202020204" pitchFamily="34" charset="0"/>
                        </a:rPr>
                        <a:t>Name</a:t>
                      </a: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Century Gothic" panose="020B0502020202020204" pitchFamily="34" charset="0"/>
                        </a:rPr>
                        <a:t>0:00</a:t>
                      </a:r>
                    </a:p>
                  </a:txBody>
                  <a:tcPr marL="5736" marR="51620"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Century Gothic" panose="020B0502020202020204" pitchFamily="34" charset="0"/>
                        </a:rPr>
                        <a:t>0:00</a:t>
                      </a:r>
                    </a:p>
                  </a:txBody>
                  <a:tcPr marL="5736"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63954901"/>
                  </a:ext>
                </a:extLst>
              </a:tr>
              <a:tr h="309242">
                <a:tc>
                  <a:txBody>
                    <a:bodyPr/>
                    <a:lstStyle/>
                    <a:p>
                      <a:pPr algn="l" fontAlgn="ctr"/>
                      <a:r>
                        <a:rPr lang="en-US" sz="1400" b="0" i="0" u="none" strike="noStrike" dirty="0">
                          <a:solidFill>
                            <a:srgbClr val="000000"/>
                          </a:solidFill>
                          <a:effectLst/>
                          <a:latin typeface="Century Gothic" panose="020B0502020202020204" pitchFamily="34" charset="0"/>
                        </a:rPr>
                        <a:t>Agenda Item 3</a:t>
                      </a: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ctr"/>
                      <a:r>
                        <a:rPr lang="en-US" sz="1400" b="0" i="0" u="none" strike="noStrike" dirty="0">
                          <a:solidFill>
                            <a:srgbClr val="000000"/>
                          </a:solidFill>
                          <a:effectLst/>
                          <a:latin typeface="Century Gothic" panose="020B0502020202020204" pitchFamily="34" charset="0"/>
                        </a:rPr>
                        <a:t>Name</a:t>
                      </a: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Century Gothic" panose="020B0502020202020204" pitchFamily="34" charset="0"/>
                        </a:rPr>
                        <a:t>0:00</a:t>
                      </a:r>
                    </a:p>
                  </a:txBody>
                  <a:tcPr marL="5736" marR="51620"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Century Gothic" panose="020B0502020202020204" pitchFamily="34" charset="0"/>
                        </a:rPr>
                        <a:t>0:00</a:t>
                      </a:r>
                    </a:p>
                  </a:txBody>
                  <a:tcPr marL="5736"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59228941"/>
                  </a:ext>
                </a:extLst>
              </a:tr>
              <a:tr h="309242">
                <a:tc>
                  <a:txBody>
                    <a:bodyPr/>
                    <a:lstStyle/>
                    <a:p>
                      <a:pPr algn="l" fontAlgn="ctr"/>
                      <a:r>
                        <a:rPr lang="en-US" sz="1400" b="0" i="0" u="none" strike="noStrike" dirty="0">
                          <a:solidFill>
                            <a:srgbClr val="000000"/>
                          </a:solidFill>
                          <a:effectLst/>
                          <a:latin typeface="Century Gothic" panose="020B0502020202020204" pitchFamily="34" charset="0"/>
                        </a:rPr>
                        <a:t>Agenda Item 4</a:t>
                      </a: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ctr"/>
                      <a:r>
                        <a:rPr lang="en-US" sz="1400" b="0" i="0" u="none" strike="noStrike" dirty="0">
                          <a:solidFill>
                            <a:srgbClr val="000000"/>
                          </a:solidFill>
                          <a:effectLst/>
                          <a:latin typeface="Century Gothic" panose="020B0502020202020204" pitchFamily="34" charset="0"/>
                        </a:rPr>
                        <a:t>Name</a:t>
                      </a: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Century Gothic" panose="020B0502020202020204" pitchFamily="34" charset="0"/>
                        </a:rPr>
                        <a:t>0:00</a:t>
                      </a:r>
                    </a:p>
                  </a:txBody>
                  <a:tcPr marL="5736" marR="51620"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Century Gothic" panose="020B0502020202020204" pitchFamily="34" charset="0"/>
                        </a:rPr>
                        <a:t>0:00</a:t>
                      </a:r>
                    </a:p>
                  </a:txBody>
                  <a:tcPr marL="5736"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3011617"/>
                  </a:ext>
                </a:extLst>
              </a:tr>
              <a:tr h="309242">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63553758"/>
                  </a:ext>
                </a:extLst>
              </a:tr>
              <a:tr h="309242">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2887091"/>
                  </a:ext>
                </a:extLst>
              </a:tr>
              <a:tr h="309242">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09337473"/>
                  </a:ext>
                </a:extLst>
              </a:tr>
              <a:tr h="309242">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8499218"/>
                  </a:ext>
                </a:extLst>
              </a:tr>
              <a:tr h="309242">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6085814"/>
                  </a:ext>
                </a:extLst>
              </a:tr>
              <a:tr h="309242">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62449276"/>
                  </a:ext>
                </a:extLst>
              </a:tr>
              <a:tr h="309242">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65725360"/>
                  </a:ext>
                </a:extLst>
              </a:tr>
              <a:tr h="309242">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65449321"/>
                  </a:ext>
                </a:extLst>
              </a:tr>
              <a:tr h="309242">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36821205"/>
                  </a:ext>
                </a:extLst>
              </a:tr>
              <a:tr h="309242">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39690515"/>
                  </a:ext>
                </a:extLst>
              </a:tr>
              <a:tr h="309242">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0554828"/>
                  </a:ext>
                </a:extLst>
              </a:tr>
              <a:tr h="309242">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45816062"/>
                  </a:ext>
                </a:extLst>
              </a:tr>
            </a:tbl>
          </a:graphicData>
        </a:graphic>
      </p:graphicFrame>
    </p:spTree>
    <p:extLst>
      <p:ext uri="{BB962C8B-B14F-4D97-AF65-F5344CB8AC3E}">
        <p14:creationId xmlns:p14="http://schemas.microsoft.com/office/powerpoint/2010/main" val="4204877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pic>
        <p:nvPicPr>
          <p:cNvPr id="17" name="Picture 16" descr="White 3D rendering of a honeycomb">
            <a:extLst>
              <a:ext uri="{FF2B5EF4-FFF2-40B4-BE49-F238E27FC236}">
                <a16:creationId xmlns:a16="http://schemas.microsoft.com/office/drawing/2014/main" id="{E5A22B09-AC97-F7BD-6579-4253652560C8}"/>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18" name="TextBox 17">
            <a:extLst>
              <a:ext uri="{FF2B5EF4-FFF2-40B4-BE49-F238E27FC236}">
                <a16:creationId xmlns:a16="http://schemas.microsoft.com/office/drawing/2014/main" id="{51B80158-DCEA-206F-704B-22714CFABF25}"/>
              </a:ext>
            </a:extLst>
          </p:cNvPr>
          <p:cNvSpPr txBox="1"/>
          <p:nvPr/>
        </p:nvSpPr>
        <p:spPr>
          <a:xfrm>
            <a:off x="1" y="2638336"/>
            <a:ext cx="12192000" cy="1200329"/>
          </a:xfrm>
          <a:prstGeom prst="rect">
            <a:avLst/>
          </a:prstGeom>
          <a:noFill/>
        </p:spPr>
        <p:txBody>
          <a:bodyPr wrap="square" rtlCol="0">
            <a:spAutoFit/>
          </a:bodyPr>
          <a:lstStyle/>
          <a:p>
            <a:pPr algn="ctr"/>
            <a:r>
              <a:rPr lang="en-US" sz="7200" dirty="0">
                <a:solidFill>
                  <a:schemeClr val="tx1">
                    <a:lumMod val="65000"/>
                    <a:lumOff val="35000"/>
                  </a:schemeClr>
                </a:solidFill>
                <a:latin typeface="Century Gothic" panose="020B0502020202020204" pitchFamily="34" charset="0"/>
              </a:rPr>
              <a:t>OLD BUSINESS</a:t>
            </a:r>
          </a:p>
        </p:txBody>
      </p:sp>
      <p:pic>
        <p:nvPicPr>
          <p:cNvPr id="4" name="Graphic 3" descr="Clipboard Checked outline">
            <a:extLst>
              <a:ext uri="{FF2B5EF4-FFF2-40B4-BE49-F238E27FC236}">
                <a16:creationId xmlns:a16="http://schemas.microsoft.com/office/drawing/2014/main" id="{810CC888-B416-1A5B-072C-3A80CB76092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 y="0"/>
            <a:ext cx="2135038" cy="2135038"/>
          </a:xfrm>
          <a:prstGeom prst="rect">
            <a:avLst/>
          </a:prstGeom>
        </p:spPr>
      </p:pic>
    </p:spTree>
    <p:extLst>
      <p:ext uri="{BB962C8B-B14F-4D97-AF65-F5344CB8AC3E}">
        <p14:creationId xmlns:p14="http://schemas.microsoft.com/office/powerpoint/2010/main" val="3006466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OLD BUSINESS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A4CC1135-4037-3C08-282E-B1823012F834}"/>
              </a:ext>
            </a:extLst>
          </p:cNvPr>
          <p:cNvSpPr txBox="1"/>
          <p:nvPr/>
        </p:nvSpPr>
        <p:spPr>
          <a:xfrm>
            <a:off x="367748" y="248400"/>
            <a:ext cx="2550698" cy="461665"/>
          </a:xfrm>
          <a:prstGeom prst="rect">
            <a:avLst/>
          </a:prstGeom>
          <a:noFill/>
        </p:spPr>
        <p:txBody>
          <a:bodyPr wrap="none" rtlCol="0">
            <a:spAutoFit/>
          </a:bodyPr>
          <a:lstStyle/>
          <a:p>
            <a:r>
              <a:rPr lang="en-US" sz="2400" dirty="0">
                <a:solidFill>
                  <a:schemeClr val="accent5">
                    <a:lumMod val="75000"/>
                  </a:schemeClr>
                </a:solidFill>
                <a:latin typeface="Century Gothic" panose="020B0502020202020204" pitchFamily="34" charset="0"/>
              </a:rPr>
              <a:t>3. OLD BUSINESS</a:t>
            </a:r>
          </a:p>
        </p:txBody>
      </p:sp>
      <p:graphicFrame>
        <p:nvGraphicFramePr>
          <p:cNvPr id="8" name="Table 7">
            <a:extLst>
              <a:ext uri="{FF2B5EF4-FFF2-40B4-BE49-F238E27FC236}">
                <a16:creationId xmlns:a16="http://schemas.microsoft.com/office/drawing/2014/main" id="{2336470F-8B03-4838-5BBF-99655041B3D1}"/>
              </a:ext>
            </a:extLst>
          </p:cNvPr>
          <p:cNvGraphicFramePr>
            <a:graphicFrameLocks noGrp="1"/>
          </p:cNvGraphicFramePr>
          <p:nvPr>
            <p:extLst>
              <p:ext uri="{D42A27DB-BD31-4B8C-83A1-F6EECF244321}">
                <p14:modId xmlns:p14="http://schemas.microsoft.com/office/powerpoint/2010/main" val="317148355"/>
              </p:ext>
            </p:extLst>
          </p:nvPr>
        </p:nvGraphicFramePr>
        <p:xfrm>
          <a:off x="488196" y="697703"/>
          <a:ext cx="11259044" cy="5668591"/>
        </p:xfrm>
        <a:graphic>
          <a:graphicData uri="http://schemas.openxmlformats.org/drawingml/2006/table">
            <a:tbl>
              <a:tblPr/>
              <a:tblGrid>
                <a:gridCol w="11259044">
                  <a:extLst>
                    <a:ext uri="{9D8B030D-6E8A-4147-A177-3AD203B41FA5}">
                      <a16:colId xmlns:a16="http://schemas.microsoft.com/office/drawing/2014/main" val="1996367546"/>
                    </a:ext>
                  </a:extLst>
                </a:gridCol>
              </a:tblGrid>
              <a:tr h="5668591">
                <a:tc>
                  <a:txBody>
                    <a:bodyPr/>
                    <a:lstStyle/>
                    <a:p>
                      <a:pPr algn="l" fontAlgn="ctr"/>
                      <a:r>
                        <a:rPr lang="en-US" sz="1400" b="0" i="0" u="none" strike="noStrike" dirty="0">
                          <a:solidFill>
                            <a:schemeClr val="tx1"/>
                          </a:solidFill>
                          <a:effectLst/>
                          <a:latin typeface="Century Gothic" panose="020B0502020202020204" pitchFamily="34" charset="0"/>
                        </a:rPr>
                        <a:t>Enter information about any old business, including the completion information and the party responsible</a:t>
                      </a:r>
                      <a:r>
                        <a:rPr lang="en-US" sz="1600" b="0" i="0" u="none" strike="noStrike" dirty="0">
                          <a:solidFill>
                            <a:schemeClr val="tx1"/>
                          </a:solidFill>
                          <a:effectLst/>
                          <a:latin typeface="Century Gothic" panose="020B0502020202020204" pitchFamily="34" charset="0"/>
                        </a:rPr>
                        <a:t>.</a:t>
                      </a:r>
                    </a:p>
                    <a:p>
                      <a:pPr algn="l" fontAlgn="ctr"/>
                      <a:r>
                        <a:rPr lang="en-US" sz="1600" b="0" i="0" u="none" strike="noStrike" dirty="0">
                          <a:solidFill>
                            <a:schemeClr val="tx1"/>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20247949"/>
                  </a:ext>
                </a:extLst>
              </a:tr>
            </a:tbl>
          </a:graphicData>
        </a:graphic>
      </p:graphicFrame>
    </p:spTree>
    <p:extLst>
      <p:ext uri="{BB962C8B-B14F-4D97-AF65-F5344CB8AC3E}">
        <p14:creationId xmlns:p14="http://schemas.microsoft.com/office/powerpoint/2010/main" val="2962643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PROJECT TASKS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A4CC1135-4037-3C08-282E-B1823012F834}"/>
              </a:ext>
            </a:extLst>
          </p:cNvPr>
          <p:cNvSpPr txBox="1"/>
          <p:nvPr/>
        </p:nvSpPr>
        <p:spPr>
          <a:xfrm>
            <a:off x="367748" y="248400"/>
            <a:ext cx="2791149" cy="461665"/>
          </a:xfrm>
          <a:prstGeom prst="rect">
            <a:avLst/>
          </a:prstGeom>
          <a:noFill/>
        </p:spPr>
        <p:txBody>
          <a:bodyPr wrap="none" rtlCol="0">
            <a:spAutoFit/>
          </a:bodyPr>
          <a:lstStyle/>
          <a:p>
            <a:r>
              <a:rPr lang="en-US" sz="2400" dirty="0">
                <a:solidFill>
                  <a:schemeClr val="accent5">
                    <a:lumMod val="75000"/>
                  </a:schemeClr>
                </a:solidFill>
                <a:latin typeface="Century Gothic" panose="020B0502020202020204" pitchFamily="34" charset="0"/>
              </a:rPr>
              <a:t>4. PROJECT TASKS</a:t>
            </a:r>
          </a:p>
        </p:txBody>
      </p:sp>
      <p:graphicFrame>
        <p:nvGraphicFramePr>
          <p:cNvPr id="8" name="Table 7">
            <a:extLst>
              <a:ext uri="{FF2B5EF4-FFF2-40B4-BE49-F238E27FC236}">
                <a16:creationId xmlns:a16="http://schemas.microsoft.com/office/drawing/2014/main" id="{2336470F-8B03-4838-5BBF-99655041B3D1}"/>
              </a:ext>
            </a:extLst>
          </p:cNvPr>
          <p:cNvGraphicFramePr>
            <a:graphicFrameLocks noGrp="1"/>
          </p:cNvGraphicFramePr>
          <p:nvPr>
            <p:extLst>
              <p:ext uri="{D42A27DB-BD31-4B8C-83A1-F6EECF244321}">
                <p14:modId xmlns:p14="http://schemas.microsoft.com/office/powerpoint/2010/main" val="3874090245"/>
              </p:ext>
            </p:extLst>
          </p:nvPr>
        </p:nvGraphicFramePr>
        <p:xfrm>
          <a:off x="488196" y="697703"/>
          <a:ext cx="11259044" cy="5668591"/>
        </p:xfrm>
        <a:graphic>
          <a:graphicData uri="http://schemas.openxmlformats.org/drawingml/2006/table">
            <a:tbl>
              <a:tblPr/>
              <a:tblGrid>
                <a:gridCol w="11259044">
                  <a:extLst>
                    <a:ext uri="{9D8B030D-6E8A-4147-A177-3AD203B41FA5}">
                      <a16:colId xmlns:a16="http://schemas.microsoft.com/office/drawing/2014/main" val="1996367546"/>
                    </a:ext>
                  </a:extLst>
                </a:gridCol>
              </a:tblGrid>
              <a:tr h="5668591">
                <a:tc>
                  <a:txBody>
                    <a:bodyPr/>
                    <a:lstStyle/>
                    <a:p>
                      <a:pPr marL="285750" indent="-285750" algn="l" fontAlgn="ctr">
                        <a:buFont typeface="Arial" panose="020B0604020202020204" pitchFamily="34" charset="0"/>
                        <a:buChar char="•"/>
                      </a:pPr>
                      <a:r>
                        <a:rPr lang="en-US" sz="1400" b="0" i="0" u="none" strike="noStrike" dirty="0">
                          <a:solidFill>
                            <a:schemeClr val="tx1"/>
                          </a:solidFill>
                          <a:effectLst/>
                          <a:latin typeface="Century Gothic" panose="020B0502020202020204" pitchFamily="34" charset="0"/>
                        </a:rPr>
                        <a:t>Enter the list of ongoing tasks, the completion information, any updates, etc.</a:t>
                      </a:r>
                      <a:r>
                        <a:rPr lang="en-US" sz="1600" b="0" i="0" u="none" strike="noStrike" dirty="0">
                          <a:solidFill>
                            <a:schemeClr val="tx1"/>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20247949"/>
                  </a:ext>
                </a:extLst>
              </a:tr>
            </a:tbl>
          </a:graphicData>
        </a:graphic>
      </p:graphicFrame>
    </p:spTree>
    <p:extLst>
      <p:ext uri="{BB962C8B-B14F-4D97-AF65-F5344CB8AC3E}">
        <p14:creationId xmlns:p14="http://schemas.microsoft.com/office/powerpoint/2010/main" val="368404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pic>
        <p:nvPicPr>
          <p:cNvPr id="17" name="Picture 16" descr="White 3D rendering of a honeycomb">
            <a:extLst>
              <a:ext uri="{FF2B5EF4-FFF2-40B4-BE49-F238E27FC236}">
                <a16:creationId xmlns:a16="http://schemas.microsoft.com/office/drawing/2014/main" id="{E5A22B09-AC97-F7BD-6579-4253652560C8}"/>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18" name="TextBox 17">
            <a:extLst>
              <a:ext uri="{FF2B5EF4-FFF2-40B4-BE49-F238E27FC236}">
                <a16:creationId xmlns:a16="http://schemas.microsoft.com/office/drawing/2014/main" id="{51B80158-DCEA-206F-704B-22714CFABF25}"/>
              </a:ext>
            </a:extLst>
          </p:cNvPr>
          <p:cNvSpPr txBox="1"/>
          <p:nvPr/>
        </p:nvSpPr>
        <p:spPr>
          <a:xfrm>
            <a:off x="1" y="2638336"/>
            <a:ext cx="12192000" cy="1200329"/>
          </a:xfrm>
          <a:prstGeom prst="rect">
            <a:avLst/>
          </a:prstGeom>
          <a:noFill/>
        </p:spPr>
        <p:txBody>
          <a:bodyPr wrap="square" rtlCol="0">
            <a:spAutoFit/>
          </a:bodyPr>
          <a:lstStyle/>
          <a:p>
            <a:pPr algn="ctr"/>
            <a:r>
              <a:rPr lang="en-US" sz="7200" dirty="0">
                <a:solidFill>
                  <a:schemeClr val="tx1">
                    <a:lumMod val="65000"/>
                    <a:lumOff val="35000"/>
                  </a:schemeClr>
                </a:solidFill>
                <a:latin typeface="Century Gothic" panose="020B0502020202020204" pitchFamily="34" charset="0"/>
              </a:rPr>
              <a:t>NEW BUSINESS</a:t>
            </a:r>
          </a:p>
        </p:txBody>
      </p:sp>
      <p:pic>
        <p:nvPicPr>
          <p:cNvPr id="3" name="Graphic 2" descr="Clipboard outline">
            <a:extLst>
              <a:ext uri="{FF2B5EF4-FFF2-40B4-BE49-F238E27FC236}">
                <a16:creationId xmlns:a16="http://schemas.microsoft.com/office/drawing/2014/main" id="{5933FB67-BF14-CC5E-9BA7-9BE80298A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0"/>
            <a:ext cx="2135038" cy="2135038"/>
          </a:xfrm>
          <a:prstGeom prst="rect">
            <a:avLst/>
          </a:prstGeom>
        </p:spPr>
      </p:pic>
    </p:spTree>
    <p:extLst>
      <p:ext uri="{BB962C8B-B14F-4D97-AF65-F5344CB8AC3E}">
        <p14:creationId xmlns:p14="http://schemas.microsoft.com/office/powerpoint/2010/main" val="1642819307"/>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Project-Definition-Six-Sigma-Worksheet-Template_PowerPoint.pptx" id="{1A6CECA6-5CAA-42D4-8DA2-827806DBC337}" vid="{91750753-04A7-40CD-A9A0-14A184A3CC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Use this as a PPT template</Template>
  <TotalTime>71</TotalTime>
  <Words>606</Words>
  <Application>Microsoft Macintosh PowerPoint</Application>
  <PresentationFormat>Widescreen</PresentationFormat>
  <Paragraphs>211</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Bess</dc:creator>
  <cp:lastModifiedBy>Heather Key</cp:lastModifiedBy>
  <cp:revision>3</cp:revision>
  <dcterms:created xsi:type="dcterms:W3CDTF">2022-10-18T01:59:06Z</dcterms:created>
  <dcterms:modified xsi:type="dcterms:W3CDTF">2022-11-01T19:03:31Z</dcterms:modified>
</cp:coreProperties>
</file>