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258"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97" autoAdjust="0"/>
    <p:restoredTop sz="86447"/>
  </p:normalViewPr>
  <p:slideViewPr>
    <p:cSldViewPr snapToGrid="0" snapToObjects="1">
      <p:cViewPr varScale="1">
        <p:scale>
          <a:sx n="123" d="100"/>
          <a:sy n="123" d="100"/>
        </p:scale>
        <p:origin x="208" y="29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31&amp;utm_source=integrated-content&amp;utm_campaign=/content/gantt-chart-examples&amp;utm_medium=Gantt+Chart+Project+Plan+Timeline+powerpoint+11631&amp;lpa=Gantt+Chart+Project+Plan+Timeline+powerpoint+1163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GANTT CHART PROJECT PLAN TIMELINE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PROJECT PLAN TIMELINE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FAD9B11F-D16C-5A08-CF20-054015166B03}"/>
              </a:ext>
            </a:extLst>
          </p:cNvPr>
          <p:cNvSpPr txBox="1"/>
          <p:nvPr/>
        </p:nvSpPr>
        <p:spPr>
          <a:xfrm>
            <a:off x="300447" y="4646964"/>
            <a:ext cx="11221474" cy="430887"/>
          </a:xfrm>
          <a:prstGeom prst="rect">
            <a:avLst/>
          </a:prstGeom>
          <a:noFill/>
        </p:spPr>
        <p:txBody>
          <a:bodyPr wrap="square" rtlCol="0">
            <a:spAutoFit/>
          </a:bodyPr>
          <a:lstStyle/>
          <a:p>
            <a:r>
              <a:rPr lang="en-US" sz="2200" dirty="0">
                <a:latin typeface="Century Gothic" panose="020B0502020202020204" pitchFamily="34" charset="0"/>
              </a:rPr>
              <a:t>DATE:</a:t>
            </a:r>
          </a:p>
        </p:txBody>
      </p:sp>
      <p:sp>
        <p:nvSpPr>
          <p:cNvPr id="14" name="TextBox 13">
            <a:extLst>
              <a:ext uri="{FF2B5EF4-FFF2-40B4-BE49-F238E27FC236}">
                <a16:creationId xmlns:a16="http://schemas.microsoft.com/office/drawing/2014/main" id="{0FA9E79F-90E4-CF6F-479C-79FE7D406AD9}"/>
              </a:ext>
            </a:extLst>
          </p:cNvPr>
          <p:cNvSpPr txBox="1"/>
          <p:nvPr/>
        </p:nvSpPr>
        <p:spPr>
          <a:xfrm>
            <a:off x="300447" y="5474431"/>
            <a:ext cx="11221474" cy="430887"/>
          </a:xfrm>
          <a:prstGeom prst="rect">
            <a:avLst/>
          </a:prstGeom>
          <a:noFill/>
        </p:spPr>
        <p:txBody>
          <a:bodyPr wrap="square" rtlCol="0">
            <a:spAutoFit/>
          </a:bodyPr>
          <a:lstStyle/>
          <a:p>
            <a:r>
              <a:rPr lang="en-US" sz="2200" dirty="0">
                <a:latin typeface="Century Gothic" panose="020B0502020202020204" pitchFamily="34" charset="0"/>
              </a:rPr>
              <a:t>PREPARED BY:</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Oval 22"/>
          <p:cNvSpPr/>
          <p:nvPr/>
        </p:nvSpPr>
        <p:spPr>
          <a:xfrm>
            <a:off x="102360" y="3331774"/>
            <a:ext cx="2743200" cy="375706"/>
          </a:xfrm>
          <a:prstGeom prst="rect">
            <a:avLst/>
          </a:prstGeom>
          <a:solidFill>
            <a:schemeClr val="tx2">
              <a:lumMod val="5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Century Gothic" panose="020B0502020202020204" pitchFamily="34" charset="0"/>
                <a:ea typeface="Arial Narrow" charset="0"/>
                <a:cs typeface="Arial Narrow" charset="0"/>
              </a:rPr>
              <a:t>Task 1: 00/00 • 0 DAYS</a:t>
            </a:r>
          </a:p>
        </p:txBody>
      </p:sp>
      <p:sp>
        <p:nvSpPr>
          <p:cNvPr id="45" name="Oval 37"/>
          <p:cNvSpPr/>
          <p:nvPr/>
        </p:nvSpPr>
        <p:spPr>
          <a:xfrm>
            <a:off x="1946256" y="3802373"/>
            <a:ext cx="2743200" cy="375706"/>
          </a:xfrm>
          <a:prstGeom prst="rect">
            <a:avLst/>
          </a:prstGeom>
          <a:solidFill>
            <a:schemeClr val="tx2">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2: 00/00 • 0 DAYS</a:t>
            </a:r>
          </a:p>
        </p:txBody>
      </p:sp>
      <p:sp>
        <p:nvSpPr>
          <p:cNvPr id="48" name="Oval 33"/>
          <p:cNvSpPr/>
          <p:nvPr/>
        </p:nvSpPr>
        <p:spPr>
          <a:xfrm>
            <a:off x="3790152" y="4272972"/>
            <a:ext cx="2743200" cy="385493"/>
          </a:xfrm>
          <a:prstGeom prst="rect">
            <a:avLst/>
          </a:prstGeom>
          <a:solidFill>
            <a:schemeClr val="tx2">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3: 00/00 • 0 DAYS</a:t>
            </a:r>
          </a:p>
        </p:txBody>
      </p:sp>
      <p:sp>
        <p:nvSpPr>
          <p:cNvPr id="46" name="Oval 39"/>
          <p:cNvSpPr/>
          <p:nvPr/>
        </p:nvSpPr>
        <p:spPr>
          <a:xfrm>
            <a:off x="5634048" y="4753358"/>
            <a:ext cx="2743200" cy="385493"/>
          </a:xfrm>
          <a:prstGeom prst="rect">
            <a:avLst/>
          </a:prstGeom>
          <a:solidFill>
            <a:schemeClr val="tx2">
              <a:lumMod val="40000"/>
              <a:lumOff val="6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4: 00/00 • 0 DAYS</a:t>
            </a:r>
          </a:p>
        </p:txBody>
      </p:sp>
      <p:sp>
        <p:nvSpPr>
          <p:cNvPr id="49" name="Oval 36"/>
          <p:cNvSpPr/>
          <p:nvPr/>
        </p:nvSpPr>
        <p:spPr>
          <a:xfrm>
            <a:off x="7477944" y="5233744"/>
            <a:ext cx="2743200" cy="391702"/>
          </a:xfrm>
          <a:prstGeom prst="rect">
            <a:avLst/>
          </a:prstGeom>
          <a:solidFill>
            <a:schemeClr val="accent1">
              <a:lumMod val="75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5: 00/00 • 0 DAYS</a:t>
            </a:r>
          </a:p>
        </p:txBody>
      </p:sp>
      <p:sp>
        <p:nvSpPr>
          <p:cNvPr id="47" name="Oval 41"/>
          <p:cNvSpPr/>
          <p:nvPr/>
        </p:nvSpPr>
        <p:spPr>
          <a:xfrm>
            <a:off x="9321841" y="5720341"/>
            <a:ext cx="2743200" cy="391702"/>
          </a:xfrm>
          <a:prstGeom prst="rect">
            <a:avLst/>
          </a:prstGeom>
          <a:solidFill>
            <a:schemeClr val="accent1">
              <a:lumMod val="60000"/>
              <a:lumOff val="40000"/>
            </a:schemeClr>
          </a:solidFill>
          <a:ln w="12700">
            <a:gradFill flip="none" rotWithShape="1">
              <a:gsLst>
                <a:gs pos="0">
                  <a:schemeClr val="bg1">
                    <a:lumMod val="85000"/>
                  </a:schemeClr>
                </a:gs>
                <a:gs pos="99000">
                  <a:schemeClr val="bg1">
                    <a:lumMod val="65000"/>
                  </a:schemeClr>
                </a:gs>
              </a:gsLst>
              <a:lin ang="3600000" scaled="0"/>
              <a:tileRect/>
            </a:gradFill>
          </a:ln>
          <a:effectLst>
            <a:reflection blurRad="76200" stA="50000" endA="300" endPos="64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latin typeface="Arial Narrow" charset="0"/>
                <a:ea typeface="Arial Narrow" charset="0"/>
                <a:cs typeface="Arial Narrow" charset="0"/>
              </a:rPr>
              <a:t>Task 6: 00/00 • 0 DAYS</a:t>
            </a:r>
          </a:p>
        </p:txBody>
      </p:sp>
      <p:graphicFrame>
        <p:nvGraphicFramePr>
          <p:cNvPr id="5" name="Table 4"/>
          <p:cNvGraphicFramePr>
            <a:graphicFrameLocks noGrp="1"/>
          </p:cNvGraphicFramePr>
          <p:nvPr>
            <p:extLst>
              <p:ext uri="{D42A27DB-BD31-4B8C-83A1-F6EECF244321}">
                <p14:modId xmlns:p14="http://schemas.microsoft.com/office/powerpoint/2010/main" val="398165389"/>
              </p:ext>
            </p:extLst>
          </p:nvPr>
        </p:nvGraphicFramePr>
        <p:xfrm>
          <a:off x="102360" y="2854599"/>
          <a:ext cx="11987280" cy="370840"/>
        </p:xfrm>
        <a:graphic>
          <a:graphicData uri="http://schemas.openxmlformats.org/drawingml/2006/table">
            <a:tbl>
              <a:tblPr firstRow="1" bandRow="1">
                <a:tableStyleId>{5C22544A-7EE6-4342-B048-85BDC9FD1C3A}</a:tableStyleId>
              </a:tblPr>
              <a:tblGrid>
                <a:gridCol w="799152">
                  <a:extLst>
                    <a:ext uri="{9D8B030D-6E8A-4147-A177-3AD203B41FA5}">
                      <a16:colId xmlns:a16="http://schemas.microsoft.com/office/drawing/2014/main" val="20000"/>
                    </a:ext>
                  </a:extLst>
                </a:gridCol>
                <a:gridCol w="799152">
                  <a:extLst>
                    <a:ext uri="{9D8B030D-6E8A-4147-A177-3AD203B41FA5}">
                      <a16:colId xmlns:a16="http://schemas.microsoft.com/office/drawing/2014/main" val="20001"/>
                    </a:ext>
                  </a:extLst>
                </a:gridCol>
                <a:gridCol w="799152">
                  <a:extLst>
                    <a:ext uri="{9D8B030D-6E8A-4147-A177-3AD203B41FA5}">
                      <a16:colId xmlns:a16="http://schemas.microsoft.com/office/drawing/2014/main" val="20002"/>
                    </a:ext>
                  </a:extLst>
                </a:gridCol>
                <a:gridCol w="799152">
                  <a:extLst>
                    <a:ext uri="{9D8B030D-6E8A-4147-A177-3AD203B41FA5}">
                      <a16:colId xmlns:a16="http://schemas.microsoft.com/office/drawing/2014/main" val="20003"/>
                    </a:ext>
                  </a:extLst>
                </a:gridCol>
                <a:gridCol w="799152">
                  <a:extLst>
                    <a:ext uri="{9D8B030D-6E8A-4147-A177-3AD203B41FA5}">
                      <a16:colId xmlns:a16="http://schemas.microsoft.com/office/drawing/2014/main" val="20004"/>
                    </a:ext>
                  </a:extLst>
                </a:gridCol>
                <a:gridCol w="799152">
                  <a:extLst>
                    <a:ext uri="{9D8B030D-6E8A-4147-A177-3AD203B41FA5}">
                      <a16:colId xmlns:a16="http://schemas.microsoft.com/office/drawing/2014/main" val="20005"/>
                    </a:ext>
                  </a:extLst>
                </a:gridCol>
                <a:gridCol w="799152">
                  <a:extLst>
                    <a:ext uri="{9D8B030D-6E8A-4147-A177-3AD203B41FA5}">
                      <a16:colId xmlns:a16="http://schemas.microsoft.com/office/drawing/2014/main" val="20006"/>
                    </a:ext>
                  </a:extLst>
                </a:gridCol>
                <a:gridCol w="799152">
                  <a:extLst>
                    <a:ext uri="{9D8B030D-6E8A-4147-A177-3AD203B41FA5}">
                      <a16:colId xmlns:a16="http://schemas.microsoft.com/office/drawing/2014/main" val="20007"/>
                    </a:ext>
                  </a:extLst>
                </a:gridCol>
                <a:gridCol w="799152">
                  <a:extLst>
                    <a:ext uri="{9D8B030D-6E8A-4147-A177-3AD203B41FA5}">
                      <a16:colId xmlns:a16="http://schemas.microsoft.com/office/drawing/2014/main" val="20008"/>
                    </a:ext>
                  </a:extLst>
                </a:gridCol>
                <a:gridCol w="799152">
                  <a:extLst>
                    <a:ext uri="{9D8B030D-6E8A-4147-A177-3AD203B41FA5}">
                      <a16:colId xmlns:a16="http://schemas.microsoft.com/office/drawing/2014/main" val="20009"/>
                    </a:ext>
                  </a:extLst>
                </a:gridCol>
                <a:gridCol w="799152">
                  <a:extLst>
                    <a:ext uri="{9D8B030D-6E8A-4147-A177-3AD203B41FA5}">
                      <a16:colId xmlns:a16="http://schemas.microsoft.com/office/drawing/2014/main" val="20010"/>
                    </a:ext>
                  </a:extLst>
                </a:gridCol>
                <a:gridCol w="799152">
                  <a:extLst>
                    <a:ext uri="{9D8B030D-6E8A-4147-A177-3AD203B41FA5}">
                      <a16:colId xmlns:a16="http://schemas.microsoft.com/office/drawing/2014/main" val="20011"/>
                    </a:ext>
                  </a:extLst>
                </a:gridCol>
                <a:gridCol w="799152">
                  <a:extLst>
                    <a:ext uri="{9D8B030D-6E8A-4147-A177-3AD203B41FA5}">
                      <a16:colId xmlns:a16="http://schemas.microsoft.com/office/drawing/2014/main" val="20012"/>
                    </a:ext>
                  </a:extLst>
                </a:gridCol>
                <a:gridCol w="799152">
                  <a:extLst>
                    <a:ext uri="{9D8B030D-6E8A-4147-A177-3AD203B41FA5}">
                      <a16:colId xmlns:a16="http://schemas.microsoft.com/office/drawing/2014/main" val="20013"/>
                    </a:ext>
                  </a:extLst>
                </a:gridCol>
                <a:gridCol w="799152">
                  <a:extLst>
                    <a:ext uri="{9D8B030D-6E8A-4147-A177-3AD203B41FA5}">
                      <a16:colId xmlns:a16="http://schemas.microsoft.com/office/drawing/2014/main" val="20014"/>
                    </a:ext>
                  </a:extLst>
                </a:gridCol>
              </a:tblGrid>
              <a:tr h="370840">
                <a:tc>
                  <a:txBody>
                    <a:bodyPr/>
                    <a:lstStyle/>
                    <a:p>
                      <a:r>
                        <a:rPr lang="en-US" sz="1500" b="0" baseline="0" dirty="0">
                          <a:latin typeface="Century Gothic" panose="020B0502020202020204" pitchFamily="34" charset="0"/>
                          <a:ea typeface="Arial" charset="0"/>
                          <a:cs typeface="Arial" charset="0"/>
                        </a:rPr>
                        <a:t>1</a:t>
                      </a:r>
                      <a:endParaRPr lang="en-US" sz="1500" b="0" dirty="0">
                        <a:latin typeface="Century Gothic" panose="020B0502020202020204" pitchFamily="34" charset="0"/>
                        <a:ea typeface="Arial" charset="0"/>
                        <a:cs typeface="Arial" charset="0"/>
                      </a:endParaRP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20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30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40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50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60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70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80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90</a:t>
                      </a:r>
                    </a:p>
                  </a:txBody>
                  <a:tcPr>
                    <a:gradFill flip="none" rotWithShape="1">
                      <a:gsLst>
                        <a:gs pos="0">
                          <a:schemeClr val="accent4">
                            <a:lumMod val="75000"/>
                          </a:schemeClr>
                        </a:gs>
                        <a:gs pos="100000">
                          <a:schemeClr val="accent4">
                            <a:lumMod val="60000"/>
                            <a:lumOff val="40000"/>
                          </a:schemeClr>
                        </a:gs>
                      </a:gsLst>
                      <a:lin ang="2700000" scaled="0"/>
                      <a:tileRect/>
                    </a:gradFill>
                  </a:tcPr>
                </a:tc>
                <a:tc>
                  <a:txBody>
                    <a:bodyPr/>
                    <a:lstStyle/>
                    <a:p>
                      <a:r>
                        <a:rPr lang="en-US" sz="1500" b="0" dirty="0">
                          <a:latin typeface="Century Gothic" panose="020B0502020202020204" pitchFamily="34" charset="0"/>
                          <a:ea typeface="Arial" charset="0"/>
                          <a:cs typeface="Arial" charset="0"/>
                        </a:rPr>
                        <a:t>100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110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120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130</a:t>
                      </a:r>
                    </a:p>
                  </a:txBody>
                  <a:tcPr>
                    <a:gradFill flip="none" rotWithShape="1">
                      <a:gsLst>
                        <a:gs pos="0">
                          <a:schemeClr val="accent4">
                            <a:lumMod val="75000"/>
                          </a:schemeClr>
                        </a:gs>
                        <a:gs pos="100000">
                          <a:schemeClr val="accent4">
                            <a:lumMod val="60000"/>
                            <a:lumOff val="40000"/>
                          </a:schemeClr>
                        </a:gs>
                      </a:gsLst>
                      <a:lin ang="0" scaled="1"/>
                      <a:tileRect/>
                    </a:gradFill>
                  </a:tcPr>
                </a:tc>
                <a:tc>
                  <a:txBody>
                    <a:bodyPr/>
                    <a:lstStyle/>
                    <a:p>
                      <a:r>
                        <a:rPr lang="en-US" sz="1500" b="0" dirty="0">
                          <a:latin typeface="Century Gothic" panose="020B0502020202020204" pitchFamily="34" charset="0"/>
                          <a:ea typeface="Arial" charset="0"/>
                          <a:cs typeface="Arial" charset="0"/>
                        </a:rPr>
                        <a:t>140</a:t>
                      </a:r>
                    </a:p>
                  </a:txBody>
                  <a:tcPr>
                    <a:gradFill flip="none" rotWithShape="1">
                      <a:gsLst>
                        <a:gs pos="0">
                          <a:schemeClr val="accent4">
                            <a:lumMod val="75000"/>
                          </a:schemeClr>
                        </a:gs>
                        <a:gs pos="100000">
                          <a:schemeClr val="accent4">
                            <a:lumMod val="60000"/>
                            <a:lumOff val="40000"/>
                          </a:schemeClr>
                        </a:gs>
                      </a:gsLst>
                      <a:lin ang="0" scaled="1"/>
                      <a:tileRect/>
                    </a:gradFill>
                  </a:tcPr>
                </a:tc>
                <a:extLst>
                  <a:ext uri="{0D108BD9-81ED-4DB2-BD59-A6C34878D82A}">
                    <a16:rowId xmlns:a16="http://schemas.microsoft.com/office/drawing/2014/main" val="10000"/>
                  </a:ext>
                </a:extLst>
              </a:tr>
            </a:tbl>
          </a:graphicData>
        </a:graphic>
      </p:graphicFrame>
      <p:grpSp>
        <p:nvGrpSpPr>
          <p:cNvPr id="12" name="Group 11"/>
          <p:cNvGrpSpPr/>
          <p:nvPr/>
        </p:nvGrpSpPr>
        <p:grpSpPr>
          <a:xfrm>
            <a:off x="4365951" y="280979"/>
            <a:ext cx="1106433" cy="2801586"/>
            <a:chOff x="4752877" y="379453"/>
            <a:chExt cx="1106433" cy="3163847"/>
          </a:xfrm>
        </p:grpSpPr>
        <p:sp>
          <p:nvSpPr>
            <p:cNvPr id="28" name="Round Diagonal Corner Rectangle 27"/>
            <p:cNvSpPr>
              <a:spLocks noChangeAspect="1"/>
            </p:cNvSpPr>
            <p:nvPr/>
          </p:nvSpPr>
          <p:spPr>
            <a:xfrm>
              <a:off x="4752877" y="379453"/>
              <a:ext cx="1106433" cy="418757"/>
            </a:xfrm>
            <a:prstGeom prst="round2DiagRect">
              <a:avLst/>
            </a:prstGeom>
            <a:solidFill>
              <a:schemeClr val="accent4">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charset="0"/>
                  <a:ea typeface="Century Gothic" charset="0"/>
                  <a:cs typeface="Century Gothic" charset="0"/>
                </a:rPr>
                <a:t>TODAY</a:t>
              </a:r>
            </a:p>
          </p:txBody>
        </p:sp>
        <p:cxnSp>
          <p:nvCxnSpPr>
            <p:cNvPr id="9" name="Straight Connector 8"/>
            <p:cNvCxnSpPr/>
            <p:nvPr/>
          </p:nvCxnSpPr>
          <p:spPr>
            <a:xfrm>
              <a:off x="4864100" y="782329"/>
              <a:ext cx="0" cy="2760971"/>
            </a:xfrm>
            <a:prstGeom prst="line">
              <a:avLst/>
            </a:prstGeom>
            <a:ln w="31750">
              <a:solidFill>
                <a:schemeClr val="accent2">
                  <a:lumMod val="50000"/>
                </a:schemeClr>
              </a:solidFill>
              <a:tailEnd type="diamond"/>
            </a:ln>
            <a:effectLst>
              <a:glow>
                <a:schemeClr val="accent1">
                  <a:alpha val="40000"/>
                </a:schemeClr>
              </a:glow>
            </a:effectLst>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61330" y="380169"/>
            <a:ext cx="2625259" cy="2531519"/>
            <a:chOff x="161330" y="380169"/>
            <a:chExt cx="2625259" cy="2531519"/>
          </a:xfrm>
          <a:effectLst>
            <a:outerShdw blurRad="50800" dist="50800" dir="5400000" sx="1000" sy="1000" algn="ctr" rotWithShape="0">
              <a:srgbClr val="000000">
                <a:alpha val="43137"/>
              </a:srgbClr>
            </a:outerShdw>
          </a:effectLst>
        </p:grpSpPr>
        <p:grpSp>
          <p:nvGrpSpPr>
            <p:cNvPr id="2" name="Group 1"/>
            <p:cNvGrpSpPr/>
            <p:nvPr/>
          </p:nvGrpSpPr>
          <p:grpSpPr>
            <a:xfrm>
              <a:off x="161330" y="380169"/>
              <a:ext cx="2625259" cy="1061205"/>
              <a:chOff x="821273" y="410543"/>
              <a:chExt cx="2625259" cy="1061205"/>
            </a:xfrm>
          </p:grpSpPr>
          <p:sp>
            <p:nvSpPr>
              <p:cNvPr id="14" name="Rounded Rectangle 13"/>
              <p:cNvSpPr/>
              <p:nvPr/>
            </p:nvSpPr>
            <p:spPr>
              <a:xfrm>
                <a:off x="821274" y="411501"/>
                <a:ext cx="2249596" cy="1060247"/>
              </a:xfrm>
              <a:prstGeom prst="roundRect">
                <a:avLst>
                  <a:gd name="adj" fmla="val 0"/>
                </a:avLst>
              </a:prstGeom>
              <a:solidFill>
                <a:schemeClr val="accent4">
                  <a:lumMod val="20000"/>
                  <a:lumOff val="80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821273" y="410543"/>
                <a:ext cx="2625259" cy="646331"/>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1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4" name="Straight Connector 3"/>
            <p:cNvCxnSpPr>
              <a:cxnSpLocks/>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1" name="Group 20"/>
          <p:cNvGrpSpPr/>
          <p:nvPr/>
        </p:nvGrpSpPr>
        <p:grpSpPr>
          <a:xfrm>
            <a:off x="1925276" y="1467159"/>
            <a:ext cx="2625259" cy="1431117"/>
            <a:chOff x="161330" y="380169"/>
            <a:chExt cx="2625259" cy="2531519"/>
          </a:xfrm>
        </p:grpSpPr>
        <p:grpSp>
          <p:nvGrpSpPr>
            <p:cNvPr id="22" name="Group 21"/>
            <p:cNvGrpSpPr/>
            <p:nvPr/>
          </p:nvGrpSpPr>
          <p:grpSpPr>
            <a:xfrm>
              <a:off x="161330" y="380169"/>
              <a:ext cx="2625259" cy="1875535"/>
              <a:chOff x="821273" y="410543"/>
              <a:chExt cx="2625259" cy="1875535"/>
            </a:xfrm>
          </p:grpSpPr>
          <p:sp>
            <p:nvSpPr>
              <p:cNvPr id="24" name="Rounded Rectangle 23"/>
              <p:cNvSpPr/>
              <p:nvPr/>
            </p:nvSpPr>
            <p:spPr>
              <a:xfrm>
                <a:off x="821274" y="411500"/>
                <a:ext cx="2249596" cy="1874578"/>
              </a:xfrm>
              <a:prstGeom prst="roundRect">
                <a:avLst>
                  <a:gd name="adj" fmla="val 0"/>
                </a:avLst>
              </a:prstGeom>
              <a:solidFill>
                <a:schemeClr val="bg1">
                  <a:lumMod val="85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effectLst>
                    <a:glow>
                      <a:schemeClr val="accent1">
                        <a:alpha val="40000"/>
                      </a:schemeClr>
                    </a:glow>
                  </a:effectLst>
                </a:endParaRPr>
              </a:p>
            </p:txBody>
          </p:sp>
          <p:sp>
            <p:nvSpPr>
              <p:cNvPr id="25" name="TextBox 24"/>
              <p:cNvSpPr txBox="1"/>
              <p:nvPr/>
            </p:nvSpPr>
            <p:spPr>
              <a:xfrm>
                <a:off x="821273" y="410543"/>
                <a:ext cx="2625259" cy="1143303"/>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2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23" name="Straight Connector 22"/>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4623897" y="948733"/>
            <a:ext cx="2268139" cy="1911512"/>
            <a:chOff x="161328" y="380169"/>
            <a:chExt cx="4544603" cy="2531519"/>
          </a:xfrm>
        </p:grpSpPr>
        <p:grpSp>
          <p:nvGrpSpPr>
            <p:cNvPr id="27" name="Group 26"/>
            <p:cNvGrpSpPr/>
            <p:nvPr/>
          </p:nvGrpSpPr>
          <p:grpSpPr>
            <a:xfrm>
              <a:off x="161328" y="380169"/>
              <a:ext cx="4544603" cy="1405085"/>
              <a:chOff x="821271" y="410543"/>
              <a:chExt cx="4544603" cy="1405085"/>
            </a:xfrm>
          </p:grpSpPr>
          <p:sp>
            <p:nvSpPr>
              <p:cNvPr id="30" name="Rounded Rectangle 29"/>
              <p:cNvSpPr/>
              <p:nvPr/>
            </p:nvSpPr>
            <p:spPr>
              <a:xfrm>
                <a:off x="821271" y="411502"/>
                <a:ext cx="4544603" cy="1404126"/>
              </a:xfrm>
              <a:prstGeom prst="roundRect">
                <a:avLst>
                  <a:gd name="adj" fmla="val 0"/>
                </a:avLst>
              </a:prstGeom>
              <a:solidFill>
                <a:schemeClr val="tx2">
                  <a:lumMod val="20000"/>
                  <a:lumOff val="80000"/>
                </a:schemeClr>
              </a:solidFill>
              <a:ln>
                <a:noFill/>
              </a:ln>
              <a:effectLst>
                <a:outerShdw blurRad="50800" dist="50800" dir="5400000" sx="98000" sy="98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821273" y="410543"/>
                <a:ext cx="3791900" cy="855971"/>
              </a:xfrm>
              <a:prstGeom prst="rect">
                <a:avLst/>
              </a:prstGeom>
              <a:noFill/>
              <a:effectLst>
                <a:glow>
                  <a:schemeClr val="accent1">
                    <a:alpha val="40000"/>
                  </a:schemeClr>
                </a:glow>
              </a:effectLst>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3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29" name="Straight Connector 28"/>
            <p:cNvCxnSpPr/>
            <p:nvPr/>
          </p:nvCxnSpPr>
          <p:spPr>
            <a:xfrm>
              <a:off x="161330"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7261306" y="380169"/>
            <a:ext cx="2294387" cy="2560160"/>
            <a:chOff x="161330" y="380169"/>
            <a:chExt cx="2625259" cy="2531519"/>
          </a:xfrm>
        </p:grpSpPr>
        <p:grpSp>
          <p:nvGrpSpPr>
            <p:cNvPr id="33" name="Group 32"/>
            <p:cNvGrpSpPr/>
            <p:nvPr/>
          </p:nvGrpSpPr>
          <p:grpSpPr>
            <a:xfrm>
              <a:off x="161330" y="380169"/>
              <a:ext cx="2625259" cy="1049333"/>
              <a:chOff x="821273" y="410543"/>
              <a:chExt cx="2625259" cy="1049333"/>
            </a:xfrm>
          </p:grpSpPr>
          <p:sp>
            <p:nvSpPr>
              <p:cNvPr id="35" name="Rounded Rectangle 34"/>
              <p:cNvSpPr/>
              <p:nvPr/>
            </p:nvSpPr>
            <p:spPr>
              <a:xfrm>
                <a:off x="821273" y="411503"/>
                <a:ext cx="2607727" cy="1048373"/>
              </a:xfrm>
              <a:prstGeom prst="roundRect">
                <a:avLst>
                  <a:gd name="adj" fmla="val 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p:cNvSpPr txBox="1"/>
              <p:nvPr/>
            </p:nvSpPr>
            <p:spPr>
              <a:xfrm>
                <a:off x="821273" y="410543"/>
                <a:ext cx="2625259" cy="639100"/>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4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34" name="Straight Connector 33"/>
            <p:cNvCxnSpPr/>
            <p:nvPr/>
          </p:nvCxnSpPr>
          <p:spPr>
            <a:xfrm>
              <a:off x="2769057"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grpSp>
        <p:nvGrpSpPr>
          <p:cNvPr id="38" name="Group 37"/>
          <p:cNvGrpSpPr/>
          <p:nvPr/>
        </p:nvGrpSpPr>
        <p:grpSpPr>
          <a:xfrm>
            <a:off x="9671901" y="1326680"/>
            <a:ext cx="2393140" cy="1622832"/>
            <a:chOff x="689584" y="380169"/>
            <a:chExt cx="2097005" cy="2531519"/>
          </a:xfrm>
        </p:grpSpPr>
        <p:grpSp>
          <p:nvGrpSpPr>
            <p:cNvPr id="39" name="Group 38"/>
            <p:cNvGrpSpPr/>
            <p:nvPr/>
          </p:nvGrpSpPr>
          <p:grpSpPr>
            <a:xfrm>
              <a:off x="689584" y="380169"/>
              <a:ext cx="2097005" cy="1810459"/>
              <a:chOff x="1349527" y="410543"/>
              <a:chExt cx="2097005" cy="1810459"/>
            </a:xfrm>
          </p:grpSpPr>
          <p:sp>
            <p:nvSpPr>
              <p:cNvPr id="41" name="Rounded Rectangle 40"/>
              <p:cNvSpPr/>
              <p:nvPr/>
            </p:nvSpPr>
            <p:spPr>
              <a:xfrm>
                <a:off x="1349527" y="411502"/>
                <a:ext cx="2079473" cy="1809500"/>
              </a:xfrm>
              <a:prstGeom prst="roundRect">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p:cNvSpPr txBox="1"/>
              <p:nvPr/>
            </p:nvSpPr>
            <p:spPr>
              <a:xfrm>
                <a:off x="1349527" y="410543"/>
                <a:ext cx="2097005" cy="1008237"/>
              </a:xfrm>
              <a:prstGeom prst="rect">
                <a:avLst/>
              </a:prstGeom>
              <a:noFill/>
            </p:spPr>
            <p:txBody>
              <a:bodyPr wrap="square" rtlCol="0">
                <a:spAutoFit/>
              </a:bodyPr>
              <a:lstStyle/>
              <a:p>
                <a:r>
                  <a:rPr lang="en-US" sz="1200" b="1" dirty="0">
                    <a:effectLst>
                      <a:glow>
                        <a:schemeClr val="bg1">
                          <a:alpha val="40000"/>
                        </a:schemeClr>
                      </a:glow>
                    </a:effectLst>
                    <a:latin typeface="Century Gothic" panose="020B0502020202020204" pitchFamily="34" charset="0"/>
                    <a:ea typeface="Arial" charset="0"/>
                    <a:cs typeface="Arial" charset="0"/>
                  </a:rPr>
                  <a:t>MILESTONE 5 • 00/00</a:t>
                </a:r>
              </a:p>
              <a:p>
                <a:endParaRPr lang="en-US" sz="1200" b="1" dirty="0">
                  <a:effectLst>
                    <a:glow>
                      <a:schemeClr val="bg1">
                        <a:alpha val="40000"/>
                      </a:schemeClr>
                    </a:glow>
                  </a:effectLst>
                  <a:latin typeface="Century Gothic" panose="020B0502020202020204" pitchFamily="34" charset="0"/>
                  <a:ea typeface="Arial" charset="0"/>
                  <a:cs typeface="Arial" charset="0"/>
                </a:endParaRPr>
              </a:p>
              <a:p>
                <a:r>
                  <a:rPr lang="en-US" sz="1200" dirty="0">
                    <a:effectLst>
                      <a:glow>
                        <a:schemeClr val="bg1">
                          <a:alpha val="40000"/>
                        </a:schemeClr>
                      </a:glow>
                    </a:effectLst>
                    <a:latin typeface="Century Gothic" panose="020B0502020202020204" pitchFamily="34" charset="0"/>
                    <a:ea typeface="Arial" charset="0"/>
                    <a:cs typeface="Arial" charset="0"/>
                  </a:rPr>
                  <a:t>Title / Description</a:t>
                </a:r>
              </a:p>
            </p:txBody>
          </p:sp>
        </p:grpSp>
        <p:cxnSp>
          <p:nvCxnSpPr>
            <p:cNvPr id="40" name="Straight Connector 39"/>
            <p:cNvCxnSpPr/>
            <p:nvPr/>
          </p:nvCxnSpPr>
          <p:spPr>
            <a:xfrm>
              <a:off x="2769057" y="380169"/>
              <a:ext cx="0" cy="2531519"/>
            </a:xfrm>
            <a:prstGeom prst="line">
              <a:avLst/>
            </a:prstGeom>
            <a:ln w="22225">
              <a:solidFill>
                <a:schemeClr val="tx1">
                  <a:lumMod val="65000"/>
                  <a:lumOff val="35000"/>
                </a:schemeClr>
              </a:solidFill>
              <a:prstDash val="sysDot"/>
              <a:tailEnd type="oval" w="sm" len="sm"/>
            </a:ln>
            <a:effectLst>
              <a:glow rad="12700">
                <a:schemeClr val="bg1">
                  <a:lumMod val="50000"/>
                  <a:alpha val="51000"/>
                </a:schemeClr>
              </a:glow>
            </a:effectLst>
          </p:spPr>
          <p:style>
            <a:lnRef idx="1">
              <a:schemeClr val="accent1"/>
            </a:lnRef>
            <a:fillRef idx="0">
              <a:schemeClr val="accent1"/>
            </a:fillRef>
            <a:effectRef idx="0">
              <a:schemeClr val="accent1"/>
            </a:effectRef>
            <a:fontRef idx="minor">
              <a:schemeClr val="tx1"/>
            </a:fontRef>
          </p:style>
        </p:cxnSp>
      </p:grpSp>
      <p:sp>
        <p:nvSpPr>
          <p:cNvPr id="43" name="Rectangle 7">
            <a:extLst>
              <a:ext uri="{FF2B5EF4-FFF2-40B4-BE49-F238E27FC236}">
                <a16:creationId xmlns:a16="http://schemas.microsoft.com/office/drawing/2014/main" id="{E0D02C9E-BD4C-8236-C5BC-0B812A7C97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0" name="TextBox 49">
            <a:extLst>
              <a:ext uri="{FF2B5EF4-FFF2-40B4-BE49-F238E27FC236}">
                <a16:creationId xmlns:a16="http://schemas.microsoft.com/office/drawing/2014/main" id="{80620856-73E8-E1BD-460A-A82B794B1D4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PROJECT PLAN TIMELINE</a:t>
            </a:r>
            <a:endParaRPr lang="en-US" dirty="0">
              <a:solidFill>
                <a:schemeClr val="bg1"/>
              </a:solidFill>
              <a:latin typeface="Century Gothic" panose="020B0502020202020204" pitchFamily="34" charset="0"/>
              <a:ea typeface="Arial" charset="0"/>
              <a:cs typeface="Arial" charset="0"/>
            </a:endParaRPr>
          </a:p>
        </p:txBody>
      </p:sp>
      <p:sp>
        <p:nvSpPr>
          <p:cNvPr id="51" name="Parallelogram 50">
            <a:extLst>
              <a:ext uri="{FF2B5EF4-FFF2-40B4-BE49-F238E27FC236}">
                <a16:creationId xmlns:a16="http://schemas.microsoft.com/office/drawing/2014/main" id="{C8E2882E-8804-9AA3-F582-D412971363C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5015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211</Words>
  <Application>Microsoft Macintosh PowerPoint</Application>
  <PresentationFormat>Widescreen</PresentationFormat>
  <Paragraphs>47</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Narrow</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2022-05-13T00:17:39Z</dcterms:created>
  <dcterms:modified xsi:type="dcterms:W3CDTF">2022-12-07T23:51:22Z</dcterms:modified>
</cp:coreProperties>
</file>