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4"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FEF"/>
    <a:srgbClr val="ACF1E6"/>
    <a:srgbClr val="008F5D"/>
    <a:srgbClr val="E5B01B"/>
    <a:srgbClr val="00CB84"/>
    <a:srgbClr val="0EB4B5"/>
    <a:srgbClr val="33DCC7"/>
    <a:srgbClr val="53C5BA"/>
    <a:srgbClr val="66F1E4"/>
    <a:srgbClr val="FFD2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1" autoAdjust="0"/>
    <p:restoredTop sz="86447"/>
  </p:normalViewPr>
  <p:slideViewPr>
    <p:cSldViewPr snapToGrid="0" snapToObjects="1">
      <p:cViewPr varScale="1">
        <p:scale>
          <a:sx n="128" d="100"/>
          <a:sy n="128" d="100"/>
        </p:scale>
        <p:origin x="64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hyperlink" Target="https://www.smartsheet.com/try-it?trp=11544&amp;utm_source=integrated-content&amp;utm_campaign=/content/swot-templates-powerpoint&amp;utm_medium=Business+SWOT+Analysis+Template+Example+powerpoint+11544&amp;lpa=Business+SWOT+Analysis+Template+Example+powerpoint+11544" TargetMode="Externa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EFEF"/>
        </a:solid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88E69F0B-0430-3180-A067-53F29F7B0582}"/>
              </a:ext>
            </a:extLst>
          </p:cNvPr>
          <p:cNvSpPr txBox="1"/>
          <p:nvPr/>
        </p:nvSpPr>
        <p:spPr>
          <a:xfrm>
            <a:off x="300447" y="17637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BUSINESS SWOT ANALYSIS EXAMPLE</a:t>
            </a:r>
          </a:p>
        </p:txBody>
      </p:sp>
      <p:pic>
        <p:nvPicPr>
          <p:cNvPr id="11" name="Picture 10">
            <a:hlinkClick r:id="rId2"/>
            <a:extLst>
              <a:ext uri="{FF2B5EF4-FFF2-40B4-BE49-F238E27FC236}">
                <a16:creationId xmlns:a16="http://schemas.microsoft.com/office/drawing/2014/main" id="{6E0A03FB-94BE-4317-058F-999DE16B9619}"/>
              </a:ext>
            </a:extLst>
          </p:cNvPr>
          <p:cNvPicPr>
            <a:picLocks noChangeAspect="1"/>
          </p:cNvPicPr>
          <p:nvPr/>
        </p:nvPicPr>
        <p:blipFill>
          <a:blip r:embed="rId3"/>
          <a:stretch>
            <a:fillRect/>
          </a:stretch>
        </p:blipFill>
        <p:spPr>
          <a:xfrm>
            <a:off x="8275897" y="187165"/>
            <a:ext cx="3611877" cy="501240"/>
          </a:xfrm>
          <a:prstGeom prst="rect">
            <a:avLst/>
          </a:prstGeom>
        </p:spPr>
      </p:pic>
      <p:sp>
        <p:nvSpPr>
          <p:cNvPr id="29" name="Graphic 26">
            <a:extLst>
              <a:ext uri="{FF2B5EF4-FFF2-40B4-BE49-F238E27FC236}">
                <a16:creationId xmlns:a16="http://schemas.microsoft.com/office/drawing/2014/main" id="{292EF519-D034-4C82-F868-3C79C21F5267}"/>
              </a:ext>
            </a:extLst>
          </p:cNvPr>
          <p:cNvSpPr/>
          <p:nvPr/>
        </p:nvSpPr>
        <p:spPr>
          <a:xfrm rot="10800000" flipV="1">
            <a:off x="10150997" y="813679"/>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9024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49024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9024" y="15780"/>
                </a:moveTo>
                <a:lnTo>
                  <a:pt x="2595996" y="0"/>
                </a:lnTo>
                <a:lnTo>
                  <a:pt x="0" y="0"/>
                </a:lnTo>
                <a:lnTo>
                  <a:pt x="0" y="744682"/>
                </a:lnTo>
                <a:cubicBezTo>
                  <a:pt x="12123" y="506557"/>
                  <a:pt x="36901" y="253905"/>
                  <a:pt x="49024" y="15780"/>
                </a:cubicBezTo>
                <a:close/>
              </a:path>
            </a:pathLst>
          </a:custGeom>
          <a:solidFill>
            <a:schemeClr val="accent4"/>
          </a:solidFill>
          <a:ln w="8653" cap="flat">
            <a:noFill/>
            <a:prstDash val="solid"/>
            <a:miter/>
          </a:ln>
        </p:spPr>
        <p:txBody>
          <a:bodyPr rtlCol="0" anchor="ctr"/>
          <a:lstStyle/>
          <a:p>
            <a:endParaRPr lang="en-US"/>
          </a:p>
        </p:txBody>
      </p:sp>
      <p:sp>
        <p:nvSpPr>
          <p:cNvPr id="28" name="Graphic 26">
            <a:extLst>
              <a:ext uri="{FF2B5EF4-FFF2-40B4-BE49-F238E27FC236}">
                <a16:creationId xmlns:a16="http://schemas.microsoft.com/office/drawing/2014/main" id="{6D560567-CC05-EE46-2B37-CA5EB17A81BB}"/>
              </a:ext>
            </a:extLst>
          </p:cNvPr>
          <p:cNvSpPr/>
          <p:nvPr/>
        </p:nvSpPr>
        <p:spPr>
          <a:xfrm flipV="1">
            <a:off x="399007" y="4860542"/>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2693 w 2595996"/>
              <a:gd name="connsiteY0" fmla="*/ 13964 h 744682"/>
              <a:gd name="connsiteX1" fmla="*/ 2595996 w 2595996"/>
              <a:gd name="connsiteY1" fmla="*/ 0 h 744682"/>
              <a:gd name="connsiteX2" fmla="*/ 0 w 2595996"/>
              <a:gd name="connsiteY2" fmla="*/ 0 h 744682"/>
              <a:gd name="connsiteX3" fmla="*/ 0 w 2595996"/>
              <a:gd name="connsiteY3" fmla="*/ 744682 h 744682"/>
              <a:gd name="connsiteX4" fmla="*/ 42693 w 2595996"/>
              <a:gd name="connsiteY4" fmla="*/ 13964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2693" y="13964"/>
                </a:moveTo>
                <a:lnTo>
                  <a:pt x="2595996" y="0"/>
                </a:lnTo>
                <a:lnTo>
                  <a:pt x="0" y="0"/>
                </a:lnTo>
                <a:lnTo>
                  <a:pt x="0" y="744682"/>
                </a:lnTo>
                <a:cubicBezTo>
                  <a:pt x="12123" y="506557"/>
                  <a:pt x="30570" y="252089"/>
                  <a:pt x="42693" y="13964"/>
                </a:cubicBezTo>
                <a:close/>
              </a:path>
            </a:pathLst>
          </a:custGeom>
          <a:solidFill>
            <a:srgbClr val="00CB84"/>
          </a:solidFill>
          <a:ln w="8653" cap="flat">
            <a:noFill/>
            <a:prstDash val="solid"/>
            <a:miter/>
          </a:ln>
        </p:spPr>
        <p:txBody>
          <a:bodyPr rtlCol="0" anchor="ctr"/>
          <a:lstStyle/>
          <a:p>
            <a:endParaRPr lang="en-US"/>
          </a:p>
        </p:txBody>
      </p:sp>
      <p:sp>
        <p:nvSpPr>
          <p:cNvPr id="32" name="Graphic 26">
            <a:extLst>
              <a:ext uri="{FF2B5EF4-FFF2-40B4-BE49-F238E27FC236}">
                <a16:creationId xmlns:a16="http://schemas.microsoft.com/office/drawing/2014/main" id="{E066BB70-3C56-D99F-B3FE-F6B5ABFD5043}"/>
              </a:ext>
            </a:extLst>
          </p:cNvPr>
          <p:cNvSpPr/>
          <p:nvPr/>
        </p:nvSpPr>
        <p:spPr>
          <a:xfrm rot="10800000">
            <a:off x="10150997" y="4860542"/>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55351 w 2595996"/>
              <a:gd name="connsiteY0" fmla="*/ 17596 h 744682"/>
              <a:gd name="connsiteX1" fmla="*/ 2595996 w 2595996"/>
              <a:gd name="connsiteY1" fmla="*/ 0 h 744682"/>
              <a:gd name="connsiteX2" fmla="*/ 0 w 2595996"/>
              <a:gd name="connsiteY2" fmla="*/ 0 h 744682"/>
              <a:gd name="connsiteX3" fmla="*/ 0 w 2595996"/>
              <a:gd name="connsiteY3" fmla="*/ 744682 h 744682"/>
              <a:gd name="connsiteX4" fmla="*/ 55351 w 2595996"/>
              <a:gd name="connsiteY4" fmla="*/ 17596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55351" y="17596"/>
                </a:moveTo>
                <a:lnTo>
                  <a:pt x="2595996" y="0"/>
                </a:lnTo>
                <a:lnTo>
                  <a:pt x="0" y="0"/>
                </a:lnTo>
                <a:lnTo>
                  <a:pt x="0" y="744682"/>
                </a:lnTo>
                <a:cubicBezTo>
                  <a:pt x="12123" y="506557"/>
                  <a:pt x="43228" y="255721"/>
                  <a:pt x="55351" y="17596"/>
                </a:cubicBezTo>
                <a:close/>
              </a:path>
            </a:pathLst>
          </a:custGeom>
          <a:solidFill>
            <a:schemeClr val="bg2">
              <a:lumMod val="50000"/>
            </a:schemeClr>
          </a:solidFill>
          <a:ln w="8653" cap="flat">
            <a:noFill/>
            <a:prstDash val="solid"/>
            <a:miter/>
          </a:ln>
        </p:spPr>
        <p:txBody>
          <a:bodyPr rtlCol="0" anchor="ctr"/>
          <a:lstStyle/>
          <a:p>
            <a:endParaRPr lang="en-US"/>
          </a:p>
        </p:txBody>
      </p:sp>
      <p:sp>
        <p:nvSpPr>
          <p:cNvPr id="34" name="Graphic 26">
            <a:extLst>
              <a:ext uri="{FF2B5EF4-FFF2-40B4-BE49-F238E27FC236}">
                <a16:creationId xmlns:a16="http://schemas.microsoft.com/office/drawing/2014/main" id="{235F575B-C9C4-E6EA-CA2E-A7A6F0CDF21F}"/>
              </a:ext>
            </a:extLst>
          </p:cNvPr>
          <p:cNvSpPr/>
          <p:nvPr/>
        </p:nvSpPr>
        <p:spPr>
          <a:xfrm>
            <a:off x="399007" y="813679"/>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30043" y="15780"/>
                </a:moveTo>
                <a:lnTo>
                  <a:pt x="2595996" y="0"/>
                </a:lnTo>
                <a:lnTo>
                  <a:pt x="0" y="0"/>
                </a:lnTo>
                <a:lnTo>
                  <a:pt x="0" y="744682"/>
                </a:lnTo>
                <a:cubicBezTo>
                  <a:pt x="12123" y="506557"/>
                  <a:pt x="17920" y="253905"/>
                  <a:pt x="30043" y="15780"/>
                </a:cubicBezTo>
                <a:close/>
              </a:path>
            </a:pathLst>
          </a:custGeom>
          <a:solidFill>
            <a:schemeClr val="accent5"/>
          </a:solidFill>
          <a:ln w="8653" cap="flat">
            <a:noFill/>
            <a:prstDash val="solid"/>
            <a:miter/>
          </a:ln>
        </p:spPr>
        <p:txBody>
          <a:bodyPr rtlCol="0" anchor="ctr"/>
          <a:lstStyle/>
          <a:p>
            <a:endParaRPr lang="en-US"/>
          </a:p>
        </p:txBody>
      </p:sp>
      <p:sp>
        <p:nvSpPr>
          <p:cNvPr id="101" name="TextBox 100">
            <a:extLst>
              <a:ext uri="{FF2B5EF4-FFF2-40B4-BE49-F238E27FC236}">
                <a16:creationId xmlns:a16="http://schemas.microsoft.com/office/drawing/2014/main" id="{9111D247-B21F-B446-D61F-A45651B9648F}"/>
              </a:ext>
            </a:extLst>
          </p:cNvPr>
          <p:cNvSpPr txBox="1"/>
          <p:nvPr/>
        </p:nvSpPr>
        <p:spPr>
          <a:xfrm>
            <a:off x="1528840" y="966587"/>
            <a:ext cx="3383280" cy="430887"/>
          </a:xfrm>
          <a:prstGeom prst="rect">
            <a:avLst/>
          </a:prstGeom>
          <a:noFill/>
        </p:spPr>
        <p:txBody>
          <a:bodyPr wrap="square" rtlCol="0">
            <a:spAutoFit/>
          </a:bodyPr>
          <a:lstStyle/>
          <a:p>
            <a:pPr algn="ctr"/>
            <a:r>
              <a:rPr lang="en-US" sz="2200" spc="300" dirty="0">
                <a:solidFill>
                  <a:schemeClr val="accent5">
                    <a:lumMod val="75000"/>
                  </a:schemeClr>
                </a:solidFill>
                <a:latin typeface="Century Gothic" panose="020B0502020202020204" pitchFamily="34" charset="0"/>
              </a:rPr>
              <a:t>STRENGTHS</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7171683" y="966587"/>
            <a:ext cx="3383280" cy="430887"/>
          </a:xfrm>
          <a:prstGeom prst="rect">
            <a:avLst/>
          </a:prstGeom>
          <a:noFill/>
        </p:spPr>
        <p:txBody>
          <a:bodyPr wrap="square" rtlCol="0">
            <a:spAutoFit/>
          </a:bodyPr>
          <a:lstStyle/>
          <a:p>
            <a:pPr algn="ctr"/>
            <a:r>
              <a:rPr lang="en-US" sz="2200" spc="300" dirty="0">
                <a:solidFill>
                  <a:schemeClr val="accent4">
                    <a:lumMod val="75000"/>
                  </a:schemeClr>
                </a:solidFill>
                <a:latin typeface="Century Gothic" panose="020B0502020202020204" pitchFamily="34" charset="0"/>
              </a:rPr>
              <a:t>WEAKNESSES</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1519203" y="3789619"/>
            <a:ext cx="3383280" cy="430887"/>
          </a:xfrm>
          <a:prstGeom prst="rect">
            <a:avLst/>
          </a:prstGeom>
          <a:noFill/>
        </p:spPr>
        <p:txBody>
          <a:bodyPr wrap="square" rtlCol="0">
            <a:spAutoFit/>
          </a:bodyPr>
          <a:lstStyle/>
          <a:p>
            <a:pPr algn="ctr"/>
            <a:r>
              <a:rPr lang="en-US" sz="2200" spc="300" dirty="0">
                <a:solidFill>
                  <a:srgbClr val="008F5D"/>
                </a:solidFill>
                <a:latin typeface="Century Gothic" panose="020B0502020202020204" pitchFamily="34" charset="0"/>
              </a:rPr>
              <a:t>OPPORTUNITIES</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7162046" y="3789619"/>
            <a:ext cx="3383280" cy="430887"/>
          </a:xfrm>
          <a:prstGeom prst="rect">
            <a:avLst/>
          </a:prstGeom>
          <a:noFill/>
        </p:spPr>
        <p:txBody>
          <a:bodyPr wrap="square" rtlCol="0">
            <a:spAutoFit/>
          </a:bodyPr>
          <a:lstStyle/>
          <a:p>
            <a:pPr algn="ctr"/>
            <a:r>
              <a:rPr lang="en-US" sz="2200" spc="300" dirty="0">
                <a:solidFill>
                  <a:schemeClr val="tx1">
                    <a:lumMod val="65000"/>
                    <a:lumOff val="35000"/>
                  </a:schemeClr>
                </a:solidFill>
                <a:latin typeface="Century Gothic" panose="020B0502020202020204" pitchFamily="34" charset="0"/>
              </a:rPr>
              <a:t>THREATS</a:t>
            </a:r>
          </a:p>
        </p:txBody>
      </p:sp>
      <p:grpSp>
        <p:nvGrpSpPr>
          <p:cNvPr id="25" name="Group 24">
            <a:extLst>
              <a:ext uri="{FF2B5EF4-FFF2-40B4-BE49-F238E27FC236}">
                <a16:creationId xmlns:a16="http://schemas.microsoft.com/office/drawing/2014/main" id="{940C8021-27D3-EB26-B3C2-71C7F83194B4}"/>
              </a:ext>
            </a:extLst>
          </p:cNvPr>
          <p:cNvGrpSpPr/>
          <p:nvPr/>
        </p:nvGrpSpPr>
        <p:grpSpPr>
          <a:xfrm>
            <a:off x="5506653" y="3062739"/>
            <a:ext cx="1218459" cy="1226946"/>
            <a:chOff x="5506653" y="3062739"/>
            <a:chExt cx="1218459" cy="1226946"/>
          </a:xfrm>
        </p:grpSpPr>
        <p:grpSp>
          <p:nvGrpSpPr>
            <p:cNvPr id="24" name="Group 23">
              <a:extLst>
                <a:ext uri="{FF2B5EF4-FFF2-40B4-BE49-F238E27FC236}">
                  <a16:creationId xmlns:a16="http://schemas.microsoft.com/office/drawing/2014/main" id="{9E83C259-F53F-2956-E7A0-14A590995C00}"/>
                </a:ext>
              </a:extLst>
            </p:cNvPr>
            <p:cNvGrpSpPr/>
            <p:nvPr/>
          </p:nvGrpSpPr>
          <p:grpSpPr>
            <a:xfrm>
              <a:off x="5506653" y="3062739"/>
              <a:ext cx="1218459" cy="1226946"/>
              <a:chOff x="5411152" y="2956037"/>
              <a:chExt cx="1436543" cy="1437327"/>
            </a:xfrm>
          </p:grpSpPr>
          <p:pic>
            <p:nvPicPr>
              <p:cNvPr id="17" name="Graphic 16">
                <a:extLst>
                  <a:ext uri="{FF2B5EF4-FFF2-40B4-BE49-F238E27FC236}">
                    <a16:creationId xmlns:a16="http://schemas.microsoft.com/office/drawing/2014/main" id="{9D368D51-7963-9A88-E1A3-F449BFDADE7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6200000">
                <a:off x="5411153" y="3674011"/>
                <a:ext cx="719352" cy="719353"/>
              </a:xfrm>
              <a:prstGeom prst="rect">
                <a:avLst/>
              </a:prstGeom>
            </p:spPr>
          </p:pic>
          <p:pic>
            <p:nvPicPr>
              <p:cNvPr id="18" name="Graphic 17">
                <a:extLst>
                  <a:ext uri="{FF2B5EF4-FFF2-40B4-BE49-F238E27FC236}">
                    <a16:creationId xmlns:a16="http://schemas.microsoft.com/office/drawing/2014/main" id="{782A17D9-8B07-D97E-1B3C-B5343B57EB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0800000">
                <a:off x="6128343" y="3674012"/>
                <a:ext cx="719352" cy="719352"/>
              </a:xfrm>
              <a:prstGeom prst="rect">
                <a:avLst/>
              </a:prstGeom>
            </p:spPr>
          </p:pic>
          <p:pic>
            <p:nvPicPr>
              <p:cNvPr id="16" name="Graphic 15">
                <a:extLst>
                  <a:ext uri="{FF2B5EF4-FFF2-40B4-BE49-F238E27FC236}">
                    <a16:creationId xmlns:a16="http://schemas.microsoft.com/office/drawing/2014/main" id="{21384A1C-E81C-59BA-264C-82F4F1961B4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rot="5400000">
                <a:off x="6128341" y="2956038"/>
                <a:ext cx="719353" cy="719352"/>
              </a:xfrm>
              <a:prstGeom prst="rect">
                <a:avLst/>
              </a:prstGeom>
            </p:spPr>
          </p:pic>
          <p:pic>
            <p:nvPicPr>
              <p:cNvPr id="15" name="Graphic 14">
                <a:extLst>
                  <a:ext uri="{FF2B5EF4-FFF2-40B4-BE49-F238E27FC236}">
                    <a16:creationId xmlns:a16="http://schemas.microsoft.com/office/drawing/2014/main" id="{50F58390-E131-C7BE-A767-799B4079D0D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411154" y="2956039"/>
                <a:ext cx="719353" cy="719353"/>
              </a:xfrm>
              <a:prstGeom prst="rect">
                <a:avLst/>
              </a:prstGeom>
            </p:spPr>
          </p:pic>
        </p:grpSp>
        <p:sp>
          <p:nvSpPr>
            <p:cNvPr id="35" name="Freeform 34">
              <a:extLst>
                <a:ext uri="{FF2B5EF4-FFF2-40B4-BE49-F238E27FC236}">
                  <a16:creationId xmlns:a16="http://schemas.microsoft.com/office/drawing/2014/main" id="{D0DD58AC-9F92-8A5D-C04A-6EA39E969EAF}"/>
                </a:ext>
              </a:extLst>
            </p:cNvPr>
            <p:cNvSpPr/>
            <p:nvPr/>
          </p:nvSpPr>
          <p:spPr>
            <a:xfrm>
              <a:off x="5803377" y="3273149"/>
              <a:ext cx="188418" cy="338777"/>
            </a:xfrm>
            <a:custGeom>
              <a:avLst/>
              <a:gdLst>
                <a:gd name="connsiteX0" fmla="*/ 0 w 425073"/>
                <a:gd name="connsiteY0" fmla="*/ 610552 h 764286"/>
                <a:gd name="connsiteX1" fmla="*/ 61675 w 425073"/>
                <a:gd name="connsiteY1" fmla="*/ 573405 h 764286"/>
                <a:gd name="connsiteX2" fmla="*/ 212204 w 425073"/>
                <a:gd name="connsiteY2" fmla="*/ 693611 h 764286"/>
                <a:gd name="connsiteX3" fmla="*/ 280817 w 425073"/>
                <a:gd name="connsiteY3" fmla="*/ 676561 h 764286"/>
                <a:gd name="connsiteX4" fmla="*/ 329663 w 425073"/>
                <a:gd name="connsiteY4" fmla="*/ 630841 h 764286"/>
                <a:gd name="connsiteX5" fmla="*/ 346483 w 425073"/>
                <a:gd name="connsiteY5" fmla="*/ 569976 h 764286"/>
                <a:gd name="connsiteX6" fmla="*/ 321775 w 425073"/>
                <a:gd name="connsiteY6" fmla="*/ 498253 h 764286"/>
                <a:gd name="connsiteX7" fmla="*/ 197379 w 425073"/>
                <a:gd name="connsiteY7" fmla="*/ 381476 h 764286"/>
                <a:gd name="connsiteX8" fmla="*/ 84388 w 425073"/>
                <a:gd name="connsiteY8" fmla="*/ 282035 h 764286"/>
                <a:gd name="connsiteX9" fmla="*/ 45900 w 425073"/>
                <a:gd name="connsiteY9" fmla="*/ 170688 h 764286"/>
                <a:gd name="connsiteX10" fmla="*/ 68612 w 425073"/>
                <a:gd name="connsiteY10" fmla="*/ 84106 h 764286"/>
                <a:gd name="connsiteX11" fmla="*/ 132568 w 425073"/>
                <a:gd name="connsiteY11" fmla="*/ 22479 h 764286"/>
                <a:gd name="connsiteX12" fmla="*/ 222183 w 425073"/>
                <a:gd name="connsiteY12" fmla="*/ 0 h 764286"/>
                <a:gd name="connsiteX13" fmla="*/ 318164 w 425073"/>
                <a:gd name="connsiteY13" fmla="*/ 25432 h 764286"/>
                <a:gd name="connsiteX14" fmla="*/ 412625 w 425073"/>
                <a:gd name="connsiteY14" fmla="*/ 119158 h 764286"/>
                <a:gd name="connsiteX15" fmla="*/ 353420 w 425073"/>
                <a:gd name="connsiteY15" fmla="*/ 164211 h 764286"/>
                <a:gd name="connsiteX16" fmla="*/ 283573 w 425073"/>
                <a:gd name="connsiteY16" fmla="*/ 92488 h 764286"/>
                <a:gd name="connsiteX17" fmla="*/ 220662 w 425073"/>
                <a:gd name="connsiteY17" fmla="*/ 75152 h 764286"/>
                <a:gd name="connsiteX18" fmla="*/ 148819 w 425073"/>
                <a:gd name="connsiteY18" fmla="*/ 101822 h 764286"/>
                <a:gd name="connsiteX19" fmla="*/ 120975 w 425073"/>
                <a:gd name="connsiteY19" fmla="*/ 167640 h 764286"/>
                <a:gd name="connsiteX20" fmla="*/ 130858 w 425073"/>
                <a:gd name="connsiteY20" fmla="*/ 213646 h 764286"/>
                <a:gd name="connsiteX21" fmla="*/ 166874 w 425073"/>
                <a:gd name="connsiteY21" fmla="*/ 262128 h 764286"/>
                <a:gd name="connsiteX22" fmla="*/ 260670 w 425073"/>
                <a:gd name="connsiteY22" fmla="*/ 334804 h 764286"/>
                <a:gd name="connsiteX23" fmla="*/ 390007 w 425073"/>
                <a:gd name="connsiteY23" fmla="*/ 459010 h 764286"/>
                <a:gd name="connsiteX24" fmla="*/ 425074 w 425073"/>
                <a:gd name="connsiteY24" fmla="*/ 568357 h 764286"/>
                <a:gd name="connsiteX25" fmla="*/ 365109 w 425073"/>
                <a:gd name="connsiteY25" fmla="*/ 705898 h 764286"/>
                <a:gd name="connsiteX26" fmla="*/ 219237 w 425073"/>
                <a:gd name="connsiteY26" fmla="*/ 764286 h 764286"/>
                <a:gd name="connsiteX27" fmla="*/ 99307 w 425073"/>
                <a:gd name="connsiteY27" fmla="*/ 728948 h 764286"/>
                <a:gd name="connsiteX28" fmla="*/ 95 w 425073"/>
                <a:gd name="connsiteY28" fmla="*/ 610457 h 76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5073" h="764286">
                  <a:moveTo>
                    <a:pt x="0" y="610552"/>
                  </a:moveTo>
                  <a:lnTo>
                    <a:pt x="61675" y="573405"/>
                  </a:lnTo>
                  <a:cubicBezTo>
                    <a:pt x="105104" y="653510"/>
                    <a:pt x="155281" y="693611"/>
                    <a:pt x="212204" y="693611"/>
                  </a:cubicBezTo>
                  <a:cubicBezTo>
                    <a:pt x="236532" y="693611"/>
                    <a:pt x="259435" y="687896"/>
                    <a:pt x="280817" y="676561"/>
                  </a:cubicBezTo>
                  <a:cubicBezTo>
                    <a:pt x="302199" y="665226"/>
                    <a:pt x="318449" y="649891"/>
                    <a:pt x="329663" y="630841"/>
                  </a:cubicBezTo>
                  <a:cubicBezTo>
                    <a:pt x="340876" y="611696"/>
                    <a:pt x="346483" y="591407"/>
                    <a:pt x="346483" y="569976"/>
                  </a:cubicBezTo>
                  <a:cubicBezTo>
                    <a:pt x="346483" y="545592"/>
                    <a:pt x="338215" y="521684"/>
                    <a:pt x="321775" y="498253"/>
                  </a:cubicBezTo>
                  <a:cubicBezTo>
                    <a:pt x="299063" y="465963"/>
                    <a:pt x="257629" y="427006"/>
                    <a:pt x="197379" y="381476"/>
                  </a:cubicBezTo>
                  <a:cubicBezTo>
                    <a:pt x="136845" y="335661"/>
                    <a:pt x="99212" y="302514"/>
                    <a:pt x="84388" y="282035"/>
                  </a:cubicBezTo>
                  <a:cubicBezTo>
                    <a:pt x="58729" y="247745"/>
                    <a:pt x="45900" y="210598"/>
                    <a:pt x="45900" y="170688"/>
                  </a:cubicBezTo>
                  <a:cubicBezTo>
                    <a:pt x="45900" y="139065"/>
                    <a:pt x="53502" y="110204"/>
                    <a:pt x="68612" y="84106"/>
                  </a:cubicBezTo>
                  <a:cubicBezTo>
                    <a:pt x="83722" y="58103"/>
                    <a:pt x="105009" y="37529"/>
                    <a:pt x="132568" y="22479"/>
                  </a:cubicBezTo>
                  <a:cubicBezTo>
                    <a:pt x="160032" y="7430"/>
                    <a:pt x="189872" y="0"/>
                    <a:pt x="222183" y="0"/>
                  </a:cubicBezTo>
                  <a:cubicBezTo>
                    <a:pt x="256394" y="0"/>
                    <a:pt x="288419" y="8477"/>
                    <a:pt x="318164" y="25432"/>
                  </a:cubicBezTo>
                  <a:cubicBezTo>
                    <a:pt x="347909" y="42386"/>
                    <a:pt x="379459" y="73628"/>
                    <a:pt x="412625" y="119158"/>
                  </a:cubicBezTo>
                  <a:lnTo>
                    <a:pt x="353420" y="164211"/>
                  </a:lnTo>
                  <a:cubicBezTo>
                    <a:pt x="326147" y="127921"/>
                    <a:pt x="302864" y="104013"/>
                    <a:pt x="283573" y="92488"/>
                  </a:cubicBezTo>
                  <a:cubicBezTo>
                    <a:pt x="264281" y="80963"/>
                    <a:pt x="243374" y="75152"/>
                    <a:pt x="220662" y="75152"/>
                  </a:cubicBezTo>
                  <a:cubicBezTo>
                    <a:pt x="191393" y="75152"/>
                    <a:pt x="167445" y="84011"/>
                    <a:pt x="148819" y="101822"/>
                  </a:cubicBezTo>
                  <a:cubicBezTo>
                    <a:pt x="130193" y="119634"/>
                    <a:pt x="120975" y="141542"/>
                    <a:pt x="120975" y="167640"/>
                  </a:cubicBezTo>
                  <a:cubicBezTo>
                    <a:pt x="120975" y="183452"/>
                    <a:pt x="124301" y="198787"/>
                    <a:pt x="130858" y="213646"/>
                  </a:cubicBezTo>
                  <a:cubicBezTo>
                    <a:pt x="137415" y="228505"/>
                    <a:pt x="149484" y="244602"/>
                    <a:pt x="166874" y="262128"/>
                  </a:cubicBezTo>
                  <a:cubicBezTo>
                    <a:pt x="176378" y="271367"/>
                    <a:pt x="207643" y="295561"/>
                    <a:pt x="260670" y="334804"/>
                  </a:cubicBezTo>
                  <a:cubicBezTo>
                    <a:pt x="323486" y="381286"/>
                    <a:pt x="366630" y="422720"/>
                    <a:pt x="390007" y="459010"/>
                  </a:cubicBezTo>
                  <a:cubicBezTo>
                    <a:pt x="413385" y="495300"/>
                    <a:pt x="425074" y="531686"/>
                    <a:pt x="425074" y="568357"/>
                  </a:cubicBezTo>
                  <a:cubicBezTo>
                    <a:pt x="425074" y="621125"/>
                    <a:pt x="405117" y="666941"/>
                    <a:pt x="365109" y="705898"/>
                  </a:cubicBezTo>
                  <a:cubicBezTo>
                    <a:pt x="325101" y="744855"/>
                    <a:pt x="276540" y="764286"/>
                    <a:pt x="219237" y="764286"/>
                  </a:cubicBezTo>
                  <a:cubicBezTo>
                    <a:pt x="175142" y="764286"/>
                    <a:pt x="135134" y="752475"/>
                    <a:pt x="99307" y="728948"/>
                  </a:cubicBezTo>
                  <a:cubicBezTo>
                    <a:pt x="63481" y="705326"/>
                    <a:pt x="30410" y="665893"/>
                    <a:pt x="95" y="610457"/>
                  </a:cubicBezTo>
                  <a:close/>
                </a:path>
              </a:pathLst>
            </a:custGeom>
            <a:solidFill>
              <a:schemeClr val="bg1"/>
            </a:solidFill>
            <a:ln w="9492"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748FB03-D20F-67ED-E8E0-A626D3DED9F6}"/>
                </a:ext>
              </a:extLst>
            </p:cNvPr>
            <p:cNvSpPr/>
            <p:nvPr/>
          </p:nvSpPr>
          <p:spPr>
            <a:xfrm>
              <a:off x="6185388" y="3276651"/>
              <a:ext cx="301752" cy="322522"/>
            </a:xfrm>
            <a:custGeom>
              <a:avLst/>
              <a:gdLst>
                <a:gd name="connsiteX0" fmla="*/ 0 w 686409"/>
                <a:gd name="connsiteY0" fmla="*/ 0 h 727614"/>
                <a:gd name="connsiteX1" fmla="*/ 74504 w 686409"/>
                <a:gd name="connsiteY1" fmla="*/ 0 h 727614"/>
                <a:gd name="connsiteX2" fmla="*/ 222848 w 686409"/>
                <a:gd name="connsiteY2" fmla="*/ 524351 h 727614"/>
                <a:gd name="connsiteX3" fmla="*/ 335935 w 686409"/>
                <a:gd name="connsiteY3" fmla="*/ 95250 h 727614"/>
                <a:gd name="connsiteX4" fmla="*/ 350950 w 686409"/>
                <a:gd name="connsiteY4" fmla="*/ 95250 h 727614"/>
                <a:gd name="connsiteX5" fmla="*/ 461661 w 686409"/>
                <a:gd name="connsiteY5" fmla="*/ 524351 h 727614"/>
                <a:gd name="connsiteX6" fmla="*/ 612475 w 686409"/>
                <a:gd name="connsiteY6" fmla="*/ 0 h 727614"/>
                <a:gd name="connsiteX7" fmla="*/ 686409 w 686409"/>
                <a:gd name="connsiteY7" fmla="*/ 0 h 727614"/>
                <a:gd name="connsiteX8" fmla="*/ 477816 w 686409"/>
                <a:gd name="connsiteY8" fmla="*/ 727615 h 727614"/>
                <a:gd name="connsiteX9" fmla="*/ 445315 w 686409"/>
                <a:gd name="connsiteY9" fmla="*/ 727615 h 727614"/>
                <a:gd name="connsiteX10" fmla="*/ 343917 w 686409"/>
                <a:gd name="connsiteY10" fmla="*/ 300895 h 727614"/>
                <a:gd name="connsiteX11" fmla="*/ 238338 w 686409"/>
                <a:gd name="connsiteY11" fmla="*/ 727615 h 727614"/>
                <a:gd name="connsiteX12" fmla="*/ 205742 w 686409"/>
                <a:gd name="connsiteY12" fmla="*/ 727615 h 727614"/>
                <a:gd name="connsiteX13" fmla="*/ 0 w 686409"/>
                <a:gd name="connsiteY13" fmla="*/ 0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6409" h="727614">
                  <a:moveTo>
                    <a:pt x="0" y="0"/>
                  </a:moveTo>
                  <a:lnTo>
                    <a:pt x="74504" y="0"/>
                  </a:lnTo>
                  <a:lnTo>
                    <a:pt x="222848" y="524351"/>
                  </a:lnTo>
                  <a:lnTo>
                    <a:pt x="335935" y="95250"/>
                  </a:lnTo>
                  <a:lnTo>
                    <a:pt x="350950" y="95250"/>
                  </a:lnTo>
                  <a:lnTo>
                    <a:pt x="461661" y="524351"/>
                  </a:lnTo>
                  <a:lnTo>
                    <a:pt x="612475" y="0"/>
                  </a:lnTo>
                  <a:lnTo>
                    <a:pt x="686409" y="0"/>
                  </a:lnTo>
                  <a:lnTo>
                    <a:pt x="477816" y="727615"/>
                  </a:lnTo>
                  <a:lnTo>
                    <a:pt x="445315" y="727615"/>
                  </a:lnTo>
                  <a:lnTo>
                    <a:pt x="343917" y="300895"/>
                  </a:lnTo>
                  <a:lnTo>
                    <a:pt x="238338" y="727615"/>
                  </a:lnTo>
                  <a:lnTo>
                    <a:pt x="205742" y="727615"/>
                  </a:lnTo>
                  <a:lnTo>
                    <a:pt x="0" y="0"/>
                  </a:lnTo>
                  <a:close/>
                </a:path>
              </a:pathLst>
            </a:custGeom>
            <a:solidFill>
              <a:schemeClr val="bg1"/>
            </a:solidFill>
            <a:ln w="9492"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03E19FD-2F33-6DB4-643E-4B62C6451166}"/>
                </a:ext>
              </a:extLst>
            </p:cNvPr>
            <p:cNvSpPr/>
            <p:nvPr/>
          </p:nvSpPr>
          <p:spPr>
            <a:xfrm>
              <a:off x="5732620" y="3753085"/>
              <a:ext cx="321409" cy="338776"/>
            </a:xfrm>
            <a:custGeom>
              <a:avLst/>
              <a:gdLst>
                <a:gd name="connsiteX0" fmla="*/ 377843 w 764999"/>
                <a:gd name="connsiteY0" fmla="*/ 0 h 764285"/>
                <a:gd name="connsiteX1" fmla="*/ 653909 w 764999"/>
                <a:gd name="connsiteY1" fmla="*/ 110300 h 764285"/>
                <a:gd name="connsiteX2" fmla="*/ 765000 w 764999"/>
                <a:gd name="connsiteY2" fmla="*/ 381857 h 764285"/>
                <a:gd name="connsiteX3" fmla="*/ 654099 w 764999"/>
                <a:gd name="connsiteY3" fmla="*/ 652939 h 764285"/>
                <a:gd name="connsiteX4" fmla="*/ 383735 w 764999"/>
                <a:gd name="connsiteY4" fmla="*/ 764286 h 764285"/>
                <a:gd name="connsiteX5" fmla="*/ 111091 w 764999"/>
                <a:gd name="connsiteY5" fmla="*/ 653510 h 764285"/>
                <a:gd name="connsiteX6" fmla="*/ 0 w 764999"/>
                <a:gd name="connsiteY6" fmla="*/ 385382 h 764285"/>
                <a:gd name="connsiteX7" fmla="*/ 50652 w 764999"/>
                <a:gd name="connsiteY7" fmla="*/ 190976 h 764285"/>
                <a:gd name="connsiteX8" fmla="*/ 188637 w 764999"/>
                <a:gd name="connsiteY8" fmla="*/ 50768 h 764285"/>
                <a:gd name="connsiteX9" fmla="*/ 377748 w 764999"/>
                <a:gd name="connsiteY9" fmla="*/ 95 h 764285"/>
                <a:gd name="connsiteX10" fmla="*/ 381074 w 764999"/>
                <a:gd name="connsiteY10" fmla="*/ 70771 h 764285"/>
                <a:gd name="connsiteX11" fmla="*/ 228360 w 764999"/>
                <a:gd name="connsiteY11" fmla="*/ 112871 h 764285"/>
                <a:gd name="connsiteX12" fmla="*/ 115653 w 764999"/>
                <a:gd name="connsiteY12" fmla="*/ 226219 h 764285"/>
                <a:gd name="connsiteX13" fmla="*/ 75170 w 764999"/>
                <a:gd name="connsiteY13" fmla="*/ 385096 h 764285"/>
                <a:gd name="connsiteX14" fmla="*/ 164879 w 764999"/>
                <a:gd name="connsiteY14" fmla="*/ 604171 h 764285"/>
                <a:gd name="connsiteX15" fmla="*/ 381170 w 764999"/>
                <a:gd name="connsiteY15" fmla="*/ 693515 h 764285"/>
                <a:gd name="connsiteX16" fmla="*/ 537591 w 764999"/>
                <a:gd name="connsiteY16" fmla="*/ 652463 h 764285"/>
                <a:gd name="connsiteX17" fmla="*/ 649822 w 764999"/>
                <a:gd name="connsiteY17" fmla="*/ 540068 h 764285"/>
                <a:gd name="connsiteX18" fmla="*/ 690115 w 764999"/>
                <a:gd name="connsiteY18" fmla="*/ 381667 h 764285"/>
                <a:gd name="connsiteX19" fmla="*/ 649822 w 764999"/>
                <a:gd name="connsiteY19" fmla="*/ 224981 h 764285"/>
                <a:gd name="connsiteX20" fmla="*/ 536355 w 764999"/>
                <a:gd name="connsiteY20" fmla="*/ 112871 h 764285"/>
                <a:gd name="connsiteX21" fmla="*/ 381170 w 764999"/>
                <a:gd name="connsiteY21" fmla="*/ 70771 h 76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64999" h="764285">
                  <a:moveTo>
                    <a:pt x="377843" y="0"/>
                  </a:moveTo>
                  <a:cubicBezTo>
                    <a:pt x="487794" y="0"/>
                    <a:pt x="579784" y="36767"/>
                    <a:pt x="653909" y="110300"/>
                  </a:cubicBezTo>
                  <a:cubicBezTo>
                    <a:pt x="727938" y="183833"/>
                    <a:pt x="765000" y="274415"/>
                    <a:pt x="765000" y="381857"/>
                  </a:cubicBezTo>
                  <a:cubicBezTo>
                    <a:pt x="765000" y="489299"/>
                    <a:pt x="728033" y="578739"/>
                    <a:pt x="654099" y="652939"/>
                  </a:cubicBezTo>
                  <a:cubicBezTo>
                    <a:pt x="580165" y="727138"/>
                    <a:pt x="490075" y="764286"/>
                    <a:pt x="383735" y="764286"/>
                  </a:cubicBezTo>
                  <a:cubicBezTo>
                    <a:pt x="277396" y="764286"/>
                    <a:pt x="185216" y="727329"/>
                    <a:pt x="111091" y="653510"/>
                  </a:cubicBezTo>
                  <a:cubicBezTo>
                    <a:pt x="37062" y="579692"/>
                    <a:pt x="0" y="490252"/>
                    <a:pt x="0" y="385382"/>
                  </a:cubicBezTo>
                  <a:cubicBezTo>
                    <a:pt x="0" y="315468"/>
                    <a:pt x="16916" y="250698"/>
                    <a:pt x="50652" y="190976"/>
                  </a:cubicBezTo>
                  <a:cubicBezTo>
                    <a:pt x="84388" y="131255"/>
                    <a:pt x="130383" y="84582"/>
                    <a:pt x="188637" y="50768"/>
                  </a:cubicBezTo>
                  <a:cubicBezTo>
                    <a:pt x="246891" y="16955"/>
                    <a:pt x="309991" y="95"/>
                    <a:pt x="377748" y="95"/>
                  </a:cubicBezTo>
                  <a:close/>
                  <a:moveTo>
                    <a:pt x="381074" y="70771"/>
                  </a:moveTo>
                  <a:cubicBezTo>
                    <a:pt x="327382" y="70771"/>
                    <a:pt x="276445" y="84773"/>
                    <a:pt x="228360" y="112871"/>
                  </a:cubicBezTo>
                  <a:cubicBezTo>
                    <a:pt x="180274" y="140970"/>
                    <a:pt x="142642" y="178689"/>
                    <a:pt x="115653" y="226219"/>
                  </a:cubicBezTo>
                  <a:cubicBezTo>
                    <a:pt x="88664" y="273749"/>
                    <a:pt x="75170" y="326708"/>
                    <a:pt x="75170" y="385096"/>
                  </a:cubicBezTo>
                  <a:cubicBezTo>
                    <a:pt x="75170" y="471583"/>
                    <a:pt x="105104" y="544544"/>
                    <a:pt x="164879" y="604171"/>
                  </a:cubicBezTo>
                  <a:cubicBezTo>
                    <a:pt x="224653" y="663702"/>
                    <a:pt x="296782" y="693515"/>
                    <a:pt x="381170" y="693515"/>
                  </a:cubicBezTo>
                  <a:cubicBezTo>
                    <a:pt x="437523" y="693515"/>
                    <a:pt x="489695" y="679799"/>
                    <a:pt x="537591" y="652463"/>
                  </a:cubicBezTo>
                  <a:cubicBezTo>
                    <a:pt x="585486" y="625031"/>
                    <a:pt x="622928" y="587597"/>
                    <a:pt x="649822" y="540068"/>
                  </a:cubicBezTo>
                  <a:cubicBezTo>
                    <a:pt x="676716" y="492538"/>
                    <a:pt x="690115" y="439769"/>
                    <a:pt x="690115" y="381667"/>
                  </a:cubicBezTo>
                  <a:cubicBezTo>
                    <a:pt x="690115" y="323564"/>
                    <a:pt x="676716" y="271653"/>
                    <a:pt x="649822" y="224981"/>
                  </a:cubicBezTo>
                  <a:cubicBezTo>
                    <a:pt x="622928" y="178308"/>
                    <a:pt x="585106" y="140875"/>
                    <a:pt x="536355" y="112871"/>
                  </a:cubicBezTo>
                  <a:cubicBezTo>
                    <a:pt x="487604" y="84773"/>
                    <a:pt x="435812" y="70771"/>
                    <a:pt x="381170" y="70771"/>
                  </a:cubicBezTo>
                  <a:close/>
                </a:path>
              </a:pathLst>
            </a:custGeom>
            <a:solidFill>
              <a:schemeClr val="bg1"/>
            </a:solidFill>
            <a:ln w="9492"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83DBAECE-641A-9E88-1D23-DDD9F038280A}"/>
                </a:ext>
              </a:extLst>
            </p:cNvPr>
            <p:cNvSpPr/>
            <p:nvPr/>
          </p:nvSpPr>
          <p:spPr>
            <a:xfrm>
              <a:off x="6264250" y="3761189"/>
              <a:ext cx="176328" cy="322522"/>
            </a:xfrm>
            <a:custGeom>
              <a:avLst/>
              <a:gdLst>
                <a:gd name="connsiteX0" fmla="*/ 0 w 397799"/>
                <a:gd name="connsiteY0" fmla="*/ 71247 h 727614"/>
                <a:gd name="connsiteX1" fmla="*/ 0 w 397799"/>
                <a:gd name="connsiteY1" fmla="*/ 0 h 727614"/>
                <a:gd name="connsiteX2" fmla="*/ 397800 w 397799"/>
                <a:gd name="connsiteY2" fmla="*/ 0 h 727614"/>
                <a:gd name="connsiteX3" fmla="*/ 397800 w 397799"/>
                <a:gd name="connsiteY3" fmla="*/ 71247 h 727614"/>
                <a:gd name="connsiteX4" fmla="*/ 235962 w 397799"/>
                <a:gd name="connsiteY4" fmla="*/ 71247 h 727614"/>
                <a:gd name="connsiteX5" fmla="*/ 235962 w 397799"/>
                <a:gd name="connsiteY5" fmla="*/ 727615 h 727614"/>
                <a:gd name="connsiteX6" fmla="*/ 161933 w 397799"/>
                <a:gd name="connsiteY6" fmla="*/ 727615 h 727614"/>
                <a:gd name="connsiteX7" fmla="*/ 161933 w 397799"/>
                <a:gd name="connsiteY7" fmla="*/ 71247 h 727614"/>
                <a:gd name="connsiteX8" fmla="*/ 95 w 397799"/>
                <a:gd name="connsiteY8" fmla="*/ 71247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7799" h="727614">
                  <a:moveTo>
                    <a:pt x="0" y="71247"/>
                  </a:moveTo>
                  <a:lnTo>
                    <a:pt x="0" y="0"/>
                  </a:lnTo>
                  <a:lnTo>
                    <a:pt x="397800" y="0"/>
                  </a:lnTo>
                  <a:lnTo>
                    <a:pt x="397800" y="71247"/>
                  </a:lnTo>
                  <a:lnTo>
                    <a:pt x="235962" y="71247"/>
                  </a:lnTo>
                  <a:lnTo>
                    <a:pt x="235962" y="727615"/>
                  </a:lnTo>
                  <a:lnTo>
                    <a:pt x="161933" y="727615"/>
                  </a:lnTo>
                  <a:lnTo>
                    <a:pt x="161933" y="71247"/>
                  </a:lnTo>
                  <a:lnTo>
                    <a:pt x="95" y="71247"/>
                  </a:lnTo>
                  <a:close/>
                </a:path>
              </a:pathLst>
            </a:custGeom>
            <a:solidFill>
              <a:schemeClr val="bg1"/>
            </a:solidFill>
            <a:ln w="9492" cap="flat">
              <a:noFill/>
              <a:prstDash val="solid"/>
              <a:miter/>
            </a:ln>
          </p:spPr>
          <p:txBody>
            <a:bodyPr rtlCol="0" anchor="ctr"/>
            <a:lstStyle/>
            <a:p>
              <a:endParaRPr lang="en-US"/>
            </a:p>
          </p:txBody>
        </p:sp>
      </p:grpSp>
      <p:grpSp>
        <p:nvGrpSpPr>
          <p:cNvPr id="47" name="Group 46">
            <a:extLst>
              <a:ext uri="{FF2B5EF4-FFF2-40B4-BE49-F238E27FC236}">
                <a16:creationId xmlns:a16="http://schemas.microsoft.com/office/drawing/2014/main" id="{8C7C2AFC-CB27-5B02-BC37-26B55BC47A5E}"/>
              </a:ext>
            </a:extLst>
          </p:cNvPr>
          <p:cNvGrpSpPr/>
          <p:nvPr/>
        </p:nvGrpSpPr>
        <p:grpSpPr>
          <a:xfrm>
            <a:off x="6088205" y="969256"/>
            <a:ext cx="54356" cy="5414062"/>
            <a:chOff x="6088205" y="969256"/>
            <a:chExt cx="54356" cy="5414062"/>
          </a:xfrm>
        </p:grpSpPr>
        <p:sp>
          <p:nvSpPr>
            <p:cNvPr id="45" name="Graphic 26">
              <a:extLst>
                <a:ext uri="{FF2B5EF4-FFF2-40B4-BE49-F238E27FC236}">
                  <a16:creationId xmlns:a16="http://schemas.microsoft.com/office/drawing/2014/main" id="{4EEE6D17-667B-5DFB-1AE3-344EDC806287}"/>
                </a:ext>
              </a:extLst>
            </p:cNvPr>
            <p:cNvSpPr/>
            <p:nvPr/>
          </p:nvSpPr>
          <p:spPr>
            <a:xfrm rot="16200000">
              <a:off x="5078957" y="2008771"/>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4">
                <a:lumMod val="75000"/>
              </a:schemeClr>
            </a:solidFill>
            <a:ln w="8653" cap="flat">
              <a:noFill/>
              <a:prstDash val="solid"/>
              <a:miter/>
            </a:ln>
          </p:spPr>
          <p:txBody>
            <a:bodyPr rtlCol="0" anchor="ctr"/>
            <a:lstStyle/>
            <a:p>
              <a:endParaRPr lang="en-US"/>
            </a:p>
          </p:txBody>
        </p:sp>
        <p:sp>
          <p:nvSpPr>
            <p:cNvPr id="46" name="Graphic 26">
              <a:extLst>
                <a:ext uri="{FF2B5EF4-FFF2-40B4-BE49-F238E27FC236}">
                  <a16:creationId xmlns:a16="http://schemas.microsoft.com/office/drawing/2014/main" id="{B4752AB2-2E46-B3B4-36E3-F0043B405C32}"/>
                </a:ext>
              </a:extLst>
            </p:cNvPr>
            <p:cNvSpPr/>
            <p:nvPr/>
          </p:nvSpPr>
          <p:spPr>
            <a:xfrm rot="5400000">
              <a:off x="5048690" y="5319713"/>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rgbClr val="008F5D"/>
            </a:solidFill>
            <a:ln w="8653" cap="flat">
              <a:noFill/>
              <a:prstDash val="solid"/>
              <a:miter/>
            </a:ln>
          </p:spPr>
          <p:txBody>
            <a:bodyPr rtlCol="0" anchor="ctr"/>
            <a:lstStyle/>
            <a:p>
              <a:endParaRPr lang="en-US"/>
            </a:p>
          </p:txBody>
        </p:sp>
      </p:grpSp>
      <p:sp>
        <p:nvSpPr>
          <p:cNvPr id="49" name="Graphic 26">
            <a:extLst>
              <a:ext uri="{FF2B5EF4-FFF2-40B4-BE49-F238E27FC236}">
                <a16:creationId xmlns:a16="http://schemas.microsoft.com/office/drawing/2014/main" id="{3159CF80-F35F-EAA0-BBFF-5A541D513658}"/>
              </a:ext>
            </a:extLst>
          </p:cNvPr>
          <p:cNvSpPr/>
          <p:nvPr/>
        </p:nvSpPr>
        <p:spPr>
          <a:xfrm rot="10800000">
            <a:off x="2216543" y="3647423"/>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5">
              <a:lumMod val="50000"/>
            </a:schemeClr>
          </a:solidFill>
          <a:ln w="8653" cap="flat">
            <a:noFill/>
            <a:prstDash val="solid"/>
            <a:miter/>
          </a:ln>
        </p:spPr>
        <p:txBody>
          <a:bodyPr rtlCol="0" anchor="ctr"/>
          <a:lstStyle/>
          <a:p>
            <a:endParaRPr lang="en-US"/>
          </a:p>
        </p:txBody>
      </p:sp>
      <p:sp>
        <p:nvSpPr>
          <p:cNvPr id="50" name="Graphic 26">
            <a:extLst>
              <a:ext uri="{FF2B5EF4-FFF2-40B4-BE49-F238E27FC236}">
                <a16:creationId xmlns:a16="http://schemas.microsoft.com/office/drawing/2014/main" id="{72AD9321-5E40-5D37-4C19-0E94EA406183}"/>
              </a:ext>
            </a:extLst>
          </p:cNvPr>
          <p:cNvSpPr/>
          <p:nvPr/>
        </p:nvSpPr>
        <p:spPr>
          <a:xfrm>
            <a:off x="6716205" y="3677690"/>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bg2">
              <a:lumMod val="10000"/>
            </a:schemeClr>
          </a:solidFill>
          <a:ln w="8653" cap="flat">
            <a:noFill/>
            <a:prstDash val="solid"/>
            <a:miter/>
          </a:ln>
        </p:spPr>
        <p:txBody>
          <a:bodyPr rtlCol="0" anchor="ctr"/>
          <a:lstStyle/>
          <a:p>
            <a:endParaRPr lang="en-US"/>
          </a:p>
        </p:txBody>
      </p:sp>
      <p:sp>
        <p:nvSpPr>
          <p:cNvPr id="2" name="Rectangle 1">
            <a:extLst>
              <a:ext uri="{FF2B5EF4-FFF2-40B4-BE49-F238E27FC236}">
                <a16:creationId xmlns:a16="http://schemas.microsoft.com/office/drawing/2014/main" id="{77CBE480-FEB0-8BD0-FA4F-E8399313F792}"/>
              </a:ext>
            </a:extLst>
          </p:cNvPr>
          <p:cNvSpPr/>
          <p:nvPr/>
        </p:nvSpPr>
        <p:spPr>
          <a:xfrm>
            <a:off x="582359" y="1456274"/>
            <a:ext cx="530513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CONSUMER ORIENTED: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can sell digital-only products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 customers all over the world.</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BUSINESS ORIENTED: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can incorporate blockchain technology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and accept all kinds of digital payments.</a:t>
            </a:r>
            <a:endParaRPr lang="en-US" sz="1500" dirty="0">
              <a:solidFill>
                <a:schemeClr val="tx1"/>
              </a:solidFill>
              <a:effectLs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C3134E32-06B5-488C-170A-D7D8BB69545C}"/>
              </a:ext>
            </a:extLst>
          </p:cNvPr>
          <p:cNvSpPr/>
          <p:nvPr/>
        </p:nvSpPr>
        <p:spPr>
          <a:xfrm>
            <a:off x="587231" y="4311549"/>
            <a:ext cx="5300264"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DIGITAL EXPANSION: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have an opportunity to reach a much broader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(i.e., worldwide) audience.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NEW REVENUE STREAMS: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can create new digital and real-world product lines and set ourselves up for future growth and evolution.</a:t>
            </a:r>
          </a:p>
        </p:txBody>
      </p:sp>
      <p:sp>
        <p:nvSpPr>
          <p:cNvPr id="8" name="Rectangle 7">
            <a:extLst>
              <a:ext uri="{FF2B5EF4-FFF2-40B4-BE49-F238E27FC236}">
                <a16:creationId xmlns:a16="http://schemas.microsoft.com/office/drawing/2014/main" id="{7809AE9A-7D13-5383-89FE-864DE2C5F994}"/>
              </a:ext>
            </a:extLst>
          </p:cNvPr>
          <p:cNvSpPr/>
          <p:nvPr/>
        </p:nvSpPr>
        <p:spPr>
          <a:xfrm>
            <a:off x="6347778" y="1456274"/>
            <a:ext cx="5445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INFRASTRUCTURE IN INFANCY: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There will be a substantial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number of growing pains.</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NO MENTORS OR EXPERTS: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Because the metaverse is new, there are no proven mentors or experts to help guide us.</a:t>
            </a:r>
            <a:endParaRPr lang="en-US" sz="1500" dirty="0">
              <a:solidFill>
                <a:schemeClr val="tx1"/>
              </a:solidFill>
              <a:effectLst/>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EB97C9A-96CB-16F5-8D61-8B967D7A64FA}"/>
              </a:ext>
            </a:extLst>
          </p:cNvPr>
          <p:cNvSpPr/>
          <p:nvPr/>
        </p:nvSpPr>
        <p:spPr>
          <a:xfrm>
            <a:off x="6352650" y="4311549"/>
            <a:ext cx="5440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SECURITY: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Not enough is known about cybersecurity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and the risks of hacking within the metaverse.</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CRIME AND HARASSMENT: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It is difficult to enforce rules </a:t>
            </a:r>
            <a:b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br>
            <a:r>
              <a:rPr lang="en-US" sz="15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and laws in a digital space.</a:t>
            </a:r>
          </a:p>
        </p:txBody>
      </p:sp>
    </p:spTree>
    <p:extLst>
      <p:ext uri="{BB962C8B-B14F-4D97-AF65-F5344CB8AC3E}">
        <p14:creationId xmlns:p14="http://schemas.microsoft.com/office/powerpoint/2010/main" val="3537448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EFEF"/>
        </a:solidFill>
        <a:effectLst/>
      </p:bgPr>
    </p:bg>
    <p:spTree>
      <p:nvGrpSpPr>
        <p:cNvPr id="1" name=""/>
        <p:cNvGrpSpPr/>
        <p:nvPr/>
      </p:nvGrpSpPr>
      <p:grpSpPr>
        <a:xfrm>
          <a:off x="0" y="0"/>
          <a:ext cx="0" cy="0"/>
          <a:chOff x="0" y="0"/>
          <a:chExt cx="0" cy="0"/>
        </a:xfrm>
      </p:grpSpPr>
      <p:sp>
        <p:nvSpPr>
          <p:cNvPr id="29" name="Graphic 26">
            <a:extLst>
              <a:ext uri="{FF2B5EF4-FFF2-40B4-BE49-F238E27FC236}">
                <a16:creationId xmlns:a16="http://schemas.microsoft.com/office/drawing/2014/main" id="{292EF519-D034-4C82-F868-3C79C21F5267}"/>
              </a:ext>
            </a:extLst>
          </p:cNvPr>
          <p:cNvSpPr/>
          <p:nvPr/>
        </p:nvSpPr>
        <p:spPr>
          <a:xfrm rot="10800000" flipV="1">
            <a:off x="10150997" y="813679"/>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9024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49024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9024" y="15780"/>
                </a:moveTo>
                <a:lnTo>
                  <a:pt x="2595996" y="0"/>
                </a:lnTo>
                <a:lnTo>
                  <a:pt x="0" y="0"/>
                </a:lnTo>
                <a:lnTo>
                  <a:pt x="0" y="744682"/>
                </a:lnTo>
                <a:cubicBezTo>
                  <a:pt x="12123" y="506557"/>
                  <a:pt x="36901" y="253905"/>
                  <a:pt x="49024" y="15780"/>
                </a:cubicBezTo>
                <a:close/>
              </a:path>
            </a:pathLst>
          </a:custGeom>
          <a:solidFill>
            <a:schemeClr val="accent4"/>
          </a:solidFill>
          <a:ln w="8653" cap="flat">
            <a:noFill/>
            <a:prstDash val="solid"/>
            <a:miter/>
          </a:ln>
        </p:spPr>
        <p:txBody>
          <a:bodyPr rtlCol="0" anchor="ctr"/>
          <a:lstStyle/>
          <a:p>
            <a:endParaRPr lang="en-US"/>
          </a:p>
        </p:txBody>
      </p:sp>
      <p:sp>
        <p:nvSpPr>
          <p:cNvPr id="28" name="Graphic 26">
            <a:extLst>
              <a:ext uri="{FF2B5EF4-FFF2-40B4-BE49-F238E27FC236}">
                <a16:creationId xmlns:a16="http://schemas.microsoft.com/office/drawing/2014/main" id="{6D560567-CC05-EE46-2B37-CA5EB17A81BB}"/>
              </a:ext>
            </a:extLst>
          </p:cNvPr>
          <p:cNvSpPr/>
          <p:nvPr/>
        </p:nvSpPr>
        <p:spPr>
          <a:xfrm flipV="1">
            <a:off x="399007" y="4860542"/>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42693 w 2595996"/>
              <a:gd name="connsiteY0" fmla="*/ 13964 h 744682"/>
              <a:gd name="connsiteX1" fmla="*/ 2595996 w 2595996"/>
              <a:gd name="connsiteY1" fmla="*/ 0 h 744682"/>
              <a:gd name="connsiteX2" fmla="*/ 0 w 2595996"/>
              <a:gd name="connsiteY2" fmla="*/ 0 h 744682"/>
              <a:gd name="connsiteX3" fmla="*/ 0 w 2595996"/>
              <a:gd name="connsiteY3" fmla="*/ 744682 h 744682"/>
              <a:gd name="connsiteX4" fmla="*/ 42693 w 2595996"/>
              <a:gd name="connsiteY4" fmla="*/ 13964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42693" y="13964"/>
                </a:moveTo>
                <a:lnTo>
                  <a:pt x="2595996" y="0"/>
                </a:lnTo>
                <a:lnTo>
                  <a:pt x="0" y="0"/>
                </a:lnTo>
                <a:lnTo>
                  <a:pt x="0" y="744682"/>
                </a:lnTo>
                <a:cubicBezTo>
                  <a:pt x="12123" y="506557"/>
                  <a:pt x="30570" y="252089"/>
                  <a:pt x="42693" y="13964"/>
                </a:cubicBezTo>
                <a:close/>
              </a:path>
            </a:pathLst>
          </a:custGeom>
          <a:solidFill>
            <a:srgbClr val="00CB84"/>
          </a:solidFill>
          <a:ln w="8653" cap="flat">
            <a:noFill/>
            <a:prstDash val="solid"/>
            <a:miter/>
          </a:ln>
        </p:spPr>
        <p:txBody>
          <a:bodyPr rtlCol="0" anchor="ctr"/>
          <a:lstStyle/>
          <a:p>
            <a:endParaRPr lang="en-US"/>
          </a:p>
        </p:txBody>
      </p:sp>
      <p:sp>
        <p:nvSpPr>
          <p:cNvPr id="32" name="Graphic 26">
            <a:extLst>
              <a:ext uri="{FF2B5EF4-FFF2-40B4-BE49-F238E27FC236}">
                <a16:creationId xmlns:a16="http://schemas.microsoft.com/office/drawing/2014/main" id="{E066BB70-3C56-D99F-B3FE-F6B5ABFD5043}"/>
              </a:ext>
            </a:extLst>
          </p:cNvPr>
          <p:cNvSpPr/>
          <p:nvPr/>
        </p:nvSpPr>
        <p:spPr>
          <a:xfrm rot="10800000">
            <a:off x="10150997" y="4860542"/>
            <a:ext cx="1736777"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55351 w 2595996"/>
              <a:gd name="connsiteY0" fmla="*/ 17596 h 744682"/>
              <a:gd name="connsiteX1" fmla="*/ 2595996 w 2595996"/>
              <a:gd name="connsiteY1" fmla="*/ 0 h 744682"/>
              <a:gd name="connsiteX2" fmla="*/ 0 w 2595996"/>
              <a:gd name="connsiteY2" fmla="*/ 0 h 744682"/>
              <a:gd name="connsiteX3" fmla="*/ 0 w 2595996"/>
              <a:gd name="connsiteY3" fmla="*/ 744682 h 744682"/>
              <a:gd name="connsiteX4" fmla="*/ 55351 w 2595996"/>
              <a:gd name="connsiteY4" fmla="*/ 17596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55351" y="17596"/>
                </a:moveTo>
                <a:lnTo>
                  <a:pt x="2595996" y="0"/>
                </a:lnTo>
                <a:lnTo>
                  <a:pt x="0" y="0"/>
                </a:lnTo>
                <a:lnTo>
                  <a:pt x="0" y="744682"/>
                </a:lnTo>
                <a:cubicBezTo>
                  <a:pt x="12123" y="506557"/>
                  <a:pt x="43228" y="255721"/>
                  <a:pt x="55351" y="17596"/>
                </a:cubicBezTo>
                <a:close/>
              </a:path>
            </a:pathLst>
          </a:custGeom>
          <a:solidFill>
            <a:schemeClr val="bg2">
              <a:lumMod val="50000"/>
            </a:schemeClr>
          </a:solidFill>
          <a:ln w="8653" cap="flat">
            <a:noFill/>
            <a:prstDash val="solid"/>
            <a:miter/>
          </a:ln>
        </p:spPr>
        <p:txBody>
          <a:bodyPr rtlCol="0" anchor="ctr"/>
          <a:lstStyle/>
          <a:p>
            <a:endParaRPr lang="en-US"/>
          </a:p>
        </p:txBody>
      </p:sp>
      <p:sp>
        <p:nvSpPr>
          <p:cNvPr id="34" name="Graphic 26">
            <a:extLst>
              <a:ext uri="{FF2B5EF4-FFF2-40B4-BE49-F238E27FC236}">
                <a16:creationId xmlns:a16="http://schemas.microsoft.com/office/drawing/2014/main" id="{235F575B-C9C4-E6EA-CA2E-A7A6F0CDF21F}"/>
              </a:ext>
            </a:extLst>
          </p:cNvPr>
          <p:cNvSpPr/>
          <p:nvPr/>
        </p:nvSpPr>
        <p:spPr>
          <a:xfrm>
            <a:off x="399007" y="813679"/>
            <a:ext cx="1737361" cy="1736064"/>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5996" h="744682">
                <a:moveTo>
                  <a:pt x="30043" y="15780"/>
                </a:moveTo>
                <a:lnTo>
                  <a:pt x="2595996" y="0"/>
                </a:lnTo>
                <a:lnTo>
                  <a:pt x="0" y="0"/>
                </a:lnTo>
                <a:lnTo>
                  <a:pt x="0" y="744682"/>
                </a:lnTo>
                <a:cubicBezTo>
                  <a:pt x="12123" y="506557"/>
                  <a:pt x="17920" y="253905"/>
                  <a:pt x="30043" y="15780"/>
                </a:cubicBezTo>
                <a:close/>
              </a:path>
            </a:pathLst>
          </a:custGeom>
          <a:solidFill>
            <a:schemeClr val="accent5"/>
          </a:solidFill>
          <a:ln w="8653" cap="flat">
            <a:noFill/>
            <a:prstDash val="solid"/>
            <a:miter/>
          </a:ln>
        </p:spPr>
        <p:txBody>
          <a:bodyPr rtlCol="0" anchor="ctr"/>
          <a:lstStyle/>
          <a:p>
            <a:endParaRPr lang="en-US"/>
          </a:p>
        </p:txBody>
      </p:sp>
      <p:sp>
        <p:nvSpPr>
          <p:cNvPr id="101" name="TextBox 100">
            <a:extLst>
              <a:ext uri="{FF2B5EF4-FFF2-40B4-BE49-F238E27FC236}">
                <a16:creationId xmlns:a16="http://schemas.microsoft.com/office/drawing/2014/main" id="{9111D247-B21F-B446-D61F-A45651B9648F}"/>
              </a:ext>
            </a:extLst>
          </p:cNvPr>
          <p:cNvSpPr txBox="1"/>
          <p:nvPr/>
        </p:nvSpPr>
        <p:spPr>
          <a:xfrm>
            <a:off x="1528840" y="966587"/>
            <a:ext cx="3383280" cy="430887"/>
          </a:xfrm>
          <a:prstGeom prst="rect">
            <a:avLst/>
          </a:prstGeom>
          <a:noFill/>
        </p:spPr>
        <p:txBody>
          <a:bodyPr wrap="square" rtlCol="0">
            <a:spAutoFit/>
          </a:bodyPr>
          <a:lstStyle/>
          <a:p>
            <a:pPr algn="ctr"/>
            <a:r>
              <a:rPr lang="en-US" sz="2200" spc="300" dirty="0">
                <a:solidFill>
                  <a:schemeClr val="accent5">
                    <a:lumMod val="75000"/>
                  </a:schemeClr>
                </a:solidFill>
                <a:latin typeface="Century Gothic" panose="020B0502020202020204" pitchFamily="34" charset="0"/>
              </a:rPr>
              <a:t>STRENGTHS</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7171683" y="966587"/>
            <a:ext cx="3383280" cy="430887"/>
          </a:xfrm>
          <a:prstGeom prst="rect">
            <a:avLst/>
          </a:prstGeom>
          <a:noFill/>
        </p:spPr>
        <p:txBody>
          <a:bodyPr wrap="square" rtlCol="0">
            <a:spAutoFit/>
          </a:bodyPr>
          <a:lstStyle/>
          <a:p>
            <a:pPr algn="ctr"/>
            <a:r>
              <a:rPr lang="en-US" sz="2200" spc="300" dirty="0">
                <a:solidFill>
                  <a:schemeClr val="accent4">
                    <a:lumMod val="75000"/>
                  </a:schemeClr>
                </a:solidFill>
                <a:latin typeface="Century Gothic" panose="020B0502020202020204" pitchFamily="34" charset="0"/>
              </a:rPr>
              <a:t>WEAKNESSES</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1519203" y="3789619"/>
            <a:ext cx="3383280" cy="430887"/>
          </a:xfrm>
          <a:prstGeom prst="rect">
            <a:avLst/>
          </a:prstGeom>
          <a:noFill/>
        </p:spPr>
        <p:txBody>
          <a:bodyPr wrap="square" rtlCol="0">
            <a:spAutoFit/>
          </a:bodyPr>
          <a:lstStyle/>
          <a:p>
            <a:pPr algn="ctr"/>
            <a:r>
              <a:rPr lang="en-US" sz="2200" spc="300" dirty="0">
                <a:solidFill>
                  <a:srgbClr val="008F5D"/>
                </a:solidFill>
                <a:latin typeface="Century Gothic" panose="020B0502020202020204" pitchFamily="34" charset="0"/>
              </a:rPr>
              <a:t>OPPORTUNITIES</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7162046" y="3789619"/>
            <a:ext cx="3383280" cy="430887"/>
          </a:xfrm>
          <a:prstGeom prst="rect">
            <a:avLst/>
          </a:prstGeom>
          <a:noFill/>
        </p:spPr>
        <p:txBody>
          <a:bodyPr wrap="square" rtlCol="0">
            <a:spAutoFit/>
          </a:bodyPr>
          <a:lstStyle/>
          <a:p>
            <a:pPr algn="ctr"/>
            <a:r>
              <a:rPr lang="en-US" sz="2200" spc="300" dirty="0">
                <a:solidFill>
                  <a:schemeClr val="tx1">
                    <a:lumMod val="65000"/>
                    <a:lumOff val="35000"/>
                  </a:schemeClr>
                </a:solidFill>
                <a:latin typeface="Century Gothic" panose="020B0502020202020204" pitchFamily="34" charset="0"/>
              </a:rPr>
              <a:t>THREATS</a:t>
            </a:r>
          </a:p>
        </p:txBody>
      </p:sp>
      <p:grpSp>
        <p:nvGrpSpPr>
          <p:cNvPr id="25" name="Group 24">
            <a:extLst>
              <a:ext uri="{FF2B5EF4-FFF2-40B4-BE49-F238E27FC236}">
                <a16:creationId xmlns:a16="http://schemas.microsoft.com/office/drawing/2014/main" id="{940C8021-27D3-EB26-B3C2-71C7F83194B4}"/>
              </a:ext>
            </a:extLst>
          </p:cNvPr>
          <p:cNvGrpSpPr/>
          <p:nvPr/>
        </p:nvGrpSpPr>
        <p:grpSpPr>
          <a:xfrm>
            <a:off x="5506653" y="3062739"/>
            <a:ext cx="1218459" cy="1226946"/>
            <a:chOff x="5506653" y="3062739"/>
            <a:chExt cx="1218459" cy="1226946"/>
          </a:xfrm>
        </p:grpSpPr>
        <p:grpSp>
          <p:nvGrpSpPr>
            <p:cNvPr id="24" name="Group 23">
              <a:extLst>
                <a:ext uri="{FF2B5EF4-FFF2-40B4-BE49-F238E27FC236}">
                  <a16:creationId xmlns:a16="http://schemas.microsoft.com/office/drawing/2014/main" id="{9E83C259-F53F-2956-E7A0-14A590995C00}"/>
                </a:ext>
              </a:extLst>
            </p:cNvPr>
            <p:cNvGrpSpPr/>
            <p:nvPr/>
          </p:nvGrpSpPr>
          <p:grpSpPr>
            <a:xfrm>
              <a:off x="5506653" y="3062739"/>
              <a:ext cx="1218459" cy="1226946"/>
              <a:chOff x="5411152" y="2956037"/>
              <a:chExt cx="1436543" cy="1437327"/>
            </a:xfrm>
          </p:grpSpPr>
          <p:pic>
            <p:nvPicPr>
              <p:cNvPr id="17" name="Graphic 16">
                <a:extLst>
                  <a:ext uri="{FF2B5EF4-FFF2-40B4-BE49-F238E27FC236}">
                    <a16:creationId xmlns:a16="http://schemas.microsoft.com/office/drawing/2014/main" id="{9D368D51-7963-9A88-E1A3-F449BFDADE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5411153" y="3674011"/>
                <a:ext cx="719352" cy="719353"/>
              </a:xfrm>
              <a:prstGeom prst="rect">
                <a:avLst/>
              </a:prstGeom>
            </p:spPr>
          </p:pic>
          <p:pic>
            <p:nvPicPr>
              <p:cNvPr id="18" name="Graphic 17">
                <a:extLst>
                  <a:ext uri="{FF2B5EF4-FFF2-40B4-BE49-F238E27FC236}">
                    <a16:creationId xmlns:a16="http://schemas.microsoft.com/office/drawing/2014/main" id="{782A17D9-8B07-D97E-1B3C-B5343B57EB2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6128343" y="3674012"/>
                <a:ext cx="719352" cy="719352"/>
              </a:xfrm>
              <a:prstGeom prst="rect">
                <a:avLst/>
              </a:prstGeom>
            </p:spPr>
          </p:pic>
          <p:pic>
            <p:nvPicPr>
              <p:cNvPr id="16" name="Graphic 15">
                <a:extLst>
                  <a:ext uri="{FF2B5EF4-FFF2-40B4-BE49-F238E27FC236}">
                    <a16:creationId xmlns:a16="http://schemas.microsoft.com/office/drawing/2014/main" id="{21384A1C-E81C-59BA-264C-82F4F1961B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5400000">
                <a:off x="6128341" y="2956038"/>
                <a:ext cx="719353" cy="719352"/>
              </a:xfrm>
              <a:prstGeom prst="rect">
                <a:avLst/>
              </a:prstGeom>
            </p:spPr>
          </p:pic>
          <p:pic>
            <p:nvPicPr>
              <p:cNvPr id="15" name="Graphic 14">
                <a:extLst>
                  <a:ext uri="{FF2B5EF4-FFF2-40B4-BE49-F238E27FC236}">
                    <a16:creationId xmlns:a16="http://schemas.microsoft.com/office/drawing/2014/main" id="{50F58390-E131-C7BE-A767-799B4079D0D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411154" y="2956039"/>
                <a:ext cx="719353" cy="719353"/>
              </a:xfrm>
              <a:prstGeom prst="rect">
                <a:avLst/>
              </a:prstGeom>
            </p:spPr>
          </p:pic>
        </p:grpSp>
        <p:sp>
          <p:nvSpPr>
            <p:cNvPr id="35" name="Freeform 34">
              <a:extLst>
                <a:ext uri="{FF2B5EF4-FFF2-40B4-BE49-F238E27FC236}">
                  <a16:creationId xmlns:a16="http://schemas.microsoft.com/office/drawing/2014/main" id="{D0DD58AC-9F92-8A5D-C04A-6EA39E969EAF}"/>
                </a:ext>
              </a:extLst>
            </p:cNvPr>
            <p:cNvSpPr/>
            <p:nvPr/>
          </p:nvSpPr>
          <p:spPr>
            <a:xfrm>
              <a:off x="5803377" y="3273149"/>
              <a:ext cx="188418" cy="338777"/>
            </a:xfrm>
            <a:custGeom>
              <a:avLst/>
              <a:gdLst>
                <a:gd name="connsiteX0" fmla="*/ 0 w 425073"/>
                <a:gd name="connsiteY0" fmla="*/ 610552 h 764286"/>
                <a:gd name="connsiteX1" fmla="*/ 61675 w 425073"/>
                <a:gd name="connsiteY1" fmla="*/ 573405 h 764286"/>
                <a:gd name="connsiteX2" fmla="*/ 212204 w 425073"/>
                <a:gd name="connsiteY2" fmla="*/ 693611 h 764286"/>
                <a:gd name="connsiteX3" fmla="*/ 280817 w 425073"/>
                <a:gd name="connsiteY3" fmla="*/ 676561 h 764286"/>
                <a:gd name="connsiteX4" fmla="*/ 329663 w 425073"/>
                <a:gd name="connsiteY4" fmla="*/ 630841 h 764286"/>
                <a:gd name="connsiteX5" fmla="*/ 346483 w 425073"/>
                <a:gd name="connsiteY5" fmla="*/ 569976 h 764286"/>
                <a:gd name="connsiteX6" fmla="*/ 321775 w 425073"/>
                <a:gd name="connsiteY6" fmla="*/ 498253 h 764286"/>
                <a:gd name="connsiteX7" fmla="*/ 197379 w 425073"/>
                <a:gd name="connsiteY7" fmla="*/ 381476 h 764286"/>
                <a:gd name="connsiteX8" fmla="*/ 84388 w 425073"/>
                <a:gd name="connsiteY8" fmla="*/ 282035 h 764286"/>
                <a:gd name="connsiteX9" fmla="*/ 45900 w 425073"/>
                <a:gd name="connsiteY9" fmla="*/ 170688 h 764286"/>
                <a:gd name="connsiteX10" fmla="*/ 68612 w 425073"/>
                <a:gd name="connsiteY10" fmla="*/ 84106 h 764286"/>
                <a:gd name="connsiteX11" fmla="*/ 132568 w 425073"/>
                <a:gd name="connsiteY11" fmla="*/ 22479 h 764286"/>
                <a:gd name="connsiteX12" fmla="*/ 222183 w 425073"/>
                <a:gd name="connsiteY12" fmla="*/ 0 h 764286"/>
                <a:gd name="connsiteX13" fmla="*/ 318164 w 425073"/>
                <a:gd name="connsiteY13" fmla="*/ 25432 h 764286"/>
                <a:gd name="connsiteX14" fmla="*/ 412625 w 425073"/>
                <a:gd name="connsiteY14" fmla="*/ 119158 h 764286"/>
                <a:gd name="connsiteX15" fmla="*/ 353420 w 425073"/>
                <a:gd name="connsiteY15" fmla="*/ 164211 h 764286"/>
                <a:gd name="connsiteX16" fmla="*/ 283573 w 425073"/>
                <a:gd name="connsiteY16" fmla="*/ 92488 h 764286"/>
                <a:gd name="connsiteX17" fmla="*/ 220662 w 425073"/>
                <a:gd name="connsiteY17" fmla="*/ 75152 h 764286"/>
                <a:gd name="connsiteX18" fmla="*/ 148819 w 425073"/>
                <a:gd name="connsiteY18" fmla="*/ 101822 h 764286"/>
                <a:gd name="connsiteX19" fmla="*/ 120975 w 425073"/>
                <a:gd name="connsiteY19" fmla="*/ 167640 h 764286"/>
                <a:gd name="connsiteX20" fmla="*/ 130858 w 425073"/>
                <a:gd name="connsiteY20" fmla="*/ 213646 h 764286"/>
                <a:gd name="connsiteX21" fmla="*/ 166874 w 425073"/>
                <a:gd name="connsiteY21" fmla="*/ 262128 h 764286"/>
                <a:gd name="connsiteX22" fmla="*/ 260670 w 425073"/>
                <a:gd name="connsiteY22" fmla="*/ 334804 h 764286"/>
                <a:gd name="connsiteX23" fmla="*/ 390007 w 425073"/>
                <a:gd name="connsiteY23" fmla="*/ 459010 h 764286"/>
                <a:gd name="connsiteX24" fmla="*/ 425074 w 425073"/>
                <a:gd name="connsiteY24" fmla="*/ 568357 h 764286"/>
                <a:gd name="connsiteX25" fmla="*/ 365109 w 425073"/>
                <a:gd name="connsiteY25" fmla="*/ 705898 h 764286"/>
                <a:gd name="connsiteX26" fmla="*/ 219237 w 425073"/>
                <a:gd name="connsiteY26" fmla="*/ 764286 h 764286"/>
                <a:gd name="connsiteX27" fmla="*/ 99307 w 425073"/>
                <a:gd name="connsiteY27" fmla="*/ 728948 h 764286"/>
                <a:gd name="connsiteX28" fmla="*/ 95 w 425073"/>
                <a:gd name="connsiteY28" fmla="*/ 610457 h 764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5073" h="764286">
                  <a:moveTo>
                    <a:pt x="0" y="610552"/>
                  </a:moveTo>
                  <a:lnTo>
                    <a:pt x="61675" y="573405"/>
                  </a:lnTo>
                  <a:cubicBezTo>
                    <a:pt x="105104" y="653510"/>
                    <a:pt x="155281" y="693611"/>
                    <a:pt x="212204" y="693611"/>
                  </a:cubicBezTo>
                  <a:cubicBezTo>
                    <a:pt x="236532" y="693611"/>
                    <a:pt x="259435" y="687896"/>
                    <a:pt x="280817" y="676561"/>
                  </a:cubicBezTo>
                  <a:cubicBezTo>
                    <a:pt x="302199" y="665226"/>
                    <a:pt x="318449" y="649891"/>
                    <a:pt x="329663" y="630841"/>
                  </a:cubicBezTo>
                  <a:cubicBezTo>
                    <a:pt x="340876" y="611696"/>
                    <a:pt x="346483" y="591407"/>
                    <a:pt x="346483" y="569976"/>
                  </a:cubicBezTo>
                  <a:cubicBezTo>
                    <a:pt x="346483" y="545592"/>
                    <a:pt x="338215" y="521684"/>
                    <a:pt x="321775" y="498253"/>
                  </a:cubicBezTo>
                  <a:cubicBezTo>
                    <a:pt x="299063" y="465963"/>
                    <a:pt x="257629" y="427006"/>
                    <a:pt x="197379" y="381476"/>
                  </a:cubicBezTo>
                  <a:cubicBezTo>
                    <a:pt x="136845" y="335661"/>
                    <a:pt x="99212" y="302514"/>
                    <a:pt x="84388" y="282035"/>
                  </a:cubicBezTo>
                  <a:cubicBezTo>
                    <a:pt x="58729" y="247745"/>
                    <a:pt x="45900" y="210598"/>
                    <a:pt x="45900" y="170688"/>
                  </a:cubicBezTo>
                  <a:cubicBezTo>
                    <a:pt x="45900" y="139065"/>
                    <a:pt x="53502" y="110204"/>
                    <a:pt x="68612" y="84106"/>
                  </a:cubicBezTo>
                  <a:cubicBezTo>
                    <a:pt x="83722" y="58103"/>
                    <a:pt x="105009" y="37529"/>
                    <a:pt x="132568" y="22479"/>
                  </a:cubicBezTo>
                  <a:cubicBezTo>
                    <a:pt x="160032" y="7430"/>
                    <a:pt x="189872" y="0"/>
                    <a:pt x="222183" y="0"/>
                  </a:cubicBezTo>
                  <a:cubicBezTo>
                    <a:pt x="256394" y="0"/>
                    <a:pt x="288419" y="8477"/>
                    <a:pt x="318164" y="25432"/>
                  </a:cubicBezTo>
                  <a:cubicBezTo>
                    <a:pt x="347909" y="42386"/>
                    <a:pt x="379459" y="73628"/>
                    <a:pt x="412625" y="119158"/>
                  </a:cubicBezTo>
                  <a:lnTo>
                    <a:pt x="353420" y="164211"/>
                  </a:lnTo>
                  <a:cubicBezTo>
                    <a:pt x="326147" y="127921"/>
                    <a:pt x="302864" y="104013"/>
                    <a:pt x="283573" y="92488"/>
                  </a:cubicBezTo>
                  <a:cubicBezTo>
                    <a:pt x="264281" y="80963"/>
                    <a:pt x="243374" y="75152"/>
                    <a:pt x="220662" y="75152"/>
                  </a:cubicBezTo>
                  <a:cubicBezTo>
                    <a:pt x="191393" y="75152"/>
                    <a:pt x="167445" y="84011"/>
                    <a:pt x="148819" y="101822"/>
                  </a:cubicBezTo>
                  <a:cubicBezTo>
                    <a:pt x="130193" y="119634"/>
                    <a:pt x="120975" y="141542"/>
                    <a:pt x="120975" y="167640"/>
                  </a:cubicBezTo>
                  <a:cubicBezTo>
                    <a:pt x="120975" y="183452"/>
                    <a:pt x="124301" y="198787"/>
                    <a:pt x="130858" y="213646"/>
                  </a:cubicBezTo>
                  <a:cubicBezTo>
                    <a:pt x="137415" y="228505"/>
                    <a:pt x="149484" y="244602"/>
                    <a:pt x="166874" y="262128"/>
                  </a:cubicBezTo>
                  <a:cubicBezTo>
                    <a:pt x="176378" y="271367"/>
                    <a:pt x="207643" y="295561"/>
                    <a:pt x="260670" y="334804"/>
                  </a:cubicBezTo>
                  <a:cubicBezTo>
                    <a:pt x="323486" y="381286"/>
                    <a:pt x="366630" y="422720"/>
                    <a:pt x="390007" y="459010"/>
                  </a:cubicBezTo>
                  <a:cubicBezTo>
                    <a:pt x="413385" y="495300"/>
                    <a:pt x="425074" y="531686"/>
                    <a:pt x="425074" y="568357"/>
                  </a:cubicBezTo>
                  <a:cubicBezTo>
                    <a:pt x="425074" y="621125"/>
                    <a:pt x="405117" y="666941"/>
                    <a:pt x="365109" y="705898"/>
                  </a:cubicBezTo>
                  <a:cubicBezTo>
                    <a:pt x="325101" y="744855"/>
                    <a:pt x="276540" y="764286"/>
                    <a:pt x="219237" y="764286"/>
                  </a:cubicBezTo>
                  <a:cubicBezTo>
                    <a:pt x="175142" y="764286"/>
                    <a:pt x="135134" y="752475"/>
                    <a:pt x="99307" y="728948"/>
                  </a:cubicBezTo>
                  <a:cubicBezTo>
                    <a:pt x="63481" y="705326"/>
                    <a:pt x="30410" y="665893"/>
                    <a:pt x="95" y="610457"/>
                  </a:cubicBezTo>
                  <a:close/>
                </a:path>
              </a:pathLst>
            </a:custGeom>
            <a:solidFill>
              <a:schemeClr val="bg1"/>
            </a:solidFill>
            <a:ln w="9492"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748FB03-D20F-67ED-E8E0-A626D3DED9F6}"/>
                </a:ext>
              </a:extLst>
            </p:cNvPr>
            <p:cNvSpPr/>
            <p:nvPr/>
          </p:nvSpPr>
          <p:spPr>
            <a:xfrm>
              <a:off x="6185388" y="3276651"/>
              <a:ext cx="301752" cy="322522"/>
            </a:xfrm>
            <a:custGeom>
              <a:avLst/>
              <a:gdLst>
                <a:gd name="connsiteX0" fmla="*/ 0 w 686409"/>
                <a:gd name="connsiteY0" fmla="*/ 0 h 727614"/>
                <a:gd name="connsiteX1" fmla="*/ 74504 w 686409"/>
                <a:gd name="connsiteY1" fmla="*/ 0 h 727614"/>
                <a:gd name="connsiteX2" fmla="*/ 222848 w 686409"/>
                <a:gd name="connsiteY2" fmla="*/ 524351 h 727614"/>
                <a:gd name="connsiteX3" fmla="*/ 335935 w 686409"/>
                <a:gd name="connsiteY3" fmla="*/ 95250 h 727614"/>
                <a:gd name="connsiteX4" fmla="*/ 350950 w 686409"/>
                <a:gd name="connsiteY4" fmla="*/ 95250 h 727614"/>
                <a:gd name="connsiteX5" fmla="*/ 461661 w 686409"/>
                <a:gd name="connsiteY5" fmla="*/ 524351 h 727614"/>
                <a:gd name="connsiteX6" fmla="*/ 612475 w 686409"/>
                <a:gd name="connsiteY6" fmla="*/ 0 h 727614"/>
                <a:gd name="connsiteX7" fmla="*/ 686409 w 686409"/>
                <a:gd name="connsiteY7" fmla="*/ 0 h 727614"/>
                <a:gd name="connsiteX8" fmla="*/ 477816 w 686409"/>
                <a:gd name="connsiteY8" fmla="*/ 727615 h 727614"/>
                <a:gd name="connsiteX9" fmla="*/ 445315 w 686409"/>
                <a:gd name="connsiteY9" fmla="*/ 727615 h 727614"/>
                <a:gd name="connsiteX10" fmla="*/ 343917 w 686409"/>
                <a:gd name="connsiteY10" fmla="*/ 300895 h 727614"/>
                <a:gd name="connsiteX11" fmla="*/ 238338 w 686409"/>
                <a:gd name="connsiteY11" fmla="*/ 727615 h 727614"/>
                <a:gd name="connsiteX12" fmla="*/ 205742 w 686409"/>
                <a:gd name="connsiteY12" fmla="*/ 727615 h 727614"/>
                <a:gd name="connsiteX13" fmla="*/ 0 w 686409"/>
                <a:gd name="connsiteY13" fmla="*/ 0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6409" h="727614">
                  <a:moveTo>
                    <a:pt x="0" y="0"/>
                  </a:moveTo>
                  <a:lnTo>
                    <a:pt x="74504" y="0"/>
                  </a:lnTo>
                  <a:lnTo>
                    <a:pt x="222848" y="524351"/>
                  </a:lnTo>
                  <a:lnTo>
                    <a:pt x="335935" y="95250"/>
                  </a:lnTo>
                  <a:lnTo>
                    <a:pt x="350950" y="95250"/>
                  </a:lnTo>
                  <a:lnTo>
                    <a:pt x="461661" y="524351"/>
                  </a:lnTo>
                  <a:lnTo>
                    <a:pt x="612475" y="0"/>
                  </a:lnTo>
                  <a:lnTo>
                    <a:pt x="686409" y="0"/>
                  </a:lnTo>
                  <a:lnTo>
                    <a:pt x="477816" y="727615"/>
                  </a:lnTo>
                  <a:lnTo>
                    <a:pt x="445315" y="727615"/>
                  </a:lnTo>
                  <a:lnTo>
                    <a:pt x="343917" y="300895"/>
                  </a:lnTo>
                  <a:lnTo>
                    <a:pt x="238338" y="727615"/>
                  </a:lnTo>
                  <a:lnTo>
                    <a:pt x="205742" y="727615"/>
                  </a:lnTo>
                  <a:lnTo>
                    <a:pt x="0" y="0"/>
                  </a:lnTo>
                  <a:close/>
                </a:path>
              </a:pathLst>
            </a:custGeom>
            <a:solidFill>
              <a:schemeClr val="bg1"/>
            </a:solidFill>
            <a:ln w="9492"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03E19FD-2F33-6DB4-643E-4B62C6451166}"/>
                </a:ext>
              </a:extLst>
            </p:cNvPr>
            <p:cNvSpPr/>
            <p:nvPr/>
          </p:nvSpPr>
          <p:spPr>
            <a:xfrm>
              <a:off x="5732620" y="3753085"/>
              <a:ext cx="321409" cy="338776"/>
            </a:xfrm>
            <a:custGeom>
              <a:avLst/>
              <a:gdLst>
                <a:gd name="connsiteX0" fmla="*/ 377843 w 764999"/>
                <a:gd name="connsiteY0" fmla="*/ 0 h 764285"/>
                <a:gd name="connsiteX1" fmla="*/ 653909 w 764999"/>
                <a:gd name="connsiteY1" fmla="*/ 110300 h 764285"/>
                <a:gd name="connsiteX2" fmla="*/ 765000 w 764999"/>
                <a:gd name="connsiteY2" fmla="*/ 381857 h 764285"/>
                <a:gd name="connsiteX3" fmla="*/ 654099 w 764999"/>
                <a:gd name="connsiteY3" fmla="*/ 652939 h 764285"/>
                <a:gd name="connsiteX4" fmla="*/ 383735 w 764999"/>
                <a:gd name="connsiteY4" fmla="*/ 764286 h 764285"/>
                <a:gd name="connsiteX5" fmla="*/ 111091 w 764999"/>
                <a:gd name="connsiteY5" fmla="*/ 653510 h 764285"/>
                <a:gd name="connsiteX6" fmla="*/ 0 w 764999"/>
                <a:gd name="connsiteY6" fmla="*/ 385382 h 764285"/>
                <a:gd name="connsiteX7" fmla="*/ 50652 w 764999"/>
                <a:gd name="connsiteY7" fmla="*/ 190976 h 764285"/>
                <a:gd name="connsiteX8" fmla="*/ 188637 w 764999"/>
                <a:gd name="connsiteY8" fmla="*/ 50768 h 764285"/>
                <a:gd name="connsiteX9" fmla="*/ 377748 w 764999"/>
                <a:gd name="connsiteY9" fmla="*/ 95 h 764285"/>
                <a:gd name="connsiteX10" fmla="*/ 381074 w 764999"/>
                <a:gd name="connsiteY10" fmla="*/ 70771 h 764285"/>
                <a:gd name="connsiteX11" fmla="*/ 228360 w 764999"/>
                <a:gd name="connsiteY11" fmla="*/ 112871 h 764285"/>
                <a:gd name="connsiteX12" fmla="*/ 115653 w 764999"/>
                <a:gd name="connsiteY12" fmla="*/ 226219 h 764285"/>
                <a:gd name="connsiteX13" fmla="*/ 75170 w 764999"/>
                <a:gd name="connsiteY13" fmla="*/ 385096 h 764285"/>
                <a:gd name="connsiteX14" fmla="*/ 164879 w 764999"/>
                <a:gd name="connsiteY14" fmla="*/ 604171 h 764285"/>
                <a:gd name="connsiteX15" fmla="*/ 381170 w 764999"/>
                <a:gd name="connsiteY15" fmla="*/ 693515 h 764285"/>
                <a:gd name="connsiteX16" fmla="*/ 537591 w 764999"/>
                <a:gd name="connsiteY16" fmla="*/ 652463 h 764285"/>
                <a:gd name="connsiteX17" fmla="*/ 649822 w 764999"/>
                <a:gd name="connsiteY17" fmla="*/ 540068 h 764285"/>
                <a:gd name="connsiteX18" fmla="*/ 690115 w 764999"/>
                <a:gd name="connsiteY18" fmla="*/ 381667 h 764285"/>
                <a:gd name="connsiteX19" fmla="*/ 649822 w 764999"/>
                <a:gd name="connsiteY19" fmla="*/ 224981 h 764285"/>
                <a:gd name="connsiteX20" fmla="*/ 536355 w 764999"/>
                <a:gd name="connsiteY20" fmla="*/ 112871 h 764285"/>
                <a:gd name="connsiteX21" fmla="*/ 381170 w 764999"/>
                <a:gd name="connsiteY21" fmla="*/ 70771 h 76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64999" h="764285">
                  <a:moveTo>
                    <a:pt x="377843" y="0"/>
                  </a:moveTo>
                  <a:cubicBezTo>
                    <a:pt x="487794" y="0"/>
                    <a:pt x="579784" y="36767"/>
                    <a:pt x="653909" y="110300"/>
                  </a:cubicBezTo>
                  <a:cubicBezTo>
                    <a:pt x="727938" y="183833"/>
                    <a:pt x="765000" y="274415"/>
                    <a:pt x="765000" y="381857"/>
                  </a:cubicBezTo>
                  <a:cubicBezTo>
                    <a:pt x="765000" y="489299"/>
                    <a:pt x="728033" y="578739"/>
                    <a:pt x="654099" y="652939"/>
                  </a:cubicBezTo>
                  <a:cubicBezTo>
                    <a:pt x="580165" y="727138"/>
                    <a:pt x="490075" y="764286"/>
                    <a:pt x="383735" y="764286"/>
                  </a:cubicBezTo>
                  <a:cubicBezTo>
                    <a:pt x="277396" y="764286"/>
                    <a:pt x="185216" y="727329"/>
                    <a:pt x="111091" y="653510"/>
                  </a:cubicBezTo>
                  <a:cubicBezTo>
                    <a:pt x="37062" y="579692"/>
                    <a:pt x="0" y="490252"/>
                    <a:pt x="0" y="385382"/>
                  </a:cubicBezTo>
                  <a:cubicBezTo>
                    <a:pt x="0" y="315468"/>
                    <a:pt x="16916" y="250698"/>
                    <a:pt x="50652" y="190976"/>
                  </a:cubicBezTo>
                  <a:cubicBezTo>
                    <a:pt x="84388" y="131255"/>
                    <a:pt x="130383" y="84582"/>
                    <a:pt x="188637" y="50768"/>
                  </a:cubicBezTo>
                  <a:cubicBezTo>
                    <a:pt x="246891" y="16955"/>
                    <a:pt x="309991" y="95"/>
                    <a:pt x="377748" y="95"/>
                  </a:cubicBezTo>
                  <a:close/>
                  <a:moveTo>
                    <a:pt x="381074" y="70771"/>
                  </a:moveTo>
                  <a:cubicBezTo>
                    <a:pt x="327382" y="70771"/>
                    <a:pt x="276445" y="84773"/>
                    <a:pt x="228360" y="112871"/>
                  </a:cubicBezTo>
                  <a:cubicBezTo>
                    <a:pt x="180274" y="140970"/>
                    <a:pt x="142642" y="178689"/>
                    <a:pt x="115653" y="226219"/>
                  </a:cubicBezTo>
                  <a:cubicBezTo>
                    <a:pt x="88664" y="273749"/>
                    <a:pt x="75170" y="326708"/>
                    <a:pt x="75170" y="385096"/>
                  </a:cubicBezTo>
                  <a:cubicBezTo>
                    <a:pt x="75170" y="471583"/>
                    <a:pt x="105104" y="544544"/>
                    <a:pt x="164879" y="604171"/>
                  </a:cubicBezTo>
                  <a:cubicBezTo>
                    <a:pt x="224653" y="663702"/>
                    <a:pt x="296782" y="693515"/>
                    <a:pt x="381170" y="693515"/>
                  </a:cubicBezTo>
                  <a:cubicBezTo>
                    <a:pt x="437523" y="693515"/>
                    <a:pt x="489695" y="679799"/>
                    <a:pt x="537591" y="652463"/>
                  </a:cubicBezTo>
                  <a:cubicBezTo>
                    <a:pt x="585486" y="625031"/>
                    <a:pt x="622928" y="587597"/>
                    <a:pt x="649822" y="540068"/>
                  </a:cubicBezTo>
                  <a:cubicBezTo>
                    <a:pt x="676716" y="492538"/>
                    <a:pt x="690115" y="439769"/>
                    <a:pt x="690115" y="381667"/>
                  </a:cubicBezTo>
                  <a:cubicBezTo>
                    <a:pt x="690115" y="323564"/>
                    <a:pt x="676716" y="271653"/>
                    <a:pt x="649822" y="224981"/>
                  </a:cubicBezTo>
                  <a:cubicBezTo>
                    <a:pt x="622928" y="178308"/>
                    <a:pt x="585106" y="140875"/>
                    <a:pt x="536355" y="112871"/>
                  </a:cubicBezTo>
                  <a:cubicBezTo>
                    <a:pt x="487604" y="84773"/>
                    <a:pt x="435812" y="70771"/>
                    <a:pt x="381170" y="70771"/>
                  </a:cubicBezTo>
                  <a:close/>
                </a:path>
              </a:pathLst>
            </a:custGeom>
            <a:solidFill>
              <a:schemeClr val="bg1"/>
            </a:solidFill>
            <a:ln w="9492"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83DBAECE-641A-9E88-1D23-DDD9F038280A}"/>
                </a:ext>
              </a:extLst>
            </p:cNvPr>
            <p:cNvSpPr/>
            <p:nvPr/>
          </p:nvSpPr>
          <p:spPr>
            <a:xfrm>
              <a:off x="6264250" y="3761189"/>
              <a:ext cx="176328" cy="322522"/>
            </a:xfrm>
            <a:custGeom>
              <a:avLst/>
              <a:gdLst>
                <a:gd name="connsiteX0" fmla="*/ 0 w 397799"/>
                <a:gd name="connsiteY0" fmla="*/ 71247 h 727614"/>
                <a:gd name="connsiteX1" fmla="*/ 0 w 397799"/>
                <a:gd name="connsiteY1" fmla="*/ 0 h 727614"/>
                <a:gd name="connsiteX2" fmla="*/ 397800 w 397799"/>
                <a:gd name="connsiteY2" fmla="*/ 0 h 727614"/>
                <a:gd name="connsiteX3" fmla="*/ 397800 w 397799"/>
                <a:gd name="connsiteY3" fmla="*/ 71247 h 727614"/>
                <a:gd name="connsiteX4" fmla="*/ 235962 w 397799"/>
                <a:gd name="connsiteY4" fmla="*/ 71247 h 727614"/>
                <a:gd name="connsiteX5" fmla="*/ 235962 w 397799"/>
                <a:gd name="connsiteY5" fmla="*/ 727615 h 727614"/>
                <a:gd name="connsiteX6" fmla="*/ 161933 w 397799"/>
                <a:gd name="connsiteY6" fmla="*/ 727615 h 727614"/>
                <a:gd name="connsiteX7" fmla="*/ 161933 w 397799"/>
                <a:gd name="connsiteY7" fmla="*/ 71247 h 727614"/>
                <a:gd name="connsiteX8" fmla="*/ 95 w 397799"/>
                <a:gd name="connsiteY8" fmla="*/ 71247 h 727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7799" h="727614">
                  <a:moveTo>
                    <a:pt x="0" y="71247"/>
                  </a:moveTo>
                  <a:lnTo>
                    <a:pt x="0" y="0"/>
                  </a:lnTo>
                  <a:lnTo>
                    <a:pt x="397800" y="0"/>
                  </a:lnTo>
                  <a:lnTo>
                    <a:pt x="397800" y="71247"/>
                  </a:lnTo>
                  <a:lnTo>
                    <a:pt x="235962" y="71247"/>
                  </a:lnTo>
                  <a:lnTo>
                    <a:pt x="235962" y="727615"/>
                  </a:lnTo>
                  <a:lnTo>
                    <a:pt x="161933" y="727615"/>
                  </a:lnTo>
                  <a:lnTo>
                    <a:pt x="161933" y="71247"/>
                  </a:lnTo>
                  <a:lnTo>
                    <a:pt x="95" y="71247"/>
                  </a:lnTo>
                  <a:close/>
                </a:path>
              </a:pathLst>
            </a:custGeom>
            <a:solidFill>
              <a:schemeClr val="bg1"/>
            </a:solidFill>
            <a:ln w="9492" cap="flat">
              <a:noFill/>
              <a:prstDash val="solid"/>
              <a:miter/>
            </a:ln>
          </p:spPr>
          <p:txBody>
            <a:bodyPr rtlCol="0" anchor="ctr"/>
            <a:lstStyle/>
            <a:p>
              <a:endParaRPr lang="en-US"/>
            </a:p>
          </p:txBody>
        </p:sp>
      </p:grpSp>
      <p:grpSp>
        <p:nvGrpSpPr>
          <p:cNvPr id="47" name="Group 46">
            <a:extLst>
              <a:ext uri="{FF2B5EF4-FFF2-40B4-BE49-F238E27FC236}">
                <a16:creationId xmlns:a16="http://schemas.microsoft.com/office/drawing/2014/main" id="{8C7C2AFC-CB27-5B02-BC37-26B55BC47A5E}"/>
              </a:ext>
            </a:extLst>
          </p:cNvPr>
          <p:cNvGrpSpPr/>
          <p:nvPr/>
        </p:nvGrpSpPr>
        <p:grpSpPr>
          <a:xfrm>
            <a:off x="6088205" y="969256"/>
            <a:ext cx="54356" cy="5414062"/>
            <a:chOff x="6088205" y="969256"/>
            <a:chExt cx="54356" cy="5414062"/>
          </a:xfrm>
        </p:grpSpPr>
        <p:sp>
          <p:nvSpPr>
            <p:cNvPr id="45" name="Graphic 26">
              <a:extLst>
                <a:ext uri="{FF2B5EF4-FFF2-40B4-BE49-F238E27FC236}">
                  <a16:creationId xmlns:a16="http://schemas.microsoft.com/office/drawing/2014/main" id="{4EEE6D17-667B-5DFB-1AE3-344EDC806287}"/>
                </a:ext>
              </a:extLst>
            </p:cNvPr>
            <p:cNvSpPr/>
            <p:nvPr/>
          </p:nvSpPr>
          <p:spPr>
            <a:xfrm rot="16200000">
              <a:off x="5078957" y="2008771"/>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4">
                <a:lumMod val="75000"/>
              </a:schemeClr>
            </a:solidFill>
            <a:ln w="8653" cap="flat">
              <a:noFill/>
              <a:prstDash val="solid"/>
              <a:miter/>
            </a:ln>
          </p:spPr>
          <p:txBody>
            <a:bodyPr rtlCol="0" anchor="ctr"/>
            <a:lstStyle/>
            <a:p>
              <a:endParaRPr lang="en-US"/>
            </a:p>
          </p:txBody>
        </p:sp>
        <p:sp>
          <p:nvSpPr>
            <p:cNvPr id="46" name="Graphic 26">
              <a:extLst>
                <a:ext uri="{FF2B5EF4-FFF2-40B4-BE49-F238E27FC236}">
                  <a16:creationId xmlns:a16="http://schemas.microsoft.com/office/drawing/2014/main" id="{B4752AB2-2E46-B3B4-36E3-F0043B405C32}"/>
                </a:ext>
              </a:extLst>
            </p:cNvPr>
            <p:cNvSpPr/>
            <p:nvPr/>
          </p:nvSpPr>
          <p:spPr>
            <a:xfrm rot="5400000">
              <a:off x="5048690" y="5319713"/>
              <a:ext cx="210312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rgbClr val="008F5D"/>
            </a:solidFill>
            <a:ln w="8653" cap="flat">
              <a:noFill/>
              <a:prstDash val="solid"/>
              <a:miter/>
            </a:ln>
          </p:spPr>
          <p:txBody>
            <a:bodyPr rtlCol="0" anchor="ctr"/>
            <a:lstStyle/>
            <a:p>
              <a:endParaRPr lang="en-US"/>
            </a:p>
          </p:txBody>
        </p:sp>
      </p:grpSp>
      <p:sp>
        <p:nvSpPr>
          <p:cNvPr id="49" name="Graphic 26">
            <a:extLst>
              <a:ext uri="{FF2B5EF4-FFF2-40B4-BE49-F238E27FC236}">
                <a16:creationId xmlns:a16="http://schemas.microsoft.com/office/drawing/2014/main" id="{3159CF80-F35F-EAA0-BBFF-5A541D513658}"/>
              </a:ext>
            </a:extLst>
          </p:cNvPr>
          <p:cNvSpPr/>
          <p:nvPr/>
        </p:nvSpPr>
        <p:spPr>
          <a:xfrm rot="10800000">
            <a:off x="2216543" y="3647423"/>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accent5">
              <a:lumMod val="50000"/>
            </a:schemeClr>
          </a:solidFill>
          <a:ln w="8653" cap="flat">
            <a:noFill/>
            <a:prstDash val="solid"/>
            <a:miter/>
          </a:ln>
        </p:spPr>
        <p:txBody>
          <a:bodyPr rtlCol="0" anchor="ctr"/>
          <a:lstStyle/>
          <a:p>
            <a:endParaRPr lang="en-US"/>
          </a:p>
        </p:txBody>
      </p:sp>
      <p:sp>
        <p:nvSpPr>
          <p:cNvPr id="50" name="Graphic 26">
            <a:extLst>
              <a:ext uri="{FF2B5EF4-FFF2-40B4-BE49-F238E27FC236}">
                <a16:creationId xmlns:a16="http://schemas.microsoft.com/office/drawing/2014/main" id="{72AD9321-5E40-5D37-4C19-0E94EA406183}"/>
              </a:ext>
            </a:extLst>
          </p:cNvPr>
          <p:cNvSpPr/>
          <p:nvPr/>
        </p:nvSpPr>
        <p:spPr>
          <a:xfrm>
            <a:off x="6716205" y="3677690"/>
            <a:ext cx="3291840" cy="24089"/>
          </a:xfrm>
          <a:custGeom>
            <a:avLst/>
            <a:gdLst>
              <a:gd name="connsiteX0" fmla="*/ 36368 w 2595995"/>
              <a:gd name="connsiteY0" fmla="*/ 30307 h 744681"/>
              <a:gd name="connsiteX1" fmla="*/ 2595996 w 2595995"/>
              <a:gd name="connsiteY1" fmla="*/ 0 h 744681"/>
              <a:gd name="connsiteX2" fmla="*/ 0 w 2595995"/>
              <a:gd name="connsiteY2" fmla="*/ 0 h 744681"/>
              <a:gd name="connsiteX3" fmla="*/ 0 w 2595995"/>
              <a:gd name="connsiteY3" fmla="*/ 744682 h 744681"/>
              <a:gd name="connsiteX0" fmla="*/ 30043 w 2595996"/>
              <a:gd name="connsiteY0" fmla="*/ 15780 h 744682"/>
              <a:gd name="connsiteX1" fmla="*/ 2595996 w 2595996"/>
              <a:gd name="connsiteY1" fmla="*/ 0 h 744682"/>
              <a:gd name="connsiteX2" fmla="*/ 0 w 2595996"/>
              <a:gd name="connsiteY2" fmla="*/ 0 h 744682"/>
              <a:gd name="connsiteX3" fmla="*/ 0 w 2595996"/>
              <a:gd name="connsiteY3" fmla="*/ 744682 h 744682"/>
              <a:gd name="connsiteX4" fmla="*/ 30043 w 2595996"/>
              <a:gd name="connsiteY4" fmla="*/ 15780 h 744682"/>
              <a:gd name="connsiteX0" fmla="*/ 30043 w 2595996"/>
              <a:gd name="connsiteY0" fmla="*/ 15780 h 15780"/>
              <a:gd name="connsiteX1" fmla="*/ 2595996 w 2595996"/>
              <a:gd name="connsiteY1" fmla="*/ 0 h 15780"/>
              <a:gd name="connsiteX2" fmla="*/ 0 w 2595996"/>
              <a:gd name="connsiteY2" fmla="*/ 0 h 15780"/>
              <a:gd name="connsiteX3" fmla="*/ 30043 w 2595996"/>
              <a:gd name="connsiteY3" fmla="*/ 15780 h 15780"/>
              <a:gd name="connsiteX0" fmla="*/ 0 w 2608651"/>
              <a:gd name="connsiteY0" fmla="*/ 15781 h 15781"/>
              <a:gd name="connsiteX1" fmla="*/ 2608651 w 2608651"/>
              <a:gd name="connsiteY1" fmla="*/ 0 h 15781"/>
              <a:gd name="connsiteX2" fmla="*/ 12655 w 2608651"/>
              <a:gd name="connsiteY2" fmla="*/ 0 h 15781"/>
              <a:gd name="connsiteX3" fmla="*/ 0 w 2608651"/>
              <a:gd name="connsiteY3" fmla="*/ 15781 h 15781"/>
              <a:gd name="connsiteX0" fmla="*/ 6322 w 2595996"/>
              <a:gd name="connsiteY0" fmla="*/ 10333 h 10333"/>
              <a:gd name="connsiteX1" fmla="*/ 2595996 w 2595996"/>
              <a:gd name="connsiteY1" fmla="*/ 0 h 10333"/>
              <a:gd name="connsiteX2" fmla="*/ 0 w 2595996"/>
              <a:gd name="connsiteY2" fmla="*/ 0 h 10333"/>
              <a:gd name="connsiteX3" fmla="*/ 6322 w 2595996"/>
              <a:gd name="connsiteY3" fmla="*/ 10333 h 10333"/>
            </a:gdLst>
            <a:ahLst/>
            <a:cxnLst>
              <a:cxn ang="0">
                <a:pos x="connsiteX0" y="connsiteY0"/>
              </a:cxn>
              <a:cxn ang="0">
                <a:pos x="connsiteX1" y="connsiteY1"/>
              </a:cxn>
              <a:cxn ang="0">
                <a:pos x="connsiteX2" y="connsiteY2"/>
              </a:cxn>
              <a:cxn ang="0">
                <a:pos x="connsiteX3" y="connsiteY3"/>
              </a:cxn>
            </a:cxnLst>
            <a:rect l="l" t="t" r="r" b="b"/>
            <a:pathLst>
              <a:path w="2595996" h="10333">
                <a:moveTo>
                  <a:pt x="6322" y="10333"/>
                </a:moveTo>
                <a:lnTo>
                  <a:pt x="2595996" y="0"/>
                </a:lnTo>
                <a:lnTo>
                  <a:pt x="0" y="0"/>
                </a:lnTo>
                <a:lnTo>
                  <a:pt x="6322" y="10333"/>
                </a:lnTo>
                <a:close/>
              </a:path>
            </a:pathLst>
          </a:custGeom>
          <a:solidFill>
            <a:schemeClr val="bg2">
              <a:lumMod val="10000"/>
            </a:schemeClr>
          </a:solidFill>
          <a:ln w="8653" cap="flat">
            <a:noFill/>
            <a:prstDash val="solid"/>
            <a:miter/>
          </a:ln>
        </p:spPr>
        <p:txBody>
          <a:bodyPr rtlCol="0" anchor="ctr"/>
          <a:lstStyle/>
          <a:p>
            <a:endParaRPr lang="en-US"/>
          </a:p>
        </p:txBody>
      </p:sp>
      <p:sp>
        <p:nvSpPr>
          <p:cNvPr id="2" name="TextBox 1">
            <a:extLst>
              <a:ext uri="{FF2B5EF4-FFF2-40B4-BE49-F238E27FC236}">
                <a16:creationId xmlns:a16="http://schemas.microsoft.com/office/drawing/2014/main" id="{17B81AFE-2299-F637-DDC4-73ADD08127B8}"/>
              </a:ext>
            </a:extLst>
          </p:cNvPr>
          <p:cNvSpPr txBox="1"/>
          <p:nvPr/>
        </p:nvSpPr>
        <p:spPr>
          <a:xfrm>
            <a:off x="300447" y="176378"/>
            <a:ext cx="6786153" cy="523220"/>
          </a:xfrm>
          <a:prstGeom prst="rect">
            <a:avLst/>
          </a:prstGeom>
          <a:noFill/>
        </p:spPr>
        <p:txBody>
          <a:bodyPr wrap="square" rtlCol="0">
            <a:spAutoFit/>
          </a:bodyPr>
          <a:lstStyle/>
          <a:p>
            <a:r>
              <a:rPr lang="en-US" sz="2800" dirty="0">
                <a:solidFill>
                  <a:schemeClr val="tx1">
                    <a:lumMod val="75000"/>
                    <a:lumOff val="25000"/>
                  </a:schemeClr>
                </a:solidFill>
                <a:latin typeface="Century Gothic" panose="020B0502020202020204" pitchFamily="34" charset="0"/>
              </a:rPr>
              <a:t>SWOT ANALYSIS</a:t>
            </a:r>
          </a:p>
        </p:txBody>
      </p:sp>
      <p:sp>
        <p:nvSpPr>
          <p:cNvPr id="5" name="Rectangle 4">
            <a:extLst>
              <a:ext uri="{FF2B5EF4-FFF2-40B4-BE49-F238E27FC236}">
                <a16:creationId xmlns:a16="http://schemas.microsoft.com/office/drawing/2014/main" id="{207DD672-C582-55E1-A261-F1580A0BBC7E}"/>
              </a:ext>
            </a:extLst>
          </p:cNvPr>
          <p:cNvSpPr/>
          <p:nvPr/>
        </p:nvSpPr>
        <p:spPr>
          <a:xfrm>
            <a:off x="582359" y="1456274"/>
            <a:ext cx="530513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Strength One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a:t>
            </a: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Four</a:t>
            </a:r>
          </a:p>
        </p:txBody>
      </p:sp>
      <p:sp>
        <p:nvSpPr>
          <p:cNvPr id="6" name="Rectangle 5">
            <a:extLst>
              <a:ext uri="{FF2B5EF4-FFF2-40B4-BE49-F238E27FC236}">
                <a16:creationId xmlns:a16="http://schemas.microsoft.com/office/drawing/2014/main" id="{EC41F1C4-1FEC-C838-0C5A-8C15F0B70D7F}"/>
              </a:ext>
            </a:extLst>
          </p:cNvPr>
          <p:cNvSpPr/>
          <p:nvPr/>
        </p:nvSpPr>
        <p:spPr>
          <a:xfrm>
            <a:off x="587231" y="4311549"/>
            <a:ext cx="5300264"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Opportunity One</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p>
          <a:p>
            <a:pPr marL="285750" marR="0" lvl="0" indent="-285750">
              <a:lnSpc>
                <a:spcPct val="115000"/>
              </a:lnSpc>
              <a:spcBef>
                <a:spcPts val="0"/>
              </a:spcBef>
              <a:spcAft>
                <a:spcPts val="1200"/>
              </a:spcAft>
              <a:buClr>
                <a:schemeClr val="tx1">
                  <a:lumMod val="65000"/>
                  <a:lumOff val="35000"/>
                </a:schemeClr>
              </a:buClr>
              <a:buFont typeface=".PingFang SC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Three</a:t>
            </a:r>
          </a:p>
        </p:txBody>
      </p:sp>
      <p:sp>
        <p:nvSpPr>
          <p:cNvPr id="7" name="Rectangle 6">
            <a:extLst>
              <a:ext uri="{FF2B5EF4-FFF2-40B4-BE49-F238E27FC236}">
                <a16:creationId xmlns:a16="http://schemas.microsoft.com/office/drawing/2014/main" id="{25AE8AAF-03B3-78D3-FBDC-F8BA836BFB5F}"/>
              </a:ext>
            </a:extLst>
          </p:cNvPr>
          <p:cNvSpPr/>
          <p:nvPr/>
        </p:nvSpPr>
        <p:spPr>
          <a:xfrm>
            <a:off x="6347778" y="1456274"/>
            <a:ext cx="5445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Weakness One</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Three</a:t>
            </a:r>
            <a:endParaRPr lang="en-US" sz="1400" dirty="0">
              <a:solidFill>
                <a:schemeClr val="tx1"/>
              </a:solidFill>
              <a:effectLst/>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CBA461F-7866-0C2E-862F-CF199983CD9D}"/>
              </a:ext>
            </a:extLst>
          </p:cNvPr>
          <p:cNvSpPr/>
          <p:nvPr/>
        </p:nvSpPr>
        <p:spPr>
          <a:xfrm>
            <a:off x="6352650" y="4311549"/>
            <a:ext cx="5440216" cy="20412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45720" rIns="91440" bIns="45720" numCol="1" spcCol="0" rtlCol="0" fromWordArt="0" anchor="t" anchorCtr="0" forceAA="0" compatLnSpc="1">
            <a:prstTxWarp prst="textNoShape">
              <a:avLst/>
            </a:prstTxWarp>
            <a:noAutofit/>
          </a:bodyPr>
          <a:lstStyle/>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Threat One</a:t>
            </a:r>
          </a:p>
          <a:p>
            <a:pPr marL="285750" marR="0" lvl="0" indent="-285750">
              <a:lnSpc>
                <a:spcPct val="115000"/>
              </a:lnSpc>
              <a:spcBef>
                <a:spcPts val="0"/>
              </a:spcBef>
              <a:spcAft>
                <a:spcPts val="1200"/>
              </a:spcAft>
              <a:buClr>
                <a:schemeClr val="tx1">
                  <a:lumMod val="65000"/>
                  <a:lumOff val="35000"/>
                </a:schemeClr>
              </a:buClr>
              <a:buFont typeface="System Font Regular"/>
              <a:buChar char="—"/>
            </a:pPr>
            <a:r>
              <a:rPr lang="en-US" sz="1400"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Two</a:t>
            </a:r>
            <a:endParaRPr lang="en-US"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8588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1619</TotalTime>
  <Words>286</Words>
  <Application>Microsoft Macintosh PowerPoint</Application>
  <PresentationFormat>Widescreen</PresentationFormat>
  <Paragraphs>34</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35</cp:revision>
  <cp:lastPrinted>2020-08-31T22:23:58Z</cp:lastPrinted>
  <dcterms:created xsi:type="dcterms:W3CDTF">2021-07-07T23:54:57Z</dcterms:created>
  <dcterms:modified xsi:type="dcterms:W3CDTF">2023-01-27T20:22:10Z</dcterms:modified>
</cp:coreProperties>
</file>