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415" r:id="rId2"/>
    <p:sldId id="414"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17C65"/>
    <a:srgbClr val="5D7D1F"/>
    <a:srgbClr val="7B532A"/>
    <a:srgbClr val="7F382D"/>
    <a:srgbClr val="169C7F"/>
    <a:srgbClr val="759C27"/>
    <a:srgbClr val="9C6A36"/>
    <a:srgbClr val="DA944C"/>
    <a:srgbClr val="9C4537"/>
    <a:srgbClr val="1DD1A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107" autoAdjust="0"/>
    <p:restoredTop sz="95646"/>
  </p:normalViewPr>
  <p:slideViewPr>
    <p:cSldViewPr snapToGrid="0" snapToObjects="1">
      <p:cViewPr varScale="1">
        <p:scale>
          <a:sx n="122" d="100"/>
          <a:sy n="122" d="100"/>
        </p:scale>
        <p:origin x="840" y="208"/>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3" Type="http://schemas.openxmlformats.org/officeDocument/2006/relationships/slide" Target="slides/slide3.xml"/><Relationship Id="rId2" Type="http://schemas.openxmlformats.org/officeDocument/2006/relationships/slide" Target="slides/slide2.xml"/><Relationship Id="rId1"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2/28/23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38952263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9552829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2/28/23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2/28/23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2/28/23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2/28/23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2/28/23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2/28/23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2/28/23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2/28/23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2/28/23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2/28/23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2/28/23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2/28/23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hyperlink" Target="https://www.smartsheet.com/try-it?trp=11668&amp;utm_source=integrated-content&amp;utm_campaign=/content/agile-maturity&amp;utm_medium=Agile+Marketing+Capability+Maturity+Model+powerpoint+11668&amp;lpa=Agile+Marketing+Capability+Maturity+Model+powerpoint+11668"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picture containing text, electronics, compact disk, vector graphics&#10;&#10;Description automatically generated">
            <a:extLst>
              <a:ext uri="{FF2B5EF4-FFF2-40B4-BE49-F238E27FC236}">
                <a16:creationId xmlns:a16="http://schemas.microsoft.com/office/drawing/2014/main" id="{647579F7-8CEB-2ADB-8F96-E9825EA7430F}"/>
              </a:ext>
            </a:extLst>
          </p:cNvPr>
          <p:cNvPicPr>
            <a:picLocks noChangeAspect="1"/>
          </p:cNvPicPr>
          <p:nvPr/>
        </p:nvPicPr>
        <p:blipFill>
          <a:blip r:embed="rId3">
            <a:alphaModFix amt="50000"/>
          </a:blip>
          <a:stretch>
            <a:fillRect/>
          </a:stretch>
        </p:blipFill>
        <p:spPr>
          <a:xfrm>
            <a:off x="0" y="0"/>
            <a:ext cx="12192000" cy="6870699"/>
          </a:xfrm>
          <a:prstGeom prst="rect">
            <a:avLst/>
          </a:prstGeom>
        </p:spPr>
      </p:pic>
      <p:sp>
        <p:nvSpPr>
          <p:cNvPr id="72" name="Right Triangle 71">
            <a:extLst>
              <a:ext uri="{FF2B5EF4-FFF2-40B4-BE49-F238E27FC236}">
                <a16:creationId xmlns:a16="http://schemas.microsoft.com/office/drawing/2014/main" id="{6F1E32D3-55B1-5070-0A4B-A436E7136F49}"/>
              </a:ext>
            </a:extLst>
          </p:cNvPr>
          <p:cNvSpPr/>
          <p:nvPr/>
        </p:nvSpPr>
        <p:spPr>
          <a:xfrm rot="5400000">
            <a:off x="9430287" y="5337992"/>
            <a:ext cx="457200" cy="850461"/>
          </a:xfrm>
          <a:prstGeom prst="rtTriangle">
            <a:avLst/>
          </a:prstGeom>
          <a:solidFill>
            <a:srgbClr val="1DD1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dirty="0"/>
          </a:p>
        </p:txBody>
      </p:sp>
      <p:sp>
        <p:nvSpPr>
          <p:cNvPr id="31" name="Round Diagonal Corner Rectangle 30">
            <a:extLst>
              <a:ext uri="{FF2B5EF4-FFF2-40B4-BE49-F238E27FC236}">
                <a16:creationId xmlns:a16="http://schemas.microsoft.com/office/drawing/2014/main" id="{50C6809E-B845-3E4B-A2D0-6466CBA72492}"/>
              </a:ext>
            </a:extLst>
          </p:cNvPr>
          <p:cNvSpPr/>
          <p:nvPr/>
        </p:nvSpPr>
        <p:spPr>
          <a:xfrm>
            <a:off x="9233657" y="1746370"/>
            <a:ext cx="2560320" cy="3795309"/>
          </a:xfrm>
          <a:prstGeom prst="round2DiagRect">
            <a:avLst>
              <a:gd name="adj1" fmla="val 7057"/>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365760" rtlCol="0" anchor="t" anchorCtr="0"/>
          <a:lstStyle/>
          <a:p>
            <a:pPr rtl="0">
              <a:lnSpc>
                <a:spcPct val="150000"/>
              </a:lnSpc>
              <a:spcBef>
                <a:spcPts val="0"/>
              </a:spcBef>
              <a:spcAft>
                <a:spcPts val="0"/>
              </a:spcAft>
            </a:pPr>
            <a:r>
              <a:rPr lang="en-US" sz="1200" b="0" i="0" u="none" strike="noStrike" dirty="0">
                <a:solidFill>
                  <a:srgbClr val="000000"/>
                </a:solidFill>
                <a:effectLst/>
                <a:latin typeface="Century Gothic" panose="020B0502020202020204" pitchFamily="34" charset="0"/>
              </a:rPr>
              <a:t>…</a:t>
            </a:r>
            <a:endParaRPr lang="en-US" sz="1200" b="0" dirty="0">
              <a:effectLst/>
            </a:endParaRPr>
          </a:p>
        </p:txBody>
      </p:sp>
      <p:sp>
        <p:nvSpPr>
          <p:cNvPr id="104" name="Round Diagonal Corner Rectangle 103">
            <a:extLst>
              <a:ext uri="{FF2B5EF4-FFF2-40B4-BE49-F238E27FC236}">
                <a16:creationId xmlns:a16="http://schemas.microsoft.com/office/drawing/2014/main" id="{E939CC4C-A0BF-BFA1-E0FC-04F217D440AD}"/>
              </a:ext>
            </a:extLst>
          </p:cNvPr>
          <p:cNvSpPr/>
          <p:nvPr/>
        </p:nvSpPr>
        <p:spPr>
          <a:xfrm>
            <a:off x="9233657" y="1261783"/>
            <a:ext cx="2560320" cy="822960"/>
          </a:xfrm>
          <a:prstGeom prst="round2DiagRect">
            <a:avLst>
              <a:gd name="adj1" fmla="val 11534"/>
              <a:gd name="adj2" fmla="val 0"/>
            </a:avLst>
          </a:prstGeom>
          <a:solidFill>
            <a:srgbClr val="169C7F"/>
          </a:solidFill>
          <a:ln>
            <a:noFill/>
          </a:ln>
        </p:spPr>
        <p:style>
          <a:lnRef idx="2">
            <a:schemeClr val="accent1">
              <a:shade val="50000"/>
            </a:schemeClr>
          </a:lnRef>
          <a:fillRef idx="1">
            <a:schemeClr val="accent1"/>
          </a:fillRef>
          <a:effectRef idx="0">
            <a:schemeClr val="accent1"/>
          </a:effectRef>
          <a:fontRef idx="minor">
            <a:schemeClr val="lt1"/>
          </a:fontRef>
        </p:style>
        <p:txBody>
          <a:bodyPr tIns="45720" rIns="91440" rtlCol="0" anchor="ctr" anchorCtr="0"/>
          <a:lstStyle/>
          <a:p>
            <a:pPr algn="r"/>
            <a:r>
              <a:rPr lang="en-US" sz="2000" dirty="0">
                <a:solidFill>
                  <a:schemeClr val="bg1"/>
                </a:solidFill>
                <a:latin typeface="Century Gothic" panose="020B0502020202020204" pitchFamily="34" charset="0"/>
              </a:rPr>
              <a:t>PROACTIVE </a:t>
            </a:r>
            <a:br>
              <a:rPr lang="en-US" sz="2000" dirty="0">
                <a:solidFill>
                  <a:schemeClr val="bg1"/>
                </a:solidFill>
                <a:latin typeface="Century Gothic" panose="020B0502020202020204" pitchFamily="34" charset="0"/>
              </a:rPr>
            </a:br>
            <a:r>
              <a:rPr lang="en-US" sz="2000" dirty="0">
                <a:solidFill>
                  <a:schemeClr val="bg1"/>
                </a:solidFill>
                <a:latin typeface="Century Gothic" panose="020B0502020202020204" pitchFamily="34" charset="0"/>
              </a:rPr>
              <a:t>Agility</a:t>
            </a:r>
            <a:endParaRPr lang="en-US" sz="2000" dirty="0">
              <a:solidFill>
                <a:schemeClr val="bg1"/>
              </a:solidFill>
            </a:endParaRPr>
          </a:p>
        </p:txBody>
      </p:sp>
      <p:sp>
        <p:nvSpPr>
          <p:cNvPr id="35" name="Round Diagonal Corner Rectangle 34">
            <a:extLst>
              <a:ext uri="{FF2B5EF4-FFF2-40B4-BE49-F238E27FC236}">
                <a16:creationId xmlns:a16="http://schemas.microsoft.com/office/drawing/2014/main" id="{2FF6A283-9645-55D7-0985-0439189D167F}"/>
              </a:ext>
            </a:extLst>
          </p:cNvPr>
          <p:cNvSpPr/>
          <p:nvPr/>
        </p:nvSpPr>
        <p:spPr>
          <a:xfrm>
            <a:off x="9386057" y="1414183"/>
            <a:ext cx="521208" cy="523220"/>
          </a:xfrm>
          <a:prstGeom prst="round2DiagRect">
            <a:avLst>
              <a:gd name="adj1" fmla="val 11534"/>
              <a:gd name="adj2" fmla="val 0"/>
            </a:avLst>
          </a:prstGeom>
          <a:solidFill>
            <a:srgbClr val="1DD1AA"/>
          </a:solidFill>
          <a:ln>
            <a:noFill/>
          </a:ln>
        </p:spPr>
        <p:style>
          <a:lnRef idx="2">
            <a:schemeClr val="accent1">
              <a:shade val="50000"/>
            </a:schemeClr>
          </a:lnRef>
          <a:fillRef idx="1">
            <a:schemeClr val="accent1"/>
          </a:fillRef>
          <a:effectRef idx="0">
            <a:schemeClr val="accent1"/>
          </a:effectRef>
          <a:fontRef idx="minor">
            <a:schemeClr val="lt1"/>
          </a:fontRef>
        </p:style>
        <p:txBody>
          <a:bodyPr tIns="45720" rIns="91440" rtlCol="0" anchor="ctr" anchorCtr="0"/>
          <a:lstStyle/>
          <a:p>
            <a:pPr algn="r"/>
            <a:endParaRPr lang="en-US" sz="2000" dirty="0">
              <a:solidFill>
                <a:schemeClr val="bg1"/>
              </a:solidFill>
            </a:endParaRPr>
          </a:p>
        </p:txBody>
      </p:sp>
      <p:sp>
        <p:nvSpPr>
          <p:cNvPr id="65" name="Right Triangle 64">
            <a:extLst>
              <a:ext uri="{FF2B5EF4-FFF2-40B4-BE49-F238E27FC236}">
                <a16:creationId xmlns:a16="http://schemas.microsoft.com/office/drawing/2014/main" id="{7EF711EF-462E-61A0-2775-4D0198A74A17}"/>
              </a:ext>
            </a:extLst>
          </p:cNvPr>
          <p:cNvSpPr/>
          <p:nvPr/>
        </p:nvSpPr>
        <p:spPr>
          <a:xfrm rot="5400000">
            <a:off x="6501327" y="5529024"/>
            <a:ext cx="457200" cy="850461"/>
          </a:xfrm>
          <a:prstGeom prst="rtTriangle">
            <a:avLst/>
          </a:prstGeom>
          <a:solidFill>
            <a:srgbClr val="A2D8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dirty="0"/>
          </a:p>
        </p:txBody>
      </p:sp>
      <p:sp>
        <p:nvSpPr>
          <p:cNvPr id="28" name="Round Diagonal Corner Rectangle 27">
            <a:extLst>
              <a:ext uri="{FF2B5EF4-FFF2-40B4-BE49-F238E27FC236}">
                <a16:creationId xmlns:a16="http://schemas.microsoft.com/office/drawing/2014/main" id="{A692A2B4-9367-A686-978B-920D9E070DDA}"/>
              </a:ext>
            </a:extLst>
          </p:cNvPr>
          <p:cNvSpPr/>
          <p:nvPr/>
        </p:nvSpPr>
        <p:spPr>
          <a:xfrm>
            <a:off x="6304697" y="1937402"/>
            <a:ext cx="2560320" cy="3795309"/>
          </a:xfrm>
          <a:prstGeom prst="round2DiagRect">
            <a:avLst>
              <a:gd name="adj1" fmla="val 7057"/>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365760" rtlCol="0" anchor="t" anchorCtr="0"/>
          <a:lstStyle/>
          <a:p>
            <a:pPr rtl="0">
              <a:lnSpc>
                <a:spcPct val="150000"/>
              </a:lnSpc>
              <a:spcBef>
                <a:spcPts val="0"/>
              </a:spcBef>
              <a:spcAft>
                <a:spcPts val="0"/>
              </a:spcAft>
            </a:pPr>
            <a:r>
              <a:rPr lang="en-US" sz="1200" b="0" i="0" u="none" strike="noStrike" dirty="0">
                <a:solidFill>
                  <a:srgbClr val="000000"/>
                </a:solidFill>
                <a:effectLst/>
                <a:latin typeface="Century Gothic" panose="020B0502020202020204" pitchFamily="34" charset="0"/>
              </a:rPr>
              <a:t>…</a:t>
            </a:r>
            <a:endParaRPr lang="en-US" sz="1200" b="0" dirty="0">
              <a:effectLst/>
            </a:endParaRPr>
          </a:p>
        </p:txBody>
      </p:sp>
      <p:sp>
        <p:nvSpPr>
          <p:cNvPr id="103" name="Round Diagonal Corner Rectangle 102">
            <a:extLst>
              <a:ext uri="{FF2B5EF4-FFF2-40B4-BE49-F238E27FC236}">
                <a16:creationId xmlns:a16="http://schemas.microsoft.com/office/drawing/2014/main" id="{F147A636-5137-E575-837D-A680A6B21BD4}"/>
              </a:ext>
            </a:extLst>
          </p:cNvPr>
          <p:cNvSpPr/>
          <p:nvPr/>
        </p:nvSpPr>
        <p:spPr>
          <a:xfrm>
            <a:off x="6304697" y="1452815"/>
            <a:ext cx="2560320" cy="822960"/>
          </a:xfrm>
          <a:prstGeom prst="round2DiagRect">
            <a:avLst>
              <a:gd name="adj1" fmla="val 11534"/>
              <a:gd name="adj2" fmla="val 0"/>
            </a:avLst>
          </a:prstGeom>
          <a:solidFill>
            <a:srgbClr val="759C27"/>
          </a:solidFill>
          <a:ln>
            <a:noFill/>
          </a:ln>
        </p:spPr>
        <p:style>
          <a:lnRef idx="2">
            <a:schemeClr val="accent1">
              <a:shade val="50000"/>
            </a:schemeClr>
          </a:lnRef>
          <a:fillRef idx="1">
            <a:schemeClr val="accent1"/>
          </a:fillRef>
          <a:effectRef idx="0">
            <a:schemeClr val="accent1"/>
          </a:effectRef>
          <a:fontRef idx="minor">
            <a:schemeClr val="lt1"/>
          </a:fontRef>
        </p:style>
        <p:txBody>
          <a:bodyPr tIns="45720" rIns="91440" rtlCol="0" anchor="ctr" anchorCtr="0"/>
          <a:lstStyle/>
          <a:p>
            <a:pPr algn="r"/>
            <a:r>
              <a:rPr lang="en-US" sz="2000" dirty="0">
                <a:solidFill>
                  <a:schemeClr val="bg1"/>
                </a:solidFill>
                <a:latin typeface="Century Gothic" panose="020B0502020202020204" pitchFamily="34" charset="0"/>
              </a:rPr>
              <a:t>DEFINED </a:t>
            </a:r>
            <a:br>
              <a:rPr lang="en-US" sz="2000" dirty="0">
                <a:solidFill>
                  <a:schemeClr val="bg1"/>
                </a:solidFill>
                <a:latin typeface="Century Gothic" panose="020B0502020202020204" pitchFamily="34" charset="0"/>
              </a:rPr>
            </a:br>
            <a:r>
              <a:rPr lang="en-US" sz="2000" dirty="0">
                <a:solidFill>
                  <a:schemeClr val="bg1"/>
                </a:solidFill>
                <a:latin typeface="Century Gothic" panose="020B0502020202020204" pitchFamily="34" charset="0"/>
              </a:rPr>
              <a:t>Agility</a:t>
            </a:r>
            <a:endParaRPr lang="en-US" sz="2000" dirty="0">
              <a:solidFill>
                <a:schemeClr val="bg1"/>
              </a:solidFill>
            </a:endParaRPr>
          </a:p>
        </p:txBody>
      </p:sp>
      <p:sp>
        <p:nvSpPr>
          <p:cNvPr id="30" name="Round Diagonal Corner Rectangle 29">
            <a:extLst>
              <a:ext uri="{FF2B5EF4-FFF2-40B4-BE49-F238E27FC236}">
                <a16:creationId xmlns:a16="http://schemas.microsoft.com/office/drawing/2014/main" id="{475F0F8A-F4E5-1CBC-E253-4574647B5C48}"/>
              </a:ext>
            </a:extLst>
          </p:cNvPr>
          <p:cNvSpPr/>
          <p:nvPr/>
        </p:nvSpPr>
        <p:spPr>
          <a:xfrm>
            <a:off x="6457097" y="1605215"/>
            <a:ext cx="521208" cy="523220"/>
          </a:xfrm>
          <a:prstGeom prst="round2DiagRect">
            <a:avLst>
              <a:gd name="adj1" fmla="val 11534"/>
              <a:gd name="adj2" fmla="val 0"/>
            </a:avLst>
          </a:prstGeom>
          <a:solidFill>
            <a:srgbClr val="A2D836"/>
          </a:solidFill>
          <a:ln>
            <a:noFill/>
          </a:ln>
        </p:spPr>
        <p:style>
          <a:lnRef idx="2">
            <a:schemeClr val="accent1">
              <a:shade val="50000"/>
            </a:schemeClr>
          </a:lnRef>
          <a:fillRef idx="1">
            <a:schemeClr val="accent1"/>
          </a:fillRef>
          <a:effectRef idx="0">
            <a:schemeClr val="accent1"/>
          </a:effectRef>
          <a:fontRef idx="minor">
            <a:schemeClr val="lt1"/>
          </a:fontRef>
        </p:style>
        <p:txBody>
          <a:bodyPr tIns="45720" rIns="91440" rtlCol="0" anchor="ctr" anchorCtr="0"/>
          <a:lstStyle/>
          <a:p>
            <a:pPr algn="r"/>
            <a:endParaRPr lang="en-US" sz="2000" dirty="0">
              <a:solidFill>
                <a:schemeClr val="bg1"/>
              </a:solidFill>
            </a:endParaRPr>
          </a:p>
        </p:txBody>
      </p:sp>
      <p:sp>
        <p:nvSpPr>
          <p:cNvPr id="58" name="Right Triangle 57">
            <a:extLst>
              <a:ext uri="{FF2B5EF4-FFF2-40B4-BE49-F238E27FC236}">
                <a16:creationId xmlns:a16="http://schemas.microsoft.com/office/drawing/2014/main" id="{7FC24757-EEDD-1E91-4C4C-4D292023A902}"/>
              </a:ext>
            </a:extLst>
          </p:cNvPr>
          <p:cNvSpPr/>
          <p:nvPr/>
        </p:nvSpPr>
        <p:spPr>
          <a:xfrm rot="5400000">
            <a:off x="3572367" y="5720056"/>
            <a:ext cx="457200" cy="850461"/>
          </a:xfrm>
          <a:prstGeom prst="rtTriangle">
            <a:avLst/>
          </a:prstGeom>
          <a:solidFill>
            <a:srgbClr val="DA94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dirty="0"/>
          </a:p>
        </p:txBody>
      </p:sp>
      <p:sp>
        <p:nvSpPr>
          <p:cNvPr id="27" name="Round Diagonal Corner Rectangle 26">
            <a:extLst>
              <a:ext uri="{FF2B5EF4-FFF2-40B4-BE49-F238E27FC236}">
                <a16:creationId xmlns:a16="http://schemas.microsoft.com/office/drawing/2014/main" id="{E71E2976-69E3-58CA-FB5E-7494DAD81EBE}"/>
              </a:ext>
            </a:extLst>
          </p:cNvPr>
          <p:cNvSpPr/>
          <p:nvPr/>
        </p:nvSpPr>
        <p:spPr>
          <a:xfrm>
            <a:off x="3375737" y="2128434"/>
            <a:ext cx="2560320" cy="3795309"/>
          </a:xfrm>
          <a:prstGeom prst="round2DiagRect">
            <a:avLst>
              <a:gd name="adj1" fmla="val 7057"/>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365760" rtlCol="0" anchor="t" anchorCtr="0"/>
          <a:lstStyle/>
          <a:p>
            <a:pPr rtl="0">
              <a:lnSpc>
                <a:spcPct val="150000"/>
              </a:lnSpc>
              <a:spcBef>
                <a:spcPts val="0"/>
              </a:spcBef>
              <a:spcAft>
                <a:spcPts val="0"/>
              </a:spcAft>
            </a:pPr>
            <a:r>
              <a:rPr lang="en-US" sz="1200" b="0" i="0" u="none" strike="noStrike" dirty="0">
                <a:solidFill>
                  <a:srgbClr val="000000"/>
                </a:solidFill>
                <a:effectLst/>
                <a:latin typeface="Century Gothic" panose="020B0502020202020204" pitchFamily="34" charset="0"/>
              </a:rPr>
              <a:t>…</a:t>
            </a:r>
            <a:endParaRPr lang="en-US" sz="1200" b="0" dirty="0">
              <a:effectLst/>
            </a:endParaRPr>
          </a:p>
        </p:txBody>
      </p:sp>
      <p:sp>
        <p:nvSpPr>
          <p:cNvPr id="102" name="Round Diagonal Corner Rectangle 101">
            <a:extLst>
              <a:ext uri="{FF2B5EF4-FFF2-40B4-BE49-F238E27FC236}">
                <a16:creationId xmlns:a16="http://schemas.microsoft.com/office/drawing/2014/main" id="{58A3DBAC-FB53-46ED-E59D-60FB7A2FC72D}"/>
              </a:ext>
            </a:extLst>
          </p:cNvPr>
          <p:cNvSpPr/>
          <p:nvPr/>
        </p:nvSpPr>
        <p:spPr>
          <a:xfrm>
            <a:off x="3375737" y="1643847"/>
            <a:ext cx="2560320" cy="822960"/>
          </a:xfrm>
          <a:prstGeom prst="round2DiagRect">
            <a:avLst>
              <a:gd name="adj1" fmla="val 11534"/>
              <a:gd name="adj2" fmla="val 0"/>
            </a:avLst>
          </a:prstGeom>
          <a:solidFill>
            <a:srgbClr val="9C6A36"/>
          </a:solidFill>
          <a:ln>
            <a:noFill/>
          </a:ln>
        </p:spPr>
        <p:style>
          <a:lnRef idx="2">
            <a:schemeClr val="accent1">
              <a:shade val="50000"/>
            </a:schemeClr>
          </a:lnRef>
          <a:fillRef idx="1">
            <a:schemeClr val="accent1"/>
          </a:fillRef>
          <a:effectRef idx="0">
            <a:schemeClr val="accent1"/>
          </a:effectRef>
          <a:fontRef idx="minor">
            <a:schemeClr val="lt1"/>
          </a:fontRef>
        </p:style>
        <p:txBody>
          <a:bodyPr tIns="45720" rIns="91440" rtlCol="0" anchor="ctr" anchorCtr="0"/>
          <a:lstStyle/>
          <a:p>
            <a:pPr algn="r"/>
            <a:r>
              <a:rPr lang="en-US" sz="2000" dirty="0">
                <a:solidFill>
                  <a:schemeClr val="bg1"/>
                </a:solidFill>
                <a:latin typeface="Century Gothic" panose="020B0502020202020204" pitchFamily="34" charset="0"/>
              </a:rPr>
              <a:t>MANAGED </a:t>
            </a:r>
          </a:p>
          <a:p>
            <a:pPr algn="r"/>
            <a:r>
              <a:rPr lang="en-US" sz="2000" dirty="0">
                <a:solidFill>
                  <a:schemeClr val="bg1"/>
                </a:solidFill>
                <a:latin typeface="Century Gothic" panose="020B0502020202020204" pitchFamily="34" charset="0"/>
              </a:rPr>
              <a:t>Agility</a:t>
            </a:r>
            <a:endParaRPr lang="en-US" sz="2000" dirty="0">
              <a:solidFill>
                <a:schemeClr val="bg1"/>
              </a:solidFill>
            </a:endParaRPr>
          </a:p>
        </p:txBody>
      </p:sp>
      <p:sp>
        <p:nvSpPr>
          <p:cNvPr id="24" name="Round Diagonal Corner Rectangle 23">
            <a:extLst>
              <a:ext uri="{FF2B5EF4-FFF2-40B4-BE49-F238E27FC236}">
                <a16:creationId xmlns:a16="http://schemas.microsoft.com/office/drawing/2014/main" id="{3F7843C2-D02B-3D62-87F2-30C516B50EEA}"/>
              </a:ext>
            </a:extLst>
          </p:cNvPr>
          <p:cNvSpPr/>
          <p:nvPr/>
        </p:nvSpPr>
        <p:spPr>
          <a:xfrm>
            <a:off x="3528137" y="1796247"/>
            <a:ext cx="521208" cy="523220"/>
          </a:xfrm>
          <a:prstGeom prst="round2DiagRect">
            <a:avLst>
              <a:gd name="adj1" fmla="val 11534"/>
              <a:gd name="adj2" fmla="val 0"/>
            </a:avLst>
          </a:prstGeom>
          <a:solidFill>
            <a:srgbClr val="DA944C"/>
          </a:solidFill>
          <a:ln>
            <a:noFill/>
          </a:ln>
        </p:spPr>
        <p:style>
          <a:lnRef idx="2">
            <a:schemeClr val="accent1">
              <a:shade val="50000"/>
            </a:schemeClr>
          </a:lnRef>
          <a:fillRef idx="1">
            <a:schemeClr val="accent1"/>
          </a:fillRef>
          <a:effectRef idx="0">
            <a:schemeClr val="accent1"/>
          </a:effectRef>
          <a:fontRef idx="minor">
            <a:schemeClr val="lt1"/>
          </a:fontRef>
        </p:style>
        <p:txBody>
          <a:bodyPr tIns="45720" rIns="91440" rtlCol="0" anchor="ctr" anchorCtr="0"/>
          <a:lstStyle/>
          <a:p>
            <a:pPr algn="r"/>
            <a:endParaRPr lang="en-US" sz="2000" dirty="0">
              <a:solidFill>
                <a:schemeClr val="bg1"/>
              </a:solidFill>
            </a:endParaRPr>
          </a:p>
        </p:txBody>
      </p:sp>
      <p:sp>
        <p:nvSpPr>
          <p:cNvPr id="26" name="Right Triangle 25">
            <a:extLst>
              <a:ext uri="{FF2B5EF4-FFF2-40B4-BE49-F238E27FC236}">
                <a16:creationId xmlns:a16="http://schemas.microsoft.com/office/drawing/2014/main" id="{7FA14D25-E1B1-6E5F-1044-0ADC0CC9A134}"/>
              </a:ext>
            </a:extLst>
          </p:cNvPr>
          <p:cNvSpPr/>
          <p:nvPr/>
        </p:nvSpPr>
        <p:spPr>
          <a:xfrm rot="5400000">
            <a:off x="643407" y="5911087"/>
            <a:ext cx="457200" cy="850461"/>
          </a:xfrm>
          <a:prstGeom prst="rtTriangle">
            <a:avLst/>
          </a:prstGeom>
          <a:solidFill>
            <a:srgbClr val="EA67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dirty="0"/>
          </a:p>
        </p:txBody>
      </p:sp>
      <p:sp>
        <p:nvSpPr>
          <p:cNvPr id="25" name="Round Diagonal Corner Rectangle 24">
            <a:extLst>
              <a:ext uri="{FF2B5EF4-FFF2-40B4-BE49-F238E27FC236}">
                <a16:creationId xmlns:a16="http://schemas.microsoft.com/office/drawing/2014/main" id="{C5900AE6-8A53-0116-46DE-3E5EE1EF5A7A}"/>
              </a:ext>
            </a:extLst>
          </p:cNvPr>
          <p:cNvSpPr/>
          <p:nvPr/>
        </p:nvSpPr>
        <p:spPr>
          <a:xfrm>
            <a:off x="446777" y="2319465"/>
            <a:ext cx="2560320" cy="3795309"/>
          </a:xfrm>
          <a:prstGeom prst="round2DiagRect">
            <a:avLst>
              <a:gd name="adj1" fmla="val 7057"/>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365760" rtlCol="0" anchor="t" anchorCtr="0"/>
          <a:lstStyle/>
          <a:p>
            <a:pPr rtl="0">
              <a:lnSpc>
                <a:spcPct val="150000"/>
              </a:lnSpc>
              <a:spcBef>
                <a:spcPts val="0"/>
              </a:spcBef>
              <a:spcAft>
                <a:spcPts val="0"/>
              </a:spcAft>
            </a:pPr>
            <a:r>
              <a:rPr lang="en-US" sz="1200" b="0" i="0" u="none" strike="noStrike" dirty="0">
                <a:solidFill>
                  <a:srgbClr val="000000"/>
                </a:solidFill>
                <a:effectLst/>
                <a:latin typeface="Century Gothic" panose="020B0502020202020204" pitchFamily="34" charset="0"/>
              </a:rPr>
              <a:t>Based on your understanding of the Agile Marketing Capability Maturity Model, describe what attributes and practices your team will display at each level. </a:t>
            </a:r>
            <a:endParaRPr lang="en-US" sz="1200" b="0" dirty="0">
              <a:effectLst/>
            </a:endParaRPr>
          </a:p>
        </p:txBody>
      </p:sp>
      <p:sp>
        <p:nvSpPr>
          <p:cNvPr id="100" name="Round Diagonal Corner Rectangle 99">
            <a:extLst>
              <a:ext uri="{FF2B5EF4-FFF2-40B4-BE49-F238E27FC236}">
                <a16:creationId xmlns:a16="http://schemas.microsoft.com/office/drawing/2014/main" id="{816EFC4B-2D90-ADBA-A3A4-B3E185BD587A}"/>
              </a:ext>
            </a:extLst>
          </p:cNvPr>
          <p:cNvSpPr/>
          <p:nvPr/>
        </p:nvSpPr>
        <p:spPr>
          <a:xfrm>
            <a:off x="446777" y="1834878"/>
            <a:ext cx="2560320" cy="822960"/>
          </a:xfrm>
          <a:prstGeom prst="round2DiagRect">
            <a:avLst>
              <a:gd name="adj1" fmla="val 11534"/>
              <a:gd name="adj2" fmla="val 0"/>
            </a:avLst>
          </a:prstGeom>
          <a:solidFill>
            <a:srgbClr val="9C4537"/>
          </a:solidFill>
          <a:ln>
            <a:noFill/>
          </a:ln>
        </p:spPr>
        <p:style>
          <a:lnRef idx="2">
            <a:schemeClr val="accent1">
              <a:shade val="50000"/>
            </a:schemeClr>
          </a:lnRef>
          <a:fillRef idx="1">
            <a:schemeClr val="accent1"/>
          </a:fillRef>
          <a:effectRef idx="0">
            <a:schemeClr val="accent1"/>
          </a:effectRef>
          <a:fontRef idx="minor">
            <a:schemeClr val="lt1"/>
          </a:fontRef>
        </p:style>
        <p:txBody>
          <a:bodyPr tIns="45720" rIns="91440" rtlCol="0" anchor="ctr" anchorCtr="0"/>
          <a:lstStyle/>
          <a:p>
            <a:pPr algn="r"/>
            <a:r>
              <a:rPr lang="en-US" sz="2000" dirty="0">
                <a:solidFill>
                  <a:schemeClr val="bg1"/>
                </a:solidFill>
                <a:latin typeface="Century Gothic" panose="020B0502020202020204" pitchFamily="34" charset="0"/>
              </a:rPr>
              <a:t>INITIAL </a:t>
            </a:r>
          </a:p>
          <a:p>
            <a:pPr algn="r"/>
            <a:r>
              <a:rPr lang="en-US" sz="2000" dirty="0">
                <a:solidFill>
                  <a:schemeClr val="bg1"/>
                </a:solidFill>
                <a:latin typeface="Century Gothic" panose="020B0502020202020204" pitchFamily="34" charset="0"/>
              </a:rPr>
              <a:t>Agility</a:t>
            </a:r>
            <a:endParaRPr lang="en-US" sz="2000" dirty="0">
              <a:solidFill>
                <a:schemeClr val="bg1"/>
              </a:solidFill>
            </a:endParaRPr>
          </a:p>
        </p:txBody>
      </p:sp>
      <p:sp>
        <p:nvSpPr>
          <p:cNvPr id="23" name="Round Diagonal Corner Rectangle 22">
            <a:extLst>
              <a:ext uri="{FF2B5EF4-FFF2-40B4-BE49-F238E27FC236}">
                <a16:creationId xmlns:a16="http://schemas.microsoft.com/office/drawing/2014/main" id="{D19825AB-C4D4-111D-3897-D3E2BB030C57}"/>
              </a:ext>
            </a:extLst>
          </p:cNvPr>
          <p:cNvSpPr/>
          <p:nvPr/>
        </p:nvSpPr>
        <p:spPr>
          <a:xfrm>
            <a:off x="599177" y="1987278"/>
            <a:ext cx="530352" cy="523220"/>
          </a:xfrm>
          <a:prstGeom prst="round2DiagRect">
            <a:avLst>
              <a:gd name="adj1" fmla="val 11534"/>
              <a:gd name="adj2" fmla="val 0"/>
            </a:avLst>
          </a:prstGeom>
          <a:solidFill>
            <a:srgbClr val="EA6752"/>
          </a:solidFill>
          <a:ln>
            <a:noFill/>
          </a:ln>
        </p:spPr>
        <p:style>
          <a:lnRef idx="2">
            <a:schemeClr val="accent1">
              <a:shade val="50000"/>
            </a:schemeClr>
          </a:lnRef>
          <a:fillRef idx="1">
            <a:schemeClr val="accent1"/>
          </a:fillRef>
          <a:effectRef idx="0">
            <a:schemeClr val="accent1"/>
          </a:effectRef>
          <a:fontRef idx="minor">
            <a:schemeClr val="lt1"/>
          </a:fontRef>
        </p:style>
        <p:txBody>
          <a:bodyPr tIns="45720" rIns="91440" rtlCol="0" anchor="ctr" anchorCtr="0"/>
          <a:lstStyle/>
          <a:p>
            <a:pPr algn="r"/>
            <a:endParaRPr lang="en-US" sz="2000" dirty="0">
              <a:solidFill>
                <a:schemeClr val="bg1"/>
              </a:solidFill>
            </a:endParaRPr>
          </a:p>
        </p:txBody>
      </p:sp>
      <p:sp>
        <p:nvSpPr>
          <p:cNvPr id="29" name="TextBox 28">
            <a:extLst>
              <a:ext uri="{FF2B5EF4-FFF2-40B4-BE49-F238E27FC236}">
                <a16:creationId xmlns:a16="http://schemas.microsoft.com/office/drawing/2014/main" id="{3455C2D1-F89D-1F5E-B936-4969343AF9EF}"/>
              </a:ext>
            </a:extLst>
          </p:cNvPr>
          <p:cNvSpPr txBox="1"/>
          <p:nvPr/>
        </p:nvSpPr>
        <p:spPr>
          <a:xfrm>
            <a:off x="686015" y="1974833"/>
            <a:ext cx="383438" cy="523220"/>
          </a:xfrm>
          <a:prstGeom prst="rect">
            <a:avLst/>
          </a:prstGeom>
          <a:noFill/>
        </p:spPr>
        <p:txBody>
          <a:bodyPr wrap="none" rtlCol="0">
            <a:spAutoFit/>
          </a:bodyPr>
          <a:lstStyle/>
          <a:p>
            <a:pPr algn="ctr"/>
            <a:r>
              <a:rPr lang="en-US" sz="2800" dirty="0">
                <a:solidFill>
                  <a:srgbClr val="7F382D"/>
                </a:solidFill>
                <a:latin typeface="Century Gothic" panose="020B0502020202020204" pitchFamily="34" charset="0"/>
              </a:rPr>
              <a:t>1</a:t>
            </a:r>
          </a:p>
        </p:txBody>
      </p:sp>
      <p:sp>
        <p:nvSpPr>
          <p:cNvPr id="55" name="TextBox 54">
            <a:extLst>
              <a:ext uri="{FF2B5EF4-FFF2-40B4-BE49-F238E27FC236}">
                <a16:creationId xmlns:a16="http://schemas.microsoft.com/office/drawing/2014/main" id="{4C0237B4-7E1B-0512-0DC4-03F11E18C714}"/>
              </a:ext>
            </a:extLst>
          </p:cNvPr>
          <p:cNvSpPr txBox="1"/>
          <p:nvPr/>
        </p:nvSpPr>
        <p:spPr>
          <a:xfrm>
            <a:off x="3589575" y="1783802"/>
            <a:ext cx="383438" cy="523220"/>
          </a:xfrm>
          <a:prstGeom prst="rect">
            <a:avLst/>
          </a:prstGeom>
          <a:noFill/>
        </p:spPr>
        <p:txBody>
          <a:bodyPr wrap="none" rtlCol="0">
            <a:spAutoFit/>
          </a:bodyPr>
          <a:lstStyle/>
          <a:p>
            <a:pPr algn="ctr"/>
            <a:r>
              <a:rPr lang="en-US" sz="2800" dirty="0">
                <a:solidFill>
                  <a:srgbClr val="7B532A"/>
                </a:solidFill>
                <a:latin typeface="Century Gothic" panose="020B0502020202020204" pitchFamily="34" charset="0"/>
              </a:rPr>
              <a:t>2</a:t>
            </a:r>
          </a:p>
        </p:txBody>
      </p:sp>
      <p:sp>
        <p:nvSpPr>
          <p:cNvPr id="62" name="TextBox 61">
            <a:extLst>
              <a:ext uri="{FF2B5EF4-FFF2-40B4-BE49-F238E27FC236}">
                <a16:creationId xmlns:a16="http://schemas.microsoft.com/office/drawing/2014/main" id="{E6DE4E21-CF6E-280D-9BF9-301DE52508B1}"/>
              </a:ext>
            </a:extLst>
          </p:cNvPr>
          <p:cNvSpPr txBox="1"/>
          <p:nvPr/>
        </p:nvSpPr>
        <p:spPr>
          <a:xfrm>
            <a:off x="6518535" y="1592770"/>
            <a:ext cx="383438" cy="523220"/>
          </a:xfrm>
          <a:prstGeom prst="rect">
            <a:avLst/>
          </a:prstGeom>
          <a:noFill/>
        </p:spPr>
        <p:txBody>
          <a:bodyPr wrap="none" rtlCol="0">
            <a:spAutoFit/>
          </a:bodyPr>
          <a:lstStyle/>
          <a:p>
            <a:pPr algn="ctr"/>
            <a:r>
              <a:rPr lang="en-US" sz="2800" dirty="0">
                <a:solidFill>
                  <a:srgbClr val="5D7D1F"/>
                </a:solidFill>
                <a:latin typeface="Century Gothic" panose="020B0502020202020204" pitchFamily="34" charset="0"/>
              </a:rPr>
              <a:t>3</a:t>
            </a:r>
          </a:p>
        </p:txBody>
      </p:sp>
      <p:sp>
        <p:nvSpPr>
          <p:cNvPr id="69" name="TextBox 68">
            <a:extLst>
              <a:ext uri="{FF2B5EF4-FFF2-40B4-BE49-F238E27FC236}">
                <a16:creationId xmlns:a16="http://schemas.microsoft.com/office/drawing/2014/main" id="{621EC579-5C75-9E2E-3852-BE8DBA84524E}"/>
              </a:ext>
            </a:extLst>
          </p:cNvPr>
          <p:cNvSpPr txBox="1"/>
          <p:nvPr/>
        </p:nvSpPr>
        <p:spPr>
          <a:xfrm>
            <a:off x="9447495" y="1401738"/>
            <a:ext cx="383438" cy="523220"/>
          </a:xfrm>
          <a:prstGeom prst="rect">
            <a:avLst/>
          </a:prstGeom>
          <a:noFill/>
        </p:spPr>
        <p:txBody>
          <a:bodyPr wrap="none" rtlCol="0">
            <a:spAutoFit/>
          </a:bodyPr>
          <a:lstStyle/>
          <a:p>
            <a:pPr algn="ctr"/>
            <a:r>
              <a:rPr lang="en-US" sz="2800" dirty="0">
                <a:solidFill>
                  <a:srgbClr val="117C65"/>
                </a:solidFill>
                <a:latin typeface="Century Gothic" panose="020B0502020202020204" pitchFamily="34" charset="0"/>
              </a:rPr>
              <a:t>4</a:t>
            </a:r>
          </a:p>
        </p:txBody>
      </p:sp>
      <p:sp>
        <p:nvSpPr>
          <p:cNvPr id="6" name="TextBox 5">
            <a:extLst>
              <a:ext uri="{FF2B5EF4-FFF2-40B4-BE49-F238E27FC236}">
                <a16:creationId xmlns:a16="http://schemas.microsoft.com/office/drawing/2014/main" id="{4A256E81-0A24-9918-0874-62146F2BD584}"/>
              </a:ext>
            </a:extLst>
          </p:cNvPr>
          <p:cNvSpPr txBox="1"/>
          <p:nvPr/>
        </p:nvSpPr>
        <p:spPr>
          <a:xfrm>
            <a:off x="300447" y="253847"/>
            <a:ext cx="6786153" cy="954107"/>
          </a:xfrm>
          <a:prstGeom prst="rect">
            <a:avLst/>
          </a:prstGeom>
          <a:noFill/>
        </p:spPr>
        <p:txBody>
          <a:bodyPr wrap="square" rtlCol="0">
            <a:spAutoFit/>
          </a:bodyPr>
          <a:lstStyle/>
          <a:p>
            <a:r>
              <a:rPr lang="en-US" sz="2800" b="1" dirty="0">
                <a:solidFill>
                  <a:schemeClr val="tx1">
                    <a:lumMod val="75000"/>
                    <a:lumOff val="25000"/>
                  </a:schemeClr>
                </a:solidFill>
                <a:latin typeface="Century Gothic" panose="020B0502020202020204" pitchFamily="34" charset="0"/>
              </a:rPr>
              <a:t>AGILE MARKETING CAPABILITY MATURITY MODEL</a:t>
            </a:r>
          </a:p>
        </p:txBody>
      </p:sp>
      <p:pic>
        <p:nvPicPr>
          <p:cNvPr id="7" name="Picture 6">
            <a:hlinkClick r:id="rId4"/>
            <a:extLst>
              <a:ext uri="{FF2B5EF4-FFF2-40B4-BE49-F238E27FC236}">
                <a16:creationId xmlns:a16="http://schemas.microsoft.com/office/drawing/2014/main" id="{431D1743-1F6C-2AE1-1F22-54497896170D}"/>
              </a:ext>
            </a:extLst>
          </p:cNvPr>
          <p:cNvPicPr>
            <a:picLocks noChangeAspect="1"/>
          </p:cNvPicPr>
          <p:nvPr/>
        </p:nvPicPr>
        <p:blipFill>
          <a:blip r:embed="rId5"/>
          <a:stretch>
            <a:fillRect/>
          </a:stretch>
        </p:blipFill>
        <p:spPr>
          <a:xfrm>
            <a:off x="7361647" y="219061"/>
            <a:ext cx="4432330" cy="615099"/>
          </a:xfrm>
          <a:prstGeom prst="rect">
            <a:avLst/>
          </a:prstGeom>
        </p:spPr>
      </p:pic>
    </p:spTree>
    <p:extLst>
      <p:ext uri="{BB962C8B-B14F-4D97-AF65-F5344CB8AC3E}">
        <p14:creationId xmlns:p14="http://schemas.microsoft.com/office/powerpoint/2010/main" val="38640248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 name="Picture 40" descr="A picture containing text, electronics, compact disk, vector graphics&#10;&#10;Description automatically generated">
            <a:extLst>
              <a:ext uri="{FF2B5EF4-FFF2-40B4-BE49-F238E27FC236}">
                <a16:creationId xmlns:a16="http://schemas.microsoft.com/office/drawing/2014/main" id="{292A8935-4944-A7D6-647D-B09A05F9377C}"/>
              </a:ext>
            </a:extLst>
          </p:cNvPr>
          <p:cNvPicPr>
            <a:picLocks noChangeAspect="1"/>
          </p:cNvPicPr>
          <p:nvPr/>
        </p:nvPicPr>
        <p:blipFill>
          <a:blip r:embed="rId3">
            <a:alphaModFix amt="25000"/>
          </a:blip>
          <a:stretch>
            <a:fillRect/>
          </a:stretch>
        </p:blipFill>
        <p:spPr>
          <a:xfrm>
            <a:off x="0" y="0"/>
            <a:ext cx="12192000" cy="6870699"/>
          </a:xfrm>
          <a:prstGeom prst="rect">
            <a:avLst/>
          </a:prstGeom>
        </p:spPr>
      </p:pic>
      <p:graphicFrame>
        <p:nvGraphicFramePr>
          <p:cNvPr id="4" name="Google Shape;246;p17">
            <a:extLst>
              <a:ext uri="{FF2B5EF4-FFF2-40B4-BE49-F238E27FC236}">
                <a16:creationId xmlns:a16="http://schemas.microsoft.com/office/drawing/2014/main" id="{CA798208-8AA0-B271-2D88-37F9FBFACD35}"/>
              </a:ext>
            </a:extLst>
          </p:cNvPr>
          <p:cNvGraphicFramePr/>
          <p:nvPr>
            <p:extLst>
              <p:ext uri="{D42A27DB-BD31-4B8C-83A1-F6EECF244321}">
                <p14:modId xmlns:p14="http://schemas.microsoft.com/office/powerpoint/2010/main" val="2026984146"/>
              </p:ext>
            </p:extLst>
          </p:nvPr>
        </p:nvGraphicFramePr>
        <p:xfrm>
          <a:off x="480700" y="1189423"/>
          <a:ext cx="8130865" cy="2418070"/>
        </p:xfrm>
        <a:graphic>
          <a:graphicData uri="http://schemas.openxmlformats.org/drawingml/2006/table">
            <a:tbl>
              <a:tblPr>
                <a:noFill/>
              </a:tblPr>
              <a:tblGrid>
                <a:gridCol w="8130865">
                  <a:extLst>
                    <a:ext uri="{9D8B030D-6E8A-4147-A177-3AD203B41FA5}">
                      <a16:colId xmlns:a16="http://schemas.microsoft.com/office/drawing/2014/main" val="20000"/>
                    </a:ext>
                  </a:extLst>
                </a:gridCol>
              </a:tblGrid>
              <a:tr h="1635957">
                <a:tc>
                  <a:txBody>
                    <a:bodyPr/>
                    <a:lstStyle/>
                    <a:p>
                      <a:pPr marL="457200" marR="0" lvl="0" indent="-330200" algn="l" rtl="0">
                        <a:lnSpc>
                          <a:spcPct val="100000"/>
                        </a:lnSpc>
                        <a:spcBef>
                          <a:spcPts val="0"/>
                        </a:spcBef>
                        <a:spcAft>
                          <a:spcPts val="1400"/>
                        </a:spcAft>
                        <a:buClr>
                          <a:schemeClr val="tx1">
                            <a:lumMod val="50000"/>
                            <a:lumOff val="50000"/>
                          </a:schemeClr>
                        </a:buClr>
                        <a:buSzPts val="1600"/>
                        <a:buFont typeface="Century Gothic"/>
                        <a:buChar char="●"/>
                      </a:pPr>
                      <a:r>
                        <a:rPr lang="en-US" sz="2000" dirty="0">
                          <a:latin typeface="Century Gothic" panose="020B0502020202020204" pitchFamily="34" charset="0"/>
                        </a:rPr>
                        <a:t>Use this slide to further discuss individual levels, if needed. </a:t>
                      </a:r>
                    </a:p>
                    <a:p>
                      <a:pPr marL="457200" marR="0" lvl="0" indent="-330200" algn="l" rtl="0">
                        <a:lnSpc>
                          <a:spcPct val="100000"/>
                        </a:lnSpc>
                        <a:spcBef>
                          <a:spcPts val="0"/>
                        </a:spcBef>
                        <a:spcAft>
                          <a:spcPts val="1400"/>
                        </a:spcAft>
                        <a:buClr>
                          <a:schemeClr val="tx1">
                            <a:lumMod val="50000"/>
                            <a:lumOff val="50000"/>
                          </a:schemeClr>
                        </a:buClr>
                        <a:buSzPts val="1600"/>
                        <a:buFont typeface="Century Gothic"/>
                        <a:buChar char="●"/>
                      </a:pPr>
                      <a:r>
                        <a:rPr lang="en-US" sz="1600" dirty="0">
                          <a:latin typeface="Century Gothic" panose="020B0502020202020204" pitchFamily="34" charset="0"/>
                        </a:rPr>
                        <a:t>…</a:t>
                      </a:r>
                    </a:p>
                    <a:p>
                      <a:pPr marL="457200" marR="0" lvl="0" indent="-330200" algn="l" rtl="0">
                        <a:lnSpc>
                          <a:spcPct val="100000"/>
                        </a:lnSpc>
                        <a:spcBef>
                          <a:spcPts val="0"/>
                        </a:spcBef>
                        <a:spcAft>
                          <a:spcPts val="1400"/>
                        </a:spcAft>
                        <a:buClr>
                          <a:schemeClr val="tx1">
                            <a:lumMod val="50000"/>
                            <a:lumOff val="50000"/>
                          </a:schemeClr>
                        </a:buClr>
                        <a:buSzPts val="1600"/>
                        <a:buFont typeface="Century Gothic"/>
                        <a:buChar char="●"/>
                      </a:pPr>
                      <a:r>
                        <a:rPr lang="en-US" sz="1600" dirty="0">
                          <a:latin typeface="Century Gothic" panose="020B0502020202020204" pitchFamily="34" charset="0"/>
                        </a:rPr>
                        <a:t>…</a:t>
                      </a:r>
                    </a:p>
                    <a:p>
                      <a:pPr marL="457200" marR="0" lvl="0" indent="-330200" algn="l" rtl="0">
                        <a:lnSpc>
                          <a:spcPct val="100000"/>
                        </a:lnSpc>
                        <a:spcBef>
                          <a:spcPts val="0"/>
                        </a:spcBef>
                        <a:spcAft>
                          <a:spcPts val="1400"/>
                        </a:spcAft>
                        <a:buClr>
                          <a:schemeClr val="tx1">
                            <a:lumMod val="50000"/>
                            <a:lumOff val="50000"/>
                          </a:schemeClr>
                        </a:buClr>
                        <a:buSzPts val="1600"/>
                        <a:buFont typeface="Century Gothic"/>
                        <a:buChar char="●"/>
                      </a:pPr>
                      <a:r>
                        <a:rPr lang="en-US" sz="1600" dirty="0">
                          <a:latin typeface="Century Gothic" panose="020B0502020202020204" pitchFamily="34" charset="0"/>
                        </a:rPr>
                        <a:t>…</a:t>
                      </a:r>
                    </a:p>
                    <a:p>
                      <a:pPr marL="457200" marR="0" lvl="0" indent="-330200" algn="l" rtl="0">
                        <a:lnSpc>
                          <a:spcPct val="100000"/>
                        </a:lnSpc>
                        <a:spcBef>
                          <a:spcPts val="0"/>
                        </a:spcBef>
                        <a:spcAft>
                          <a:spcPts val="1400"/>
                        </a:spcAft>
                        <a:buClr>
                          <a:schemeClr val="tx1">
                            <a:lumMod val="50000"/>
                            <a:lumOff val="50000"/>
                          </a:schemeClr>
                        </a:buClr>
                        <a:buSzPts val="1600"/>
                        <a:buFont typeface="Century Gothic"/>
                        <a:buChar char="●"/>
                      </a:pPr>
                      <a:endParaRPr lang="en-US" sz="2000" dirty="0">
                        <a:latin typeface="Century Gothic" panose="020B0502020202020204" pitchFamily="34" charset="0"/>
                      </a:endParaRPr>
                    </a:p>
                  </a:txBody>
                  <a:tcPr marL="274325" marR="274325" marT="182875" marB="18287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noFill/>
                  </a:tcPr>
                </a:tc>
                <a:extLst>
                  <a:ext uri="{0D108BD9-81ED-4DB2-BD59-A6C34878D82A}">
                    <a16:rowId xmlns:a16="http://schemas.microsoft.com/office/drawing/2014/main" val="10000"/>
                  </a:ext>
                </a:extLst>
              </a:tr>
            </a:tbl>
          </a:graphicData>
        </a:graphic>
      </p:graphicFrame>
      <p:sp>
        <p:nvSpPr>
          <p:cNvPr id="38" name="TextBox 37">
            <a:extLst>
              <a:ext uri="{FF2B5EF4-FFF2-40B4-BE49-F238E27FC236}">
                <a16:creationId xmlns:a16="http://schemas.microsoft.com/office/drawing/2014/main" id="{A6C4B9E8-80D7-0E4C-98A0-080138C4551C}"/>
              </a:ext>
            </a:extLst>
          </p:cNvPr>
          <p:cNvSpPr txBox="1"/>
          <p:nvPr/>
        </p:nvSpPr>
        <p:spPr>
          <a:xfrm>
            <a:off x="446776" y="248400"/>
            <a:ext cx="10844635" cy="707886"/>
          </a:xfrm>
          <a:prstGeom prst="rect">
            <a:avLst/>
          </a:prstGeom>
          <a:noFill/>
        </p:spPr>
        <p:txBody>
          <a:bodyPr wrap="none" rtlCol="0">
            <a:spAutoFit/>
          </a:bodyPr>
          <a:lstStyle/>
          <a:p>
            <a:r>
              <a:rPr lang="en-US" sz="4000" dirty="0">
                <a:solidFill>
                  <a:schemeClr val="tx1">
                    <a:lumMod val="65000"/>
                    <a:lumOff val="35000"/>
                  </a:schemeClr>
                </a:solidFill>
                <a:latin typeface="Century Gothic" panose="020B0502020202020204" pitchFamily="34" charset="0"/>
              </a:rPr>
              <a:t>Agile Marketing Capability Maturity Model </a:t>
            </a:r>
          </a:p>
        </p:txBody>
      </p:sp>
      <p:sp>
        <p:nvSpPr>
          <p:cNvPr id="2" name="Right Triangle 1">
            <a:extLst>
              <a:ext uri="{FF2B5EF4-FFF2-40B4-BE49-F238E27FC236}">
                <a16:creationId xmlns:a16="http://schemas.microsoft.com/office/drawing/2014/main" id="{BD37F90B-67C0-5CD6-564F-BDC1FF4233D9}"/>
              </a:ext>
            </a:extLst>
          </p:cNvPr>
          <p:cNvSpPr/>
          <p:nvPr/>
        </p:nvSpPr>
        <p:spPr>
          <a:xfrm rot="5400000">
            <a:off x="9430287" y="5337992"/>
            <a:ext cx="457200" cy="850461"/>
          </a:xfrm>
          <a:prstGeom prst="rtTriangle">
            <a:avLst/>
          </a:prstGeom>
          <a:solidFill>
            <a:srgbClr val="1DD1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dirty="0"/>
          </a:p>
        </p:txBody>
      </p:sp>
      <p:sp>
        <p:nvSpPr>
          <p:cNvPr id="10" name="Round Diagonal Corner Rectangle 9">
            <a:extLst>
              <a:ext uri="{FF2B5EF4-FFF2-40B4-BE49-F238E27FC236}">
                <a16:creationId xmlns:a16="http://schemas.microsoft.com/office/drawing/2014/main" id="{D5F94B6D-531D-69C9-F601-B2A5C584D0B5}"/>
              </a:ext>
            </a:extLst>
          </p:cNvPr>
          <p:cNvSpPr/>
          <p:nvPr/>
        </p:nvSpPr>
        <p:spPr>
          <a:xfrm>
            <a:off x="9233657" y="4711662"/>
            <a:ext cx="2560320" cy="822960"/>
          </a:xfrm>
          <a:prstGeom prst="round2DiagRect">
            <a:avLst>
              <a:gd name="adj1" fmla="val 11534"/>
              <a:gd name="adj2" fmla="val 0"/>
            </a:avLst>
          </a:prstGeom>
          <a:solidFill>
            <a:srgbClr val="169C7F"/>
          </a:solidFill>
          <a:ln>
            <a:noFill/>
          </a:ln>
        </p:spPr>
        <p:style>
          <a:lnRef idx="2">
            <a:schemeClr val="accent1">
              <a:shade val="50000"/>
            </a:schemeClr>
          </a:lnRef>
          <a:fillRef idx="1">
            <a:schemeClr val="accent1"/>
          </a:fillRef>
          <a:effectRef idx="0">
            <a:schemeClr val="accent1"/>
          </a:effectRef>
          <a:fontRef idx="minor">
            <a:schemeClr val="lt1"/>
          </a:fontRef>
        </p:style>
        <p:txBody>
          <a:bodyPr tIns="45720" rIns="91440" rtlCol="0" anchor="ctr" anchorCtr="0"/>
          <a:lstStyle/>
          <a:p>
            <a:pPr algn="r"/>
            <a:r>
              <a:rPr lang="en-US" sz="2000" dirty="0">
                <a:solidFill>
                  <a:schemeClr val="bg1"/>
                </a:solidFill>
                <a:latin typeface="Century Gothic" panose="020B0502020202020204" pitchFamily="34" charset="0"/>
              </a:rPr>
              <a:t>PROACTIVE </a:t>
            </a:r>
            <a:br>
              <a:rPr lang="en-US" sz="2000" dirty="0">
                <a:solidFill>
                  <a:schemeClr val="bg1"/>
                </a:solidFill>
                <a:latin typeface="Century Gothic" panose="020B0502020202020204" pitchFamily="34" charset="0"/>
              </a:rPr>
            </a:br>
            <a:r>
              <a:rPr lang="en-US" sz="2000" dirty="0">
                <a:solidFill>
                  <a:schemeClr val="bg1"/>
                </a:solidFill>
                <a:latin typeface="Century Gothic" panose="020B0502020202020204" pitchFamily="34" charset="0"/>
              </a:rPr>
              <a:t>Agility</a:t>
            </a:r>
            <a:endParaRPr lang="en-US" sz="2000" dirty="0">
              <a:solidFill>
                <a:schemeClr val="bg1"/>
              </a:solidFill>
            </a:endParaRPr>
          </a:p>
        </p:txBody>
      </p:sp>
      <p:sp>
        <p:nvSpPr>
          <p:cNvPr id="14" name="Round Diagonal Corner Rectangle 13">
            <a:extLst>
              <a:ext uri="{FF2B5EF4-FFF2-40B4-BE49-F238E27FC236}">
                <a16:creationId xmlns:a16="http://schemas.microsoft.com/office/drawing/2014/main" id="{451D9159-4318-A014-35DE-8F997EEA65B6}"/>
              </a:ext>
            </a:extLst>
          </p:cNvPr>
          <p:cNvSpPr/>
          <p:nvPr/>
        </p:nvSpPr>
        <p:spPr>
          <a:xfrm>
            <a:off x="9386057" y="4864062"/>
            <a:ext cx="543823" cy="523220"/>
          </a:xfrm>
          <a:prstGeom prst="round2DiagRect">
            <a:avLst>
              <a:gd name="adj1" fmla="val 11534"/>
              <a:gd name="adj2" fmla="val 0"/>
            </a:avLst>
          </a:prstGeom>
          <a:solidFill>
            <a:srgbClr val="1DD1AA"/>
          </a:solidFill>
          <a:ln>
            <a:noFill/>
          </a:ln>
        </p:spPr>
        <p:style>
          <a:lnRef idx="2">
            <a:schemeClr val="accent1">
              <a:shade val="50000"/>
            </a:schemeClr>
          </a:lnRef>
          <a:fillRef idx="1">
            <a:schemeClr val="accent1"/>
          </a:fillRef>
          <a:effectRef idx="0">
            <a:schemeClr val="accent1"/>
          </a:effectRef>
          <a:fontRef idx="minor">
            <a:schemeClr val="lt1"/>
          </a:fontRef>
        </p:style>
        <p:txBody>
          <a:bodyPr tIns="45720" rIns="91440" rtlCol="0" anchor="ctr" anchorCtr="0"/>
          <a:lstStyle/>
          <a:p>
            <a:pPr algn="r"/>
            <a:endParaRPr lang="en-US" sz="2000" dirty="0">
              <a:solidFill>
                <a:schemeClr val="bg1"/>
              </a:solidFill>
            </a:endParaRPr>
          </a:p>
        </p:txBody>
      </p:sp>
      <p:sp>
        <p:nvSpPr>
          <p:cNvPr id="16" name="Right Triangle 15">
            <a:extLst>
              <a:ext uri="{FF2B5EF4-FFF2-40B4-BE49-F238E27FC236}">
                <a16:creationId xmlns:a16="http://schemas.microsoft.com/office/drawing/2014/main" id="{61D5AC3C-63DA-1978-6203-7A3F5DDCE359}"/>
              </a:ext>
            </a:extLst>
          </p:cNvPr>
          <p:cNvSpPr/>
          <p:nvPr/>
        </p:nvSpPr>
        <p:spPr>
          <a:xfrm rot="5400000">
            <a:off x="6501327" y="5529024"/>
            <a:ext cx="457200" cy="850461"/>
          </a:xfrm>
          <a:prstGeom prst="rtTriangle">
            <a:avLst/>
          </a:prstGeom>
          <a:solidFill>
            <a:srgbClr val="A2D8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dirty="0"/>
          </a:p>
        </p:txBody>
      </p:sp>
      <p:sp>
        <p:nvSpPr>
          <p:cNvPr id="26" name="Round Diagonal Corner Rectangle 25">
            <a:extLst>
              <a:ext uri="{FF2B5EF4-FFF2-40B4-BE49-F238E27FC236}">
                <a16:creationId xmlns:a16="http://schemas.microsoft.com/office/drawing/2014/main" id="{6FFEA76E-FBF6-1F29-165B-59E3D96E3F0C}"/>
              </a:ext>
            </a:extLst>
          </p:cNvPr>
          <p:cNvSpPr/>
          <p:nvPr/>
        </p:nvSpPr>
        <p:spPr>
          <a:xfrm>
            <a:off x="6304697" y="4902694"/>
            <a:ext cx="2560320" cy="822960"/>
          </a:xfrm>
          <a:prstGeom prst="round2DiagRect">
            <a:avLst>
              <a:gd name="adj1" fmla="val 11534"/>
              <a:gd name="adj2" fmla="val 0"/>
            </a:avLst>
          </a:prstGeom>
          <a:solidFill>
            <a:srgbClr val="759C27"/>
          </a:solidFill>
          <a:ln>
            <a:noFill/>
          </a:ln>
        </p:spPr>
        <p:style>
          <a:lnRef idx="2">
            <a:schemeClr val="accent1">
              <a:shade val="50000"/>
            </a:schemeClr>
          </a:lnRef>
          <a:fillRef idx="1">
            <a:schemeClr val="accent1"/>
          </a:fillRef>
          <a:effectRef idx="0">
            <a:schemeClr val="accent1"/>
          </a:effectRef>
          <a:fontRef idx="minor">
            <a:schemeClr val="lt1"/>
          </a:fontRef>
        </p:style>
        <p:txBody>
          <a:bodyPr tIns="45720" rIns="91440" rtlCol="0" anchor="ctr" anchorCtr="0"/>
          <a:lstStyle/>
          <a:p>
            <a:pPr algn="r"/>
            <a:r>
              <a:rPr lang="en-US" sz="2000" dirty="0">
                <a:solidFill>
                  <a:schemeClr val="bg1"/>
                </a:solidFill>
                <a:latin typeface="Century Gothic" panose="020B0502020202020204" pitchFamily="34" charset="0"/>
              </a:rPr>
              <a:t>DEFINED </a:t>
            </a:r>
            <a:br>
              <a:rPr lang="en-US" sz="2000" dirty="0">
                <a:solidFill>
                  <a:schemeClr val="bg1"/>
                </a:solidFill>
                <a:latin typeface="Century Gothic" panose="020B0502020202020204" pitchFamily="34" charset="0"/>
              </a:rPr>
            </a:br>
            <a:r>
              <a:rPr lang="en-US" sz="2000" dirty="0">
                <a:solidFill>
                  <a:schemeClr val="bg1"/>
                </a:solidFill>
                <a:latin typeface="Century Gothic" panose="020B0502020202020204" pitchFamily="34" charset="0"/>
              </a:rPr>
              <a:t>Agility</a:t>
            </a:r>
            <a:endParaRPr lang="en-US" sz="2000" dirty="0">
              <a:solidFill>
                <a:schemeClr val="bg1"/>
              </a:solidFill>
            </a:endParaRPr>
          </a:p>
        </p:txBody>
      </p:sp>
      <p:sp>
        <p:nvSpPr>
          <p:cNvPr id="29" name="Round Diagonal Corner Rectangle 28">
            <a:extLst>
              <a:ext uri="{FF2B5EF4-FFF2-40B4-BE49-F238E27FC236}">
                <a16:creationId xmlns:a16="http://schemas.microsoft.com/office/drawing/2014/main" id="{C0CA50FD-8D36-A0AE-A34A-EE77C9EF3803}"/>
              </a:ext>
            </a:extLst>
          </p:cNvPr>
          <p:cNvSpPr/>
          <p:nvPr/>
        </p:nvSpPr>
        <p:spPr>
          <a:xfrm>
            <a:off x="6457097" y="5055094"/>
            <a:ext cx="543823" cy="523220"/>
          </a:xfrm>
          <a:prstGeom prst="round2DiagRect">
            <a:avLst>
              <a:gd name="adj1" fmla="val 11534"/>
              <a:gd name="adj2" fmla="val 0"/>
            </a:avLst>
          </a:prstGeom>
          <a:solidFill>
            <a:srgbClr val="A2D836"/>
          </a:solidFill>
          <a:ln>
            <a:noFill/>
          </a:ln>
        </p:spPr>
        <p:style>
          <a:lnRef idx="2">
            <a:schemeClr val="accent1">
              <a:shade val="50000"/>
            </a:schemeClr>
          </a:lnRef>
          <a:fillRef idx="1">
            <a:schemeClr val="accent1"/>
          </a:fillRef>
          <a:effectRef idx="0">
            <a:schemeClr val="accent1"/>
          </a:effectRef>
          <a:fontRef idx="minor">
            <a:schemeClr val="lt1"/>
          </a:fontRef>
        </p:style>
        <p:txBody>
          <a:bodyPr tIns="45720" rIns="91440" rtlCol="0" anchor="ctr" anchorCtr="0"/>
          <a:lstStyle/>
          <a:p>
            <a:pPr algn="r"/>
            <a:endParaRPr lang="en-US" sz="2000" dirty="0">
              <a:solidFill>
                <a:schemeClr val="bg1"/>
              </a:solidFill>
            </a:endParaRPr>
          </a:p>
        </p:txBody>
      </p:sp>
      <p:sp>
        <p:nvSpPr>
          <p:cNvPr id="30" name="Right Triangle 29">
            <a:extLst>
              <a:ext uri="{FF2B5EF4-FFF2-40B4-BE49-F238E27FC236}">
                <a16:creationId xmlns:a16="http://schemas.microsoft.com/office/drawing/2014/main" id="{3347D6DA-5FD6-0443-A15C-79E762F863E3}"/>
              </a:ext>
            </a:extLst>
          </p:cNvPr>
          <p:cNvSpPr/>
          <p:nvPr/>
        </p:nvSpPr>
        <p:spPr>
          <a:xfrm rot="5400000">
            <a:off x="3572367" y="5720056"/>
            <a:ext cx="457200" cy="850461"/>
          </a:xfrm>
          <a:prstGeom prst="rtTriangle">
            <a:avLst/>
          </a:prstGeom>
          <a:solidFill>
            <a:srgbClr val="DA94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dirty="0"/>
          </a:p>
        </p:txBody>
      </p:sp>
      <p:sp>
        <p:nvSpPr>
          <p:cNvPr id="31" name="Round Diagonal Corner Rectangle 30">
            <a:extLst>
              <a:ext uri="{FF2B5EF4-FFF2-40B4-BE49-F238E27FC236}">
                <a16:creationId xmlns:a16="http://schemas.microsoft.com/office/drawing/2014/main" id="{8C49924E-2D0B-70F5-C50D-9847116AA445}"/>
              </a:ext>
            </a:extLst>
          </p:cNvPr>
          <p:cNvSpPr/>
          <p:nvPr/>
        </p:nvSpPr>
        <p:spPr>
          <a:xfrm>
            <a:off x="3375737" y="5093726"/>
            <a:ext cx="2560320" cy="822960"/>
          </a:xfrm>
          <a:prstGeom prst="round2DiagRect">
            <a:avLst>
              <a:gd name="adj1" fmla="val 11534"/>
              <a:gd name="adj2" fmla="val 0"/>
            </a:avLst>
          </a:prstGeom>
          <a:solidFill>
            <a:srgbClr val="9C6A36"/>
          </a:solidFill>
          <a:ln>
            <a:noFill/>
          </a:ln>
        </p:spPr>
        <p:style>
          <a:lnRef idx="2">
            <a:schemeClr val="accent1">
              <a:shade val="50000"/>
            </a:schemeClr>
          </a:lnRef>
          <a:fillRef idx="1">
            <a:schemeClr val="accent1"/>
          </a:fillRef>
          <a:effectRef idx="0">
            <a:schemeClr val="accent1"/>
          </a:effectRef>
          <a:fontRef idx="minor">
            <a:schemeClr val="lt1"/>
          </a:fontRef>
        </p:style>
        <p:txBody>
          <a:bodyPr tIns="45720" rIns="91440" rtlCol="0" anchor="ctr" anchorCtr="0"/>
          <a:lstStyle/>
          <a:p>
            <a:pPr algn="r"/>
            <a:r>
              <a:rPr lang="en-US" sz="2000" dirty="0">
                <a:solidFill>
                  <a:schemeClr val="bg1"/>
                </a:solidFill>
                <a:latin typeface="Century Gothic" panose="020B0502020202020204" pitchFamily="34" charset="0"/>
              </a:rPr>
              <a:t>MANAGED </a:t>
            </a:r>
          </a:p>
          <a:p>
            <a:pPr algn="r"/>
            <a:r>
              <a:rPr lang="en-US" sz="2000" dirty="0">
                <a:solidFill>
                  <a:schemeClr val="bg1"/>
                </a:solidFill>
                <a:latin typeface="Century Gothic" panose="020B0502020202020204" pitchFamily="34" charset="0"/>
              </a:rPr>
              <a:t>Agility</a:t>
            </a:r>
            <a:endParaRPr lang="en-US" sz="2000" dirty="0">
              <a:solidFill>
                <a:schemeClr val="bg1"/>
              </a:solidFill>
            </a:endParaRPr>
          </a:p>
        </p:txBody>
      </p:sp>
      <p:sp>
        <p:nvSpPr>
          <p:cNvPr id="32" name="Round Diagonal Corner Rectangle 31">
            <a:extLst>
              <a:ext uri="{FF2B5EF4-FFF2-40B4-BE49-F238E27FC236}">
                <a16:creationId xmlns:a16="http://schemas.microsoft.com/office/drawing/2014/main" id="{9FE2FE75-B607-4B37-07A9-81927ECA6F4E}"/>
              </a:ext>
            </a:extLst>
          </p:cNvPr>
          <p:cNvSpPr/>
          <p:nvPr/>
        </p:nvSpPr>
        <p:spPr>
          <a:xfrm>
            <a:off x="3528137" y="5246126"/>
            <a:ext cx="543823" cy="523220"/>
          </a:xfrm>
          <a:prstGeom prst="round2DiagRect">
            <a:avLst>
              <a:gd name="adj1" fmla="val 11534"/>
              <a:gd name="adj2" fmla="val 0"/>
            </a:avLst>
          </a:prstGeom>
          <a:solidFill>
            <a:srgbClr val="DA944C"/>
          </a:solidFill>
          <a:ln>
            <a:noFill/>
          </a:ln>
        </p:spPr>
        <p:style>
          <a:lnRef idx="2">
            <a:schemeClr val="accent1">
              <a:shade val="50000"/>
            </a:schemeClr>
          </a:lnRef>
          <a:fillRef idx="1">
            <a:schemeClr val="accent1"/>
          </a:fillRef>
          <a:effectRef idx="0">
            <a:schemeClr val="accent1"/>
          </a:effectRef>
          <a:fontRef idx="minor">
            <a:schemeClr val="lt1"/>
          </a:fontRef>
        </p:style>
        <p:txBody>
          <a:bodyPr tIns="45720" rIns="91440" rtlCol="0" anchor="ctr" anchorCtr="0"/>
          <a:lstStyle/>
          <a:p>
            <a:pPr algn="r"/>
            <a:endParaRPr lang="en-US" sz="2000" dirty="0">
              <a:solidFill>
                <a:schemeClr val="bg1"/>
              </a:solidFill>
            </a:endParaRPr>
          </a:p>
        </p:txBody>
      </p:sp>
      <p:sp>
        <p:nvSpPr>
          <p:cNvPr id="33" name="Right Triangle 32">
            <a:extLst>
              <a:ext uri="{FF2B5EF4-FFF2-40B4-BE49-F238E27FC236}">
                <a16:creationId xmlns:a16="http://schemas.microsoft.com/office/drawing/2014/main" id="{CAD79269-07A4-E85B-1877-C4D660CE013B}"/>
              </a:ext>
            </a:extLst>
          </p:cNvPr>
          <p:cNvSpPr/>
          <p:nvPr/>
        </p:nvSpPr>
        <p:spPr>
          <a:xfrm rot="5400000">
            <a:off x="643407" y="5911087"/>
            <a:ext cx="457200" cy="850461"/>
          </a:xfrm>
          <a:prstGeom prst="rtTriangle">
            <a:avLst/>
          </a:prstGeom>
          <a:solidFill>
            <a:srgbClr val="EA67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dirty="0"/>
          </a:p>
        </p:txBody>
      </p:sp>
      <p:sp>
        <p:nvSpPr>
          <p:cNvPr id="34" name="Round Diagonal Corner Rectangle 33">
            <a:extLst>
              <a:ext uri="{FF2B5EF4-FFF2-40B4-BE49-F238E27FC236}">
                <a16:creationId xmlns:a16="http://schemas.microsoft.com/office/drawing/2014/main" id="{2140CDE8-4B6A-AD7A-76C6-EA8783EC7EE6}"/>
              </a:ext>
            </a:extLst>
          </p:cNvPr>
          <p:cNvSpPr/>
          <p:nvPr/>
        </p:nvSpPr>
        <p:spPr>
          <a:xfrm>
            <a:off x="446777" y="5284757"/>
            <a:ext cx="2560320" cy="822960"/>
          </a:xfrm>
          <a:prstGeom prst="round2DiagRect">
            <a:avLst>
              <a:gd name="adj1" fmla="val 11534"/>
              <a:gd name="adj2" fmla="val 0"/>
            </a:avLst>
          </a:prstGeom>
          <a:solidFill>
            <a:srgbClr val="9C4537"/>
          </a:solidFill>
          <a:ln>
            <a:noFill/>
          </a:ln>
        </p:spPr>
        <p:style>
          <a:lnRef idx="2">
            <a:schemeClr val="accent1">
              <a:shade val="50000"/>
            </a:schemeClr>
          </a:lnRef>
          <a:fillRef idx="1">
            <a:schemeClr val="accent1"/>
          </a:fillRef>
          <a:effectRef idx="0">
            <a:schemeClr val="accent1"/>
          </a:effectRef>
          <a:fontRef idx="minor">
            <a:schemeClr val="lt1"/>
          </a:fontRef>
        </p:style>
        <p:txBody>
          <a:bodyPr tIns="45720" rIns="91440" rtlCol="0" anchor="ctr" anchorCtr="0"/>
          <a:lstStyle/>
          <a:p>
            <a:pPr algn="r"/>
            <a:r>
              <a:rPr lang="en-US" sz="2000" dirty="0">
                <a:solidFill>
                  <a:schemeClr val="bg1"/>
                </a:solidFill>
                <a:latin typeface="Century Gothic" panose="020B0502020202020204" pitchFamily="34" charset="0"/>
              </a:rPr>
              <a:t>INITIAL </a:t>
            </a:r>
          </a:p>
          <a:p>
            <a:pPr algn="r"/>
            <a:r>
              <a:rPr lang="en-US" sz="2000" dirty="0">
                <a:solidFill>
                  <a:schemeClr val="bg1"/>
                </a:solidFill>
                <a:latin typeface="Century Gothic" panose="020B0502020202020204" pitchFamily="34" charset="0"/>
              </a:rPr>
              <a:t>Agility</a:t>
            </a:r>
            <a:endParaRPr lang="en-US" sz="2000" dirty="0">
              <a:solidFill>
                <a:schemeClr val="bg1"/>
              </a:solidFill>
            </a:endParaRPr>
          </a:p>
        </p:txBody>
      </p:sp>
      <p:sp>
        <p:nvSpPr>
          <p:cNvPr id="35" name="Round Diagonal Corner Rectangle 34">
            <a:extLst>
              <a:ext uri="{FF2B5EF4-FFF2-40B4-BE49-F238E27FC236}">
                <a16:creationId xmlns:a16="http://schemas.microsoft.com/office/drawing/2014/main" id="{94C7FB45-BA73-4700-2197-8C89DD608B35}"/>
              </a:ext>
            </a:extLst>
          </p:cNvPr>
          <p:cNvSpPr/>
          <p:nvPr/>
        </p:nvSpPr>
        <p:spPr>
          <a:xfrm>
            <a:off x="599177" y="5437157"/>
            <a:ext cx="543823" cy="523220"/>
          </a:xfrm>
          <a:prstGeom prst="round2DiagRect">
            <a:avLst>
              <a:gd name="adj1" fmla="val 11534"/>
              <a:gd name="adj2" fmla="val 0"/>
            </a:avLst>
          </a:prstGeom>
          <a:solidFill>
            <a:srgbClr val="EA6752"/>
          </a:solidFill>
          <a:ln>
            <a:noFill/>
          </a:ln>
        </p:spPr>
        <p:style>
          <a:lnRef idx="2">
            <a:schemeClr val="accent1">
              <a:shade val="50000"/>
            </a:schemeClr>
          </a:lnRef>
          <a:fillRef idx="1">
            <a:schemeClr val="accent1"/>
          </a:fillRef>
          <a:effectRef idx="0">
            <a:schemeClr val="accent1"/>
          </a:effectRef>
          <a:fontRef idx="minor">
            <a:schemeClr val="lt1"/>
          </a:fontRef>
        </p:style>
        <p:txBody>
          <a:bodyPr tIns="45720" rIns="91440" rtlCol="0" anchor="ctr" anchorCtr="0"/>
          <a:lstStyle/>
          <a:p>
            <a:pPr algn="r"/>
            <a:endParaRPr lang="en-US" sz="2000" dirty="0">
              <a:solidFill>
                <a:schemeClr val="bg1"/>
              </a:solidFill>
            </a:endParaRPr>
          </a:p>
        </p:txBody>
      </p:sp>
      <p:sp>
        <p:nvSpPr>
          <p:cNvPr id="36" name="TextBox 35">
            <a:extLst>
              <a:ext uri="{FF2B5EF4-FFF2-40B4-BE49-F238E27FC236}">
                <a16:creationId xmlns:a16="http://schemas.microsoft.com/office/drawing/2014/main" id="{39C1D3C9-0FAA-2807-26E7-996AB96A258A}"/>
              </a:ext>
            </a:extLst>
          </p:cNvPr>
          <p:cNvSpPr txBox="1"/>
          <p:nvPr/>
        </p:nvSpPr>
        <p:spPr>
          <a:xfrm>
            <a:off x="660615" y="5424712"/>
            <a:ext cx="383438" cy="523220"/>
          </a:xfrm>
          <a:prstGeom prst="rect">
            <a:avLst/>
          </a:prstGeom>
          <a:noFill/>
        </p:spPr>
        <p:txBody>
          <a:bodyPr wrap="none" rtlCol="0">
            <a:spAutoFit/>
          </a:bodyPr>
          <a:lstStyle/>
          <a:p>
            <a:pPr algn="ctr"/>
            <a:r>
              <a:rPr lang="en-US" sz="2800" dirty="0">
                <a:solidFill>
                  <a:schemeClr val="bg1"/>
                </a:solidFill>
                <a:latin typeface="Century Gothic" panose="020B0502020202020204" pitchFamily="34" charset="0"/>
              </a:rPr>
              <a:t>1</a:t>
            </a:r>
          </a:p>
        </p:txBody>
      </p:sp>
      <p:sp>
        <p:nvSpPr>
          <p:cNvPr id="37" name="TextBox 36">
            <a:extLst>
              <a:ext uri="{FF2B5EF4-FFF2-40B4-BE49-F238E27FC236}">
                <a16:creationId xmlns:a16="http://schemas.microsoft.com/office/drawing/2014/main" id="{D235B1F9-21D3-575E-F305-F0AD20F5D191}"/>
              </a:ext>
            </a:extLst>
          </p:cNvPr>
          <p:cNvSpPr txBox="1"/>
          <p:nvPr/>
        </p:nvSpPr>
        <p:spPr>
          <a:xfrm>
            <a:off x="3589575" y="5233681"/>
            <a:ext cx="383438" cy="523220"/>
          </a:xfrm>
          <a:prstGeom prst="rect">
            <a:avLst/>
          </a:prstGeom>
          <a:noFill/>
        </p:spPr>
        <p:txBody>
          <a:bodyPr wrap="none" rtlCol="0">
            <a:spAutoFit/>
          </a:bodyPr>
          <a:lstStyle/>
          <a:p>
            <a:pPr algn="ctr"/>
            <a:r>
              <a:rPr lang="en-US" sz="2800" dirty="0">
                <a:solidFill>
                  <a:schemeClr val="bg1"/>
                </a:solidFill>
                <a:latin typeface="Century Gothic" panose="020B0502020202020204" pitchFamily="34" charset="0"/>
              </a:rPr>
              <a:t>2</a:t>
            </a:r>
          </a:p>
        </p:txBody>
      </p:sp>
      <p:sp>
        <p:nvSpPr>
          <p:cNvPr id="39" name="TextBox 38">
            <a:extLst>
              <a:ext uri="{FF2B5EF4-FFF2-40B4-BE49-F238E27FC236}">
                <a16:creationId xmlns:a16="http://schemas.microsoft.com/office/drawing/2014/main" id="{EA595322-2D5C-296E-035A-7908CCF895E0}"/>
              </a:ext>
            </a:extLst>
          </p:cNvPr>
          <p:cNvSpPr txBox="1"/>
          <p:nvPr/>
        </p:nvSpPr>
        <p:spPr>
          <a:xfrm>
            <a:off x="6518535" y="5042649"/>
            <a:ext cx="383438" cy="523220"/>
          </a:xfrm>
          <a:prstGeom prst="rect">
            <a:avLst/>
          </a:prstGeom>
          <a:noFill/>
        </p:spPr>
        <p:txBody>
          <a:bodyPr wrap="none" rtlCol="0">
            <a:spAutoFit/>
          </a:bodyPr>
          <a:lstStyle/>
          <a:p>
            <a:pPr algn="ctr"/>
            <a:r>
              <a:rPr lang="en-US" sz="2800" dirty="0">
                <a:solidFill>
                  <a:schemeClr val="bg1"/>
                </a:solidFill>
                <a:latin typeface="Century Gothic" panose="020B0502020202020204" pitchFamily="34" charset="0"/>
              </a:rPr>
              <a:t>3</a:t>
            </a:r>
          </a:p>
        </p:txBody>
      </p:sp>
      <p:sp>
        <p:nvSpPr>
          <p:cNvPr id="40" name="TextBox 39">
            <a:extLst>
              <a:ext uri="{FF2B5EF4-FFF2-40B4-BE49-F238E27FC236}">
                <a16:creationId xmlns:a16="http://schemas.microsoft.com/office/drawing/2014/main" id="{20E4F506-5171-E36F-05E2-CD286C152D5A}"/>
              </a:ext>
            </a:extLst>
          </p:cNvPr>
          <p:cNvSpPr txBox="1"/>
          <p:nvPr/>
        </p:nvSpPr>
        <p:spPr>
          <a:xfrm>
            <a:off x="9447495" y="4851617"/>
            <a:ext cx="383438" cy="523220"/>
          </a:xfrm>
          <a:prstGeom prst="rect">
            <a:avLst/>
          </a:prstGeom>
          <a:noFill/>
        </p:spPr>
        <p:txBody>
          <a:bodyPr wrap="none" rtlCol="0">
            <a:spAutoFit/>
          </a:bodyPr>
          <a:lstStyle/>
          <a:p>
            <a:pPr algn="ctr"/>
            <a:r>
              <a:rPr lang="en-US" sz="2800" dirty="0">
                <a:solidFill>
                  <a:schemeClr val="bg1"/>
                </a:solidFill>
                <a:latin typeface="Century Gothic" panose="020B0502020202020204" pitchFamily="34" charset="0"/>
              </a:rPr>
              <a:t>4</a:t>
            </a:r>
          </a:p>
        </p:txBody>
      </p:sp>
    </p:spTree>
    <p:extLst>
      <p:ext uri="{BB962C8B-B14F-4D97-AF65-F5344CB8AC3E}">
        <p14:creationId xmlns:p14="http://schemas.microsoft.com/office/powerpoint/2010/main" val="10276206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Brand-Identity-Presentation-Template_PowerPoint" id="{98FFEDC8-0C6F-7144-9F79-BD520B6F8325}" vid="{99DD93F0-E8D1-E747-BE7A-CF8C12A9222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6443</TotalTime>
  <Words>179</Words>
  <Application>Microsoft Macintosh PowerPoint</Application>
  <PresentationFormat>Widescreen</PresentationFormat>
  <Paragraphs>36</Paragraphs>
  <Slides>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Erica Waite</dc:creator>
  <cp:lastModifiedBy>Heather Key</cp:lastModifiedBy>
  <cp:revision>73</cp:revision>
  <dcterms:created xsi:type="dcterms:W3CDTF">2022-08-25T00:12:53Z</dcterms:created>
  <dcterms:modified xsi:type="dcterms:W3CDTF">2023-02-28T21:56:35Z</dcterms:modified>
</cp:coreProperties>
</file>