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
  </p:notesMasterIdLst>
  <p:sldIdLst>
    <p:sldId id="418" r:id="rId2"/>
    <p:sldId id="417"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8E92"/>
    <a:srgbClr val="646B6E"/>
    <a:srgbClr val="BCC9CD"/>
    <a:srgbClr val="D1E45D"/>
    <a:srgbClr val="DAEEB2"/>
    <a:srgbClr val="169C7F"/>
    <a:srgbClr val="E3F4EC"/>
    <a:srgbClr val="EAF4D1"/>
    <a:srgbClr val="DAEEA9"/>
    <a:srgbClr val="DFE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25" autoAdjust="0"/>
    <p:restoredTop sz="95782"/>
  </p:normalViewPr>
  <p:slideViewPr>
    <p:cSldViewPr snapToGrid="0" snapToObjects="1">
      <p:cViewPr varScale="1">
        <p:scale>
          <a:sx n="122" d="100"/>
          <a:sy n="122" d="100"/>
        </p:scale>
        <p:origin x="456" y="200"/>
      </p:cViewPr>
      <p:guideLst/>
    </p:cSldViewPr>
  </p:slideViewPr>
  <p:outlineViewPr>
    <p:cViewPr>
      <p:scale>
        <a:sx n="33" d="100"/>
        <a:sy n="33" d="100"/>
      </p:scale>
      <p:origin x="0" y="0"/>
    </p:cViewPr>
    <p:sldLst>
      <p:sld r:id="rId1" collapse="1"/>
      <p:sld r:id="rId2" collapse="1"/>
      <p:sld r:id="rId3"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2/28/23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a:t>
            </a:fld>
            <a:endParaRPr lang="en-US" dirty="0"/>
          </a:p>
        </p:txBody>
      </p:sp>
    </p:spTree>
    <p:extLst>
      <p:ext uri="{BB962C8B-B14F-4D97-AF65-F5344CB8AC3E}">
        <p14:creationId xmlns:p14="http://schemas.microsoft.com/office/powerpoint/2010/main" val="346185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118624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2/28/23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2/28/23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2/28/23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2/28/23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2/28/23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2/28/23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2/28/23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smartsheet.com/try-it?trp=11668&amp;utm_source=integrated-content&amp;utm_campaign=/content/agile-maturity&amp;utm_medium=Agile+Maturity+Curve+Model+powerpoint+11668&amp;lpa=Agile+Maturity+Curve+Model+powerpoint+1166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Warm and cool waves in dark">
            <a:extLst>
              <a:ext uri="{FF2B5EF4-FFF2-40B4-BE49-F238E27FC236}">
                <a16:creationId xmlns:a16="http://schemas.microsoft.com/office/drawing/2014/main" id="{EC0EA858-5980-342B-26B5-12A2C1C3F881}"/>
              </a:ext>
            </a:extLst>
          </p:cNvPr>
          <p:cNvPicPr>
            <a:picLocks noChangeAspect="1"/>
          </p:cNvPicPr>
          <p:nvPr/>
        </p:nvPicPr>
        <p:blipFill>
          <a:blip r:embed="rId3"/>
          <a:srcRect/>
          <a:stretch/>
        </p:blipFill>
        <p:spPr>
          <a:xfrm rot="10800000">
            <a:off x="1129" y="0"/>
            <a:ext cx="12189742" cy="6856730"/>
          </a:xfrm>
          <a:prstGeom prst="rect">
            <a:avLst/>
          </a:prstGeom>
        </p:spPr>
      </p:pic>
      <p:sp>
        <p:nvSpPr>
          <p:cNvPr id="8" name="Freeform 7">
            <a:extLst>
              <a:ext uri="{FF2B5EF4-FFF2-40B4-BE49-F238E27FC236}">
                <a16:creationId xmlns:a16="http://schemas.microsoft.com/office/drawing/2014/main" id="{B05500F3-8000-3B22-6877-7A7FD5733C28}"/>
              </a:ext>
            </a:extLst>
          </p:cNvPr>
          <p:cNvSpPr/>
          <p:nvPr/>
        </p:nvSpPr>
        <p:spPr>
          <a:xfrm>
            <a:off x="391159" y="1270"/>
            <a:ext cx="2277110" cy="2752757"/>
          </a:xfrm>
          <a:custGeom>
            <a:avLst/>
            <a:gdLst>
              <a:gd name="connsiteX0" fmla="*/ 2277110 w 2277110"/>
              <a:gd name="connsiteY0" fmla="*/ 2725420 h 2752757"/>
              <a:gd name="connsiteX1" fmla="*/ 2277110 w 2277110"/>
              <a:gd name="connsiteY1" fmla="*/ 0 h 2752757"/>
              <a:gd name="connsiteX2" fmla="*/ 0 w 2277110"/>
              <a:gd name="connsiteY2" fmla="*/ 0 h 2752757"/>
              <a:gd name="connsiteX3" fmla="*/ 0 w 2277110"/>
              <a:gd name="connsiteY3" fmla="*/ 2449830 h 2752757"/>
              <a:gd name="connsiteX4" fmla="*/ 2277110 w 2277110"/>
              <a:gd name="connsiteY4" fmla="*/ 2725420 h 2752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110" h="2752757">
                <a:moveTo>
                  <a:pt x="2277110" y="2725420"/>
                </a:moveTo>
                <a:lnTo>
                  <a:pt x="2277110" y="0"/>
                </a:lnTo>
                <a:lnTo>
                  <a:pt x="0" y="0"/>
                </a:lnTo>
                <a:lnTo>
                  <a:pt x="0" y="2449830"/>
                </a:lnTo>
                <a:cubicBezTo>
                  <a:pt x="815340" y="2748280"/>
                  <a:pt x="1578610" y="2792730"/>
                  <a:pt x="2277110" y="2725420"/>
                </a:cubicBezTo>
                <a:close/>
              </a:path>
            </a:pathLst>
          </a:custGeom>
          <a:solidFill>
            <a:schemeClr val="bg1">
              <a:alpha val="65000"/>
            </a:schemeClr>
          </a:solidFill>
          <a:ln w="1270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1C34C42-5157-9D47-837B-CD798EE2A37E}"/>
              </a:ext>
            </a:extLst>
          </p:cNvPr>
          <p:cNvSpPr/>
          <p:nvPr/>
        </p:nvSpPr>
        <p:spPr>
          <a:xfrm>
            <a:off x="2668270" y="1270"/>
            <a:ext cx="2277109" cy="2725419"/>
          </a:xfrm>
          <a:custGeom>
            <a:avLst/>
            <a:gdLst>
              <a:gd name="connsiteX0" fmla="*/ 2264410 w 2277109"/>
              <a:gd name="connsiteY0" fmla="*/ 2241550 h 2725419"/>
              <a:gd name="connsiteX1" fmla="*/ 2277110 w 2277109"/>
              <a:gd name="connsiteY1" fmla="*/ 2237740 h 2725419"/>
              <a:gd name="connsiteX2" fmla="*/ 2277110 w 2277109"/>
              <a:gd name="connsiteY2" fmla="*/ 0 h 2725419"/>
              <a:gd name="connsiteX3" fmla="*/ 0 w 2277109"/>
              <a:gd name="connsiteY3" fmla="*/ 0 h 2725419"/>
              <a:gd name="connsiteX4" fmla="*/ 0 w 2277109"/>
              <a:gd name="connsiteY4" fmla="*/ 2725420 h 2725419"/>
              <a:gd name="connsiteX5" fmla="*/ 2264410 w 2277109"/>
              <a:gd name="connsiteY5" fmla="*/ 2241550 h 272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109" h="2725419">
                <a:moveTo>
                  <a:pt x="2264410" y="2241550"/>
                </a:moveTo>
                <a:cubicBezTo>
                  <a:pt x="2268220" y="2240280"/>
                  <a:pt x="2273300" y="2239010"/>
                  <a:pt x="2277110" y="2237740"/>
                </a:cubicBezTo>
                <a:lnTo>
                  <a:pt x="2277110" y="0"/>
                </a:lnTo>
                <a:lnTo>
                  <a:pt x="0" y="0"/>
                </a:lnTo>
                <a:lnTo>
                  <a:pt x="0" y="2725420"/>
                </a:lnTo>
                <a:cubicBezTo>
                  <a:pt x="855980" y="2642870"/>
                  <a:pt x="1617980" y="2395220"/>
                  <a:pt x="2264410" y="2241550"/>
                </a:cubicBezTo>
                <a:close/>
              </a:path>
            </a:pathLst>
          </a:custGeom>
          <a:solidFill>
            <a:schemeClr val="bg1">
              <a:alpha val="50000"/>
            </a:schemeClr>
          </a:solidFill>
          <a:ln w="1270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020639E-BAAF-7B31-2D71-DEC2557FBEB8}"/>
              </a:ext>
            </a:extLst>
          </p:cNvPr>
          <p:cNvSpPr/>
          <p:nvPr/>
        </p:nvSpPr>
        <p:spPr>
          <a:xfrm>
            <a:off x="0" y="1270"/>
            <a:ext cx="389208" cy="6857999"/>
          </a:xfrm>
          <a:custGeom>
            <a:avLst/>
            <a:gdLst>
              <a:gd name="connsiteX0" fmla="*/ 381000 w 380999"/>
              <a:gd name="connsiteY0" fmla="*/ 2449830 h 6857999"/>
              <a:gd name="connsiteX1" fmla="*/ 381000 w 380999"/>
              <a:gd name="connsiteY1" fmla="*/ 0 h 6857999"/>
              <a:gd name="connsiteX2" fmla="*/ 0 w 380999"/>
              <a:gd name="connsiteY2" fmla="*/ 0 h 6857999"/>
              <a:gd name="connsiteX3" fmla="*/ 0 w 380999"/>
              <a:gd name="connsiteY3" fmla="*/ 6858000 h 6857999"/>
              <a:gd name="connsiteX4" fmla="*/ 7620 w 380999"/>
              <a:gd name="connsiteY4" fmla="*/ 6858000 h 6857999"/>
              <a:gd name="connsiteX5" fmla="*/ 7620 w 380999"/>
              <a:gd name="connsiteY5" fmla="*/ 2297430 h 6857999"/>
              <a:gd name="connsiteX6" fmla="*/ 381000 w 380999"/>
              <a:gd name="connsiteY6" fmla="*/ 244983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999" h="6857999">
                <a:moveTo>
                  <a:pt x="381000" y="2449830"/>
                </a:moveTo>
                <a:lnTo>
                  <a:pt x="381000" y="0"/>
                </a:lnTo>
                <a:lnTo>
                  <a:pt x="0" y="0"/>
                </a:lnTo>
                <a:lnTo>
                  <a:pt x="0" y="6858000"/>
                </a:lnTo>
                <a:lnTo>
                  <a:pt x="7620" y="6858000"/>
                </a:lnTo>
                <a:cubicBezTo>
                  <a:pt x="7620" y="6858000"/>
                  <a:pt x="7620" y="2933700"/>
                  <a:pt x="7620" y="2297430"/>
                </a:cubicBezTo>
                <a:cubicBezTo>
                  <a:pt x="133350" y="2354580"/>
                  <a:pt x="257810" y="2405380"/>
                  <a:pt x="381000" y="2449830"/>
                </a:cubicBezTo>
                <a:close/>
              </a:path>
            </a:pathLst>
          </a:custGeom>
          <a:solidFill>
            <a:schemeClr val="bg1">
              <a:alpha val="75000"/>
            </a:schemeClr>
          </a:solidFill>
          <a:ln w="1270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6CF7E93-817A-AAD0-4EEE-D46628DCEC1B}"/>
              </a:ext>
            </a:extLst>
          </p:cNvPr>
          <p:cNvSpPr/>
          <p:nvPr/>
        </p:nvSpPr>
        <p:spPr>
          <a:xfrm>
            <a:off x="11779250" y="1270"/>
            <a:ext cx="414019" cy="1517649"/>
          </a:xfrm>
          <a:custGeom>
            <a:avLst/>
            <a:gdLst>
              <a:gd name="connsiteX0" fmla="*/ 0 w 414019"/>
              <a:gd name="connsiteY0" fmla="*/ 0 h 1517649"/>
              <a:gd name="connsiteX1" fmla="*/ 0 w 414019"/>
              <a:gd name="connsiteY1" fmla="*/ 1280160 h 1517649"/>
              <a:gd name="connsiteX2" fmla="*/ 414020 w 414019"/>
              <a:gd name="connsiteY2" fmla="*/ 1517650 h 1517649"/>
              <a:gd name="connsiteX3" fmla="*/ 414020 w 414019"/>
              <a:gd name="connsiteY3" fmla="*/ 0 h 1517649"/>
              <a:gd name="connsiteX4" fmla="*/ 0 w 414019"/>
              <a:gd name="connsiteY4" fmla="*/ 0 h 151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19" h="1517649">
                <a:moveTo>
                  <a:pt x="0" y="0"/>
                </a:moveTo>
                <a:lnTo>
                  <a:pt x="0" y="1280160"/>
                </a:lnTo>
                <a:cubicBezTo>
                  <a:pt x="276860" y="1405890"/>
                  <a:pt x="414020" y="1517650"/>
                  <a:pt x="414020" y="1517650"/>
                </a:cubicBezTo>
                <a:lnTo>
                  <a:pt x="414020" y="0"/>
                </a:lnTo>
                <a:lnTo>
                  <a:pt x="0" y="0"/>
                </a:lnTo>
                <a:close/>
              </a:path>
            </a:pathLst>
          </a:custGeom>
          <a:solidFill>
            <a:schemeClr val="bg1">
              <a:alpha val="10000"/>
            </a:schemeClr>
          </a:solidFill>
          <a:ln w="1270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AAC530B-B51B-0172-540F-2DDE96A5A30D}"/>
              </a:ext>
            </a:extLst>
          </p:cNvPr>
          <p:cNvSpPr/>
          <p:nvPr/>
        </p:nvSpPr>
        <p:spPr>
          <a:xfrm>
            <a:off x="4946650" y="1270"/>
            <a:ext cx="2277109" cy="2237740"/>
          </a:xfrm>
          <a:custGeom>
            <a:avLst/>
            <a:gdLst>
              <a:gd name="connsiteX0" fmla="*/ 2277110 w 2277109"/>
              <a:gd name="connsiteY0" fmla="*/ 1473200 h 2237740"/>
              <a:gd name="connsiteX1" fmla="*/ 2277110 w 2277109"/>
              <a:gd name="connsiteY1" fmla="*/ 0 h 2237740"/>
              <a:gd name="connsiteX2" fmla="*/ 0 w 2277109"/>
              <a:gd name="connsiteY2" fmla="*/ 0 h 2237740"/>
              <a:gd name="connsiteX3" fmla="*/ 0 w 2277109"/>
              <a:gd name="connsiteY3" fmla="*/ 2237740 h 2237740"/>
              <a:gd name="connsiteX4" fmla="*/ 2277110 w 2277109"/>
              <a:gd name="connsiteY4" fmla="*/ 1473200 h 2237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109" h="2237740">
                <a:moveTo>
                  <a:pt x="2277110" y="1473200"/>
                </a:moveTo>
                <a:lnTo>
                  <a:pt x="2277110" y="0"/>
                </a:lnTo>
                <a:lnTo>
                  <a:pt x="0" y="0"/>
                </a:lnTo>
                <a:lnTo>
                  <a:pt x="0" y="2237740"/>
                </a:lnTo>
                <a:cubicBezTo>
                  <a:pt x="207010" y="2181860"/>
                  <a:pt x="1296670" y="1789430"/>
                  <a:pt x="2277110" y="1473200"/>
                </a:cubicBezTo>
                <a:close/>
              </a:path>
            </a:pathLst>
          </a:custGeom>
          <a:solidFill>
            <a:schemeClr val="bg1">
              <a:alpha val="40000"/>
            </a:schemeClr>
          </a:solidFill>
          <a:ln w="127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4A7F67C-EDFC-59B3-CB11-40D15B1FFCC3}"/>
              </a:ext>
            </a:extLst>
          </p:cNvPr>
          <p:cNvSpPr/>
          <p:nvPr/>
        </p:nvSpPr>
        <p:spPr>
          <a:xfrm>
            <a:off x="7223759" y="1270"/>
            <a:ext cx="2277109" cy="1473199"/>
          </a:xfrm>
          <a:custGeom>
            <a:avLst/>
            <a:gdLst>
              <a:gd name="connsiteX0" fmla="*/ 899160 w 2277109"/>
              <a:gd name="connsiteY0" fmla="*/ 1200150 h 1473199"/>
              <a:gd name="connsiteX1" fmla="*/ 2277110 w 2277109"/>
              <a:gd name="connsiteY1" fmla="*/ 949960 h 1473199"/>
              <a:gd name="connsiteX2" fmla="*/ 2277110 w 2277109"/>
              <a:gd name="connsiteY2" fmla="*/ 0 h 1473199"/>
              <a:gd name="connsiteX3" fmla="*/ 0 w 2277109"/>
              <a:gd name="connsiteY3" fmla="*/ 0 h 1473199"/>
              <a:gd name="connsiteX4" fmla="*/ 0 w 2277109"/>
              <a:gd name="connsiteY4" fmla="*/ 1473200 h 1473199"/>
              <a:gd name="connsiteX5" fmla="*/ 899160 w 2277109"/>
              <a:gd name="connsiteY5" fmla="*/ 1200150 h 147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109" h="1473199">
                <a:moveTo>
                  <a:pt x="899160" y="1200150"/>
                </a:moveTo>
                <a:cubicBezTo>
                  <a:pt x="1407160" y="1060450"/>
                  <a:pt x="1865630" y="982980"/>
                  <a:pt x="2277110" y="949960"/>
                </a:cubicBezTo>
                <a:lnTo>
                  <a:pt x="2277110" y="0"/>
                </a:lnTo>
                <a:lnTo>
                  <a:pt x="0" y="0"/>
                </a:lnTo>
                <a:lnTo>
                  <a:pt x="0" y="1473200"/>
                </a:lnTo>
                <a:cubicBezTo>
                  <a:pt x="323850" y="1369060"/>
                  <a:pt x="635000" y="1272540"/>
                  <a:pt x="899160" y="1200150"/>
                </a:cubicBezTo>
                <a:close/>
              </a:path>
            </a:pathLst>
          </a:custGeom>
          <a:solidFill>
            <a:schemeClr val="bg1">
              <a:alpha val="30000"/>
            </a:schemeClr>
          </a:solidFill>
          <a:ln w="1270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7C379D-C0B2-339F-2A4F-036FD55313C3}"/>
              </a:ext>
            </a:extLst>
          </p:cNvPr>
          <p:cNvSpPr/>
          <p:nvPr/>
        </p:nvSpPr>
        <p:spPr>
          <a:xfrm>
            <a:off x="9500869" y="1270"/>
            <a:ext cx="2278380" cy="1280160"/>
          </a:xfrm>
          <a:custGeom>
            <a:avLst/>
            <a:gdLst>
              <a:gd name="connsiteX0" fmla="*/ 2278380 w 2278380"/>
              <a:gd name="connsiteY0" fmla="*/ 1280160 h 1280160"/>
              <a:gd name="connsiteX1" fmla="*/ 2278380 w 2278380"/>
              <a:gd name="connsiteY1" fmla="*/ 0 h 1280160"/>
              <a:gd name="connsiteX2" fmla="*/ 0 w 2278380"/>
              <a:gd name="connsiteY2" fmla="*/ 0 h 1280160"/>
              <a:gd name="connsiteX3" fmla="*/ 0 w 2278380"/>
              <a:gd name="connsiteY3" fmla="*/ 949960 h 1280160"/>
              <a:gd name="connsiteX4" fmla="*/ 2278380 w 2278380"/>
              <a:gd name="connsiteY4" fmla="*/ 1280160 h 128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380" h="1280160">
                <a:moveTo>
                  <a:pt x="2278380" y="1280160"/>
                </a:moveTo>
                <a:lnTo>
                  <a:pt x="2278380" y="0"/>
                </a:lnTo>
                <a:lnTo>
                  <a:pt x="0" y="0"/>
                </a:lnTo>
                <a:lnTo>
                  <a:pt x="0" y="949960"/>
                </a:lnTo>
                <a:cubicBezTo>
                  <a:pt x="1099821" y="861060"/>
                  <a:pt x="1852930" y="1087120"/>
                  <a:pt x="2278380" y="1280160"/>
                </a:cubicBezTo>
                <a:close/>
              </a:path>
            </a:pathLst>
          </a:custGeom>
          <a:solidFill>
            <a:schemeClr val="bg1">
              <a:alpha val="20000"/>
            </a:schemeClr>
          </a:solidFill>
          <a:ln w="12700"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3E20BEF-099D-1F68-99CF-E7696011B2DC}"/>
              </a:ext>
            </a:extLst>
          </p:cNvPr>
          <p:cNvSpPr/>
          <p:nvPr/>
        </p:nvSpPr>
        <p:spPr>
          <a:xfrm>
            <a:off x="391159" y="2451100"/>
            <a:ext cx="2277110" cy="4408169"/>
          </a:xfrm>
          <a:custGeom>
            <a:avLst/>
            <a:gdLst>
              <a:gd name="connsiteX0" fmla="*/ 0 w 2277110"/>
              <a:gd name="connsiteY0" fmla="*/ 0 h 4408169"/>
              <a:gd name="connsiteX1" fmla="*/ 0 w 2277110"/>
              <a:gd name="connsiteY1" fmla="*/ 4408170 h 4408169"/>
              <a:gd name="connsiteX2" fmla="*/ 2277110 w 2277110"/>
              <a:gd name="connsiteY2" fmla="*/ 4408170 h 4408169"/>
              <a:gd name="connsiteX3" fmla="*/ 2277110 w 2277110"/>
              <a:gd name="connsiteY3" fmla="*/ 275590 h 4408169"/>
              <a:gd name="connsiteX4" fmla="*/ 0 w 2277110"/>
              <a:gd name="connsiteY4" fmla="*/ 0 h 4408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110" h="4408169">
                <a:moveTo>
                  <a:pt x="0" y="0"/>
                </a:moveTo>
                <a:lnTo>
                  <a:pt x="0" y="4408170"/>
                </a:lnTo>
                <a:lnTo>
                  <a:pt x="2277110" y="4408170"/>
                </a:lnTo>
                <a:lnTo>
                  <a:pt x="2277110" y="275590"/>
                </a:lnTo>
                <a:cubicBezTo>
                  <a:pt x="1578610" y="342900"/>
                  <a:pt x="815340" y="298450"/>
                  <a:pt x="0" y="0"/>
                </a:cubicBezTo>
                <a:close/>
              </a:path>
            </a:pathLst>
          </a:custGeom>
          <a:solidFill>
            <a:schemeClr val="accent1">
              <a:lumMod val="50000"/>
              <a:alpha val="35000"/>
            </a:schemeClr>
          </a:solidFill>
          <a:ln w="1270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0A0F80C-BF42-4519-0820-AD5D455557B1}"/>
              </a:ext>
            </a:extLst>
          </p:cNvPr>
          <p:cNvSpPr/>
          <p:nvPr/>
        </p:nvSpPr>
        <p:spPr>
          <a:xfrm>
            <a:off x="17779" y="2298700"/>
            <a:ext cx="373379" cy="4560569"/>
          </a:xfrm>
          <a:custGeom>
            <a:avLst/>
            <a:gdLst>
              <a:gd name="connsiteX0" fmla="*/ 0 w 373379"/>
              <a:gd name="connsiteY0" fmla="*/ 0 h 4560569"/>
              <a:gd name="connsiteX1" fmla="*/ 0 w 373379"/>
              <a:gd name="connsiteY1" fmla="*/ 4560570 h 4560569"/>
              <a:gd name="connsiteX2" fmla="*/ 373380 w 373379"/>
              <a:gd name="connsiteY2" fmla="*/ 4560570 h 4560569"/>
              <a:gd name="connsiteX3" fmla="*/ 373380 w 373379"/>
              <a:gd name="connsiteY3" fmla="*/ 152400 h 4560569"/>
              <a:gd name="connsiteX4" fmla="*/ 0 w 373379"/>
              <a:gd name="connsiteY4" fmla="*/ 0 h 456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79" h="4560569">
                <a:moveTo>
                  <a:pt x="0" y="0"/>
                </a:moveTo>
                <a:cubicBezTo>
                  <a:pt x="0" y="636270"/>
                  <a:pt x="0" y="4560570"/>
                  <a:pt x="0" y="4560570"/>
                </a:cubicBezTo>
                <a:lnTo>
                  <a:pt x="373380" y="4560570"/>
                </a:lnTo>
                <a:lnTo>
                  <a:pt x="373380" y="152400"/>
                </a:lnTo>
                <a:cubicBezTo>
                  <a:pt x="250190" y="107950"/>
                  <a:pt x="125730" y="57150"/>
                  <a:pt x="0" y="0"/>
                </a:cubicBezTo>
                <a:close/>
              </a:path>
            </a:pathLst>
          </a:custGeom>
          <a:solidFill>
            <a:schemeClr val="accent1">
              <a:lumMod val="50000"/>
              <a:alpha val="25000"/>
            </a:schemeClr>
          </a:solidFill>
          <a:ln w="1270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46E8162-D404-343C-F3EF-83A42F984C7B}"/>
              </a:ext>
            </a:extLst>
          </p:cNvPr>
          <p:cNvSpPr/>
          <p:nvPr/>
        </p:nvSpPr>
        <p:spPr>
          <a:xfrm>
            <a:off x="11779250" y="1281430"/>
            <a:ext cx="414019" cy="5577839"/>
          </a:xfrm>
          <a:custGeom>
            <a:avLst/>
            <a:gdLst>
              <a:gd name="connsiteX0" fmla="*/ 0 w 414019"/>
              <a:gd name="connsiteY0" fmla="*/ 5577840 h 5577839"/>
              <a:gd name="connsiteX1" fmla="*/ 414020 w 414019"/>
              <a:gd name="connsiteY1" fmla="*/ 5577840 h 5577839"/>
              <a:gd name="connsiteX2" fmla="*/ 414020 w 414019"/>
              <a:gd name="connsiteY2" fmla="*/ 237490 h 5577839"/>
              <a:gd name="connsiteX3" fmla="*/ 0 w 414019"/>
              <a:gd name="connsiteY3" fmla="*/ 0 h 5577839"/>
              <a:gd name="connsiteX4" fmla="*/ 0 w 414019"/>
              <a:gd name="connsiteY4" fmla="*/ 5577840 h 5577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19" h="5577839">
                <a:moveTo>
                  <a:pt x="0" y="5577840"/>
                </a:moveTo>
                <a:lnTo>
                  <a:pt x="414020" y="5577840"/>
                </a:lnTo>
                <a:lnTo>
                  <a:pt x="414020" y="237490"/>
                </a:lnTo>
                <a:cubicBezTo>
                  <a:pt x="414020" y="237490"/>
                  <a:pt x="276860" y="125730"/>
                  <a:pt x="0" y="0"/>
                </a:cubicBezTo>
                <a:lnTo>
                  <a:pt x="0" y="5577840"/>
                </a:lnTo>
                <a:close/>
              </a:path>
            </a:pathLst>
          </a:custGeom>
          <a:solidFill>
            <a:schemeClr val="accent1">
              <a:lumMod val="50000"/>
              <a:alpha val="85000"/>
            </a:schemeClr>
          </a:solidFill>
          <a:ln w="1270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CB42E4C-3FFF-C8F5-3EAF-2EB00FD73C5A}"/>
              </a:ext>
            </a:extLst>
          </p:cNvPr>
          <p:cNvSpPr/>
          <p:nvPr/>
        </p:nvSpPr>
        <p:spPr>
          <a:xfrm>
            <a:off x="2668270" y="2239010"/>
            <a:ext cx="2277109" cy="4620259"/>
          </a:xfrm>
          <a:custGeom>
            <a:avLst/>
            <a:gdLst>
              <a:gd name="connsiteX0" fmla="*/ 2264410 w 2277109"/>
              <a:gd name="connsiteY0" fmla="*/ 3810 h 4620259"/>
              <a:gd name="connsiteX1" fmla="*/ 0 w 2277109"/>
              <a:gd name="connsiteY1" fmla="*/ 487680 h 4620259"/>
              <a:gd name="connsiteX2" fmla="*/ 0 w 2277109"/>
              <a:gd name="connsiteY2" fmla="*/ 4620260 h 4620259"/>
              <a:gd name="connsiteX3" fmla="*/ 2277110 w 2277109"/>
              <a:gd name="connsiteY3" fmla="*/ 4620260 h 4620259"/>
              <a:gd name="connsiteX4" fmla="*/ 2277110 w 2277109"/>
              <a:gd name="connsiteY4" fmla="*/ 0 h 4620259"/>
              <a:gd name="connsiteX5" fmla="*/ 2264410 w 2277109"/>
              <a:gd name="connsiteY5" fmla="*/ 3810 h 46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109" h="4620259">
                <a:moveTo>
                  <a:pt x="2264410" y="3810"/>
                </a:moveTo>
                <a:cubicBezTo>
                  <a:pt x="1617980" y="157480"/>
                  <a:pt x="855980" y="405130"/>
                  <a:pt x="0" y="487680"/>
                </a:cubicBezTo>
                <a:lnTo>
                  <a:pt x="0" y="4620260"/>
                </a:lnTo>
                <a:lnTo>
                  <a:pt x="2277110" y="4620260"/>
                </a:lnTo>
                <a:lnTo>
                  <a:pt x="2277110" y="0"/>
                </a:lnTo>
                <a:cubicBezTo>
                  <a:pt x="2273300" y="1270"/>
                  <a:pt x="2268220" y="2540"/>
                  <a:pt x="2264410" y="3810"/>
                </a:cubicBezTo>
                <a:close/>
              </a:path>
            </a:pathLst>
          </a:custGeom>
          <a:solidFill>
            <a:schemeClr val="accent1">
              <a:lumMod val="50000"/>
              <a:alpha val="45000"/>
            </a:schemeClr>
          </a:solidFill>
          <a:ln w="1270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5D25C6F-3E4F-DD85-2B86-4B097D2306F7}"/>
              </a:ext>
            </a:extLst>
          </p:cNvPr>
          <p:cNvSpPr/>
          <p:nvPr/>
        </p:nvSpPr>
        <p:spPr>
          <a:xfrm>
            <a:off x="4946650" y="1474469"/>
            <a:ext cx="2277109" cy="5384799"/>
          </a:xfrm>
          <a:custGeom>
            <a:avLst/>
            <a:gdLst>
              <a:gd name="connsiteX0" fmla="*/ 0 w 2277109"/>
              <a:gd name="connsiteY0" fmla="*/ 764540 h 5384799"/>
              <a:gd name="connsiteX1" fmla="*/ 0 w 2277109"/>
              <a:gd name="connsiteY1" fmla="*/ 5384800 h 5384799"/>
              <a:gd name="connsiteX2" fmla="*/ 2277110 w 2277109"/>
              <a:gd name="connsiteY2" fmla="*/ 5384800 h 5384799"/>
              <a:gd name="connsiteX3" fmla="*/ 2277110 w 2277109"/>
              <a:gd name="connsiteY3" fmla="*/ 0 h 5384799"/>
              <a:gd name="connsiteX4" fmla="*/ 0 w 2277109"/>
              <a:gd name="connsiteY4" fmla="*/ 764540 h 538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109" h="5384799">
                <a:moveTo>
                  <a:pt x="0" y="764540"/>
                </a:moveTo>
                <a:lnTo>
                  <a:pt x="0" y="5384800"/>
                </a:lnTo>
                <a:lnTo>
                  <a:pt x="2277110" y="5384800"/>
                </a:lnTo>
                <a:lnTo>
                  <a:pt x="2277110" y="0"/>
                </a:lnTo>
                <a:cubicBezTo>
                  <a:pt x="1296670" y="316230"/>
                  <a:pt x="207010" y="708660"/>
                  <a:pt x="0" y="764540"/>
                </a:cubicBezTo>
                <a:close/>
              </a:path>
            </a:pathLst>
          </a:custGeom>
          <a:solidFill>
            <a:schemeClr val="accent1">
              <a:lumMod val="50000"/>
              <a:alpha val="55000"/>
            </a:schemeClr>
          </a:solidFill>
          <a:ln w="1270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BFF36BC-E20C-0E35-407C-9112AE0108D3}"/>
              </a:ext>
            </a:extLst>
          </p:cNvPr>
          <p:cNvSpPr/>
          <p:nvPr/>
        </p:nvSpPr>
        <p:spPr>
          <a:xfrm>
            <a:off x="7223759" y="951230"/>
            <a:ext cx="2277109" cy="5908039"/>
          </a:xfrm>
          <a:custGeom>
            <a:avLst/>
            <a:gdLst>
              <a:gd name="connsiteX0" fmla="*/ 899160 w 2277109"/>
              <a:gd name="connsiteY0" fmla="*/ 250190 h 5908039"/>
              <a:gd name="connsiteX1" fmla="*/ 0 w 2277109"/>
              <a:gd name="connsiteY1" fmla="*/ 523240 h 5908039"/>
              <a:gd name="connsiteX2" fmla="*/ 0 w 2277109"/>
              <a:gd name="connsiteY2" fmla="*/ 5908040 h 5908039"/>
              <a:gd name="connsiteX3" fmla="*/ 2277110 w 2277109"/>
              <a:gd name="connsiteY3" fmla="*/ 5908040 h 5908039"/>
              <a:gd name="connsiteX4" fmla="*/ 2277110 w 2277109"/>
              <a:gd name="connsiteY4" fmla="*/ 0 h 5908039"/>
              <a:gd name="connsiteX5" fmla="*/ 899160 w 2277109"/>
              <a:gd name="connsiteY5" fmla="*/ 250190 h 590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109" h="5908039">
                <a:moveTo>
                  <a:pt x="899160" y="250190"/>
                </a:moveTo>
                <a:cubicBezTo>
                  <a:pt x="635000" y="322580"/>
                  <a:pt x="322580" y="419100"/>
                  <a:pt x="0" y="523240"/>
                </a:cubicBezTo>
                <a:lnTo>
                  <a:pt x="0" y="5908040"/>
                </a:lnTo>
                <a:lnTo>
                  <a:pt x="2277110" y="5908040"/>
                </a:lnTo>
                <a:lnTo>
                  <a:pt x="2277110" y="0"/>
                </a:lnTo>
                <a:cubicBezTo>
                  <a:pt x="1866900" y="33020"/>
                  <a:pt x="1408430" y="110490"/>
                  <a:pt x="899160" y="250190"/>
                </a:cubicBezTo>
                <a:close/>
              </a:path>
            </a:pathLst>
          </a:custGeom>
          <a:solidFill>
            <a:schemeClr val="accent1">
              <a:lumMod val="50000"/>
              <a:alpha val="65000"/>
            </a:schemeClr>
          </a:solidFill>
          <a:ln w="12700"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A16944E-CCC5-E3D2-2FAE-48A7F3F7CE24}"/>
              </a:ext>
            </a:extLst>
          </p:cNvPr>
          <p:cNvSpPr/>
          <p:nvPr/>
        </p:nvSpPr>
        <p:spPr>
          <a:xfrm>
            <a:off x="9500869" y="931296"/>
            <a:ext cx="2277110" cy="5927973"/>
          </a:xfrm>
          <a:custGeom>
            <a:avLst/>
            <a:gdLst>
              <a:gd name="connsiteX0" fmla="*/ 0 w 2277110"/>
              <a:gd name="connsiteY0" fmla="*/ 19934 h 5927973"/>
              <a:gd name="connsiteX1" fmla="*/ 0 w 2277110"/>
              <a:gd name="connsiteY1" fmla="*/ 5927974 h 5927973"/>
              <a:gd name="connsiteX2" fmla="*/ 2277111 w 2277110"/>
              <a:gd name="connsiteY2" fmla="*/ 5927974 h 5927973"/>
              <a:gd name="connsiteX3" fmla="*/ 2277111 w 2277110"/>
              <a:gd name="connsiteY3" fmla="*/ 350134 h 5927973"/>
              <a:gd name="connsiteX4" fmla="*/ 0 w 2277110"/>
              <a:gd name="connsiteY4" fmla="*/ 19934 h 5927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110" h="5927973">
                <a:moveTo>
                  <a:pt x="0" y="19934"/>
                </a:moveTo>
                <a:lnTo>
                  <a:pt x="0" y="5927974"/>
                </a:lnTo>
                <a:lnTo>
                  <a:pt x="2277111" y="5927974"/>
                </a:lnTo>
                <a:lnTo>
                  <a:pt x="2277111" y="350134"/>
                </a:lnTo>
                <a:cubicBezTo>
                  <a:pt x="1852930" y="157094"/>
                  <a:pt x="1099821" y="-68966"/>
                  <a:pt x="0" y="19934"/>
                </a:cubicBezTo>
                <a:close/>
              </a:path>
            </a:pathLst>
          </a:custGeom>
          <a:solidFill>
            <a:schemeClr val="accent1">
              <a:lumMod val="50000"/>
              <a:alpha val="75000"/>
            </a:schemeClr>
          </a:solidFill>
          <a:ln w="12700" cap="flat">
            <a:noFill/>
            <a:prstDash val="solid"/>
            <a:miter/>
          </a:ln>
        </p:spPr>
        <p:txBody>
          <a:bodyPr rtlCol="0" anchor="ctr"/>
          <a:lstStyle/>
          <a:p>
            <a:endParaRPr lang="en-US"/>
          </a:p>
        </p:txBody>
      </p:sp>
      <p:sp>
        <p:nvSpPr>
          <p:cNvPr id="45" name="Rectangle 44">
            <a:extLst>
              <a:ext uri="{FF2B5EF4-FFF2-40B4-BE49-F238E27FC236}">
                <a16:creationId xmlns:a16="http://schemas.microsoft.com/office/drawing/2014/main" id="{56895E4E-A26E-9893-27AC-5AA45B63EE3D}"/>
              </a:ext>
            </a:extLst>
          </p:cNvPr>
          <p:cNvSpPr/>
          <p:nvPr/>
        </p:nvSpPr>
        <p:spPr>
          <a:xfrm>
            <a:off x="595611" y="2906427"/>
            <a:ext cx="2071384"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2200" dirty="0">
                <a:solidFill>
                  <a:schemeClr val="bg1"/>
                </a:solidFill>
                <a:latin typeface="Century Gothic" panose="020B0502020202020204" pitchFamily="34" charset="0"/>
              </a:rPr>
              <a:t>Improvising</a:t>
            </a:r>
            <a:endParaRPr lang="en-US" sz="2200" dirty="0">
              <a:solidFill>
                <a:schemeClr val="bg1"/>
              </a:solidFill>
            </a:endParaRPr>
          </a:p>
        </p:txBody>
      </p:sp>
      <p:sp>
        <p:nvSpPr>
          <p:cNvPr id="46" name="Rectangle 45">
            <a:extLst>
              <a:ext uri="{FF2B5EF4-FFF2-40B4-BE49-F238E27FC236}">
                <a16:creationId xmlns:a16="http://schemas.microsoft.com/office/drawing/2014/main" id="{F184AC14-4395-146F-4940-89489C089A9B}"/>
              </a:ext>
            </a:extLst>
          </p:cNvPr>
          <p:cNvSpPr/>
          <p:nvPr/>
        </p:nvSpPr>
        <p:spPr>
          <a:xfrm>
            <a:off x="2872723" y="2655656"/>
            <a:ext cx="2071384"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2200" dirty="0">
                <a:solidFill>
                  <a:schemeClr val="bg1"/>
                </a:solidFill>
                <a:latin typeface="Century Gothic" panose="020B0502020202020204" pitchFamily="34" charset="0"/>
              </a:rPr>
              <a:t>Practicing</a:t>
            </a:r>
            <a:endParaRPr lang="en-US" sz="2200" dirty="0">
              <a:solidFill>
                <a:schemeClr val="bg1"/>
              </a:solidFill>
            </a:endParaRPr>
          </a:p>
        </p:txBody>
      </p:sp>
      <p:sp>
        <p:nvSpPr>
          <p:cNvPr id="47" name="Rectangle 46">
            <a:extLst>
              <a:ext uri="{FF2B5EF4-FFF2-40B4-BE49-F238E27FC236}">
                <a16:creationId xmlns:a16="http://schemas.microsoft.com/office/drawing/2014/main" id="{B57C3268-AFA8-E8D5-A2D9-8EB233FA6A9A}"/>
              </a:ext>
            </a:extLst>
          </p:cNvPr>
          <p:cNvSpPr/>
          <p:nvPr/>
        </p:nvSpPr>
        <p:spPr>
          <a:xfrm>
            <a:off x="5151104" y="2096944"/>
            <a:ext cx="2071384"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2200" dirty="0">
                <a:solidFill>
                  <a:schemeClr val="bg1"/>
                </a:solidFill>
                <a:latin typeface="Century Gothic" panose="020B0502020202020204" pitchFamily="34" charset="0"/>
              </a:rPr>
              <a:t>Streamlined</a:t>
            </a:r>
            <a:endParaRPr lang="en-US" sz="2200" dirty="0">
              <a:solidFill>
                <a:schemeClr val="bg1"/>
              </a:solidFill>
            </a:endParaRPr>
          </a:p>
        </p:txBody>
      </p:sp>
      <p:sp>
        <p:nvSpPr>
          <p:cNvPr id="48" name="Rectangle 47">
            <a:extLst>
              <a:ext uri="{FF2B5EF4-FFF2-40B4-BE49-F238E27FC236}">
                <a16:creationId xmlns:a16="http://schemas.microsoft.com/office/drawing/2014/main" id="{928F28EA-0A38-5BB2-2DC8-CFDEA33A96B9}"/>
              </a:ext>
            </a:extLst>
          </p:cNvPr>
          <p:cNvSpPr/>
          <p:nvPr/>
        </p:nvSpPr>
        <p:spPr>
          <a:xfrm>
            <a:off x="7418587" y="1690370"/>
            <a:ext cx="2071384"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2200" dirty="0">
                <a:solidFill>
                  <a:schemeClr val="bg1"/>
                </a:solidFill>
                <a:latin typeface="Century Gothic" panose="020B0502020202020204" pitchFamily="34" charset="0"/>
              </a:rPr>
              <a:t>Governed</a:t>
            </a:r>
            <a:endParaRPr lang="en-US" sz="2200" dirty="0">
              <a:solidFill>
                <a:schemeClr val="bg1"/>
              </a:solidFill>
            </a:endParaRPr>
          </a:p>
        </p:txBody>
      </p:sp>
      <p:sp>
        <p:nvSpPr>
          <p:cNvPr id="49" name="Rectangle 48">
            <a:extLst>
              <a:ext uri="{FF2B5EF4-FFF2-40B4-BE49-F238E27FC236}">
                <a16:creationId xmlns:a16="http://schemas.microsoft.com/office/drawing/2014/main" id="{9E1C332A-FB7A-74DE-EF92-2C30A2DAA5B0}"/>
              </a:ext>
            </a:extLst>
          </p:cNvPr>
          <p:cNvSpPr/>
          <p:nvPr/>
        </p:nvSpPr>
        <p:spPr>
          <a:xfrm>
            <a:off x="9706593" y="1352252"/>
            <a:ext cx="2071384"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2200" dirty="0">
                <a:solidFill>
                  <a:schemeClr val="bg1"/>
                </a:solidFill>
                <a:latin typeface="Century Gothic" panose="020B0502020202020204" pitchFamily="34" charset="0"/>
              </a:rPr>
              <a:t>Matured</a:t>
            </a:r>
            <a:endParaRPr lang="en-US" sz="2200" dirty="0">
              <a:solidFill>
                <a:schemeClr val="bg1"/>
              </a:solidFill>
            </a:endParaRPr>
          </a:p>
        </p:txBody>
      </p:sp>
      <p:sp>
        <p:nvSpPr>
          <p:cNvPr id="2" name="Rectangle 1">
            <a:extLst>
              <a:ext uri="{FF2B5EF4-FFF2-40B4-BE49-F238E27FC236}">
                <a16:creationId xmlns:a16="http://schemas.microsoft.com/office/drawing/2014/main" id="{D7A4CDAE-8074-260A-9E31-7C316CFED32A}"/>
              </a:ext>
            </a:extLst>
          </p:cNvPr>
          <p:cNvSpPr/>
          <p:nvPr/>
        </p:nvSpPr>
        <p:spPr>
          <a:xfrm>
            <a:off x="572735" y="3315161"/>
            <a:ext cx="2046052" cy="29776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t" anchorCtr="0"/>
          <a:lstStyle/>
          <a:p>
            <a:pPr>
              <a:lnSpc>
                <a:spcPct val="150000"/>
              </a:lnSpc>
            </a:pPr>
            <a:r>
              <a:rPr lang="en-US" sz="1200" dirty="0">
                <a:solidFill>
                  <a:schemeClr val="bg1"/>
                </a:solidFill>
                <a:latin typeface="Century Gothic" panose="020B0502020202020204" pitchFamily="34" charset="0"/>
              </a:rPr>
              <a:t>Based on your understanding of the Agile Maturity Curve Model, describe what attributes and practices your team will display at each level. </a:t>
            </a:r>
          </a:p>
        </p:txBody>
      </p:sp>
      <p:sp>
        <p:nvSpPr>
          <p:cNvPr id="3" name="Rectangle 2">
            <a:extLst>
              <a:ext uri="{FF2B5EF4-FFF2-40B4-BE49-F238E27FC236}">
                <a16:creationId xmlns:a16="http://schemas.microsoft.com/office/drawing/2014/main" id="{16596126-E6D7-DDCF-4D9D-7C4676B6F43E}"/>
              </a:ext>
            </a:extLst>
          </p:cNvPr>
          <p:cNvSpPr/>
          <p:nvPr/>
        </p:nvSpPr>
        <p:spPr>
          <a:xfrm>
            <a:off x="2849845" y="3083443"/>
            <a:ext cx="2048540" cy="320747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t" anchorCtr="0"/>
          <a:lstStyle/>
          <a:p>
            <a:r>
              <a:rPr lang="en-US" sz="1100" dirty="0">
                <a:solidFill>
                  <a:schemeClr val="bg1"/>
                </a:solidFill>
                <a:latin typeface="Century Gothic" panose="020B0502020202020204" pitchFamily="34" charset="0"/>
              </a:rPr>
              <a:t>…</a:t>
            </a:r>
          </a:p>
          <a:p>
            <a:endParaRPr lang="en-US" sz="1100" dirty="0">
              <a:solidFill>
                <a:schemeClr val="bg1"/>
              </a:solidFill>
              <a:latin typeface="Century Gothic" panose="020B0502020202020204" pitchFamily="34" charset="0"/>
            </a:endParaRPr>
          </a:p>
        </p:txBody>
      </p:sp>
      <p:sp>
        <p:nvSpPr>
          <p:cNvPr id="4" name="Rectangle 3">
            <a:extLst>
              <a:ext uri="{FF2B5EF4-FFF2-40B4-BE49-F238E27FC236}">
                <a16:creationId xmlns:a16="http://schemas.microsoft.com/office/drawing/2014/main" id="{540D3986-58A3-4EB0-B783-9ADE09832D4E}"/>
              </a:ext>
            </a:extLst>
          </p:cNvPr>
          <p:cNvSpPr/>
          <p:nvPr/>
        </p:nvSpPr>
        <p:spPr>
          <a:xfrm>
            <a:off x="5126954" y="2541181"/>
            <a:ext cx="2048540" cy="37497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t" anchorCtr="0"/>
          <a:lstStyle/>
          <a:p>
            <a:r>
              <a:rPr lang="en-US" sz="1100" dirty="0">
                <a:solidFill>
                  <a:schemeClr val="bg1"/>
                </a:solidFill>
                <a:latin typeface="Century Gothic" panose="020B0502020202020204" pitchFamily="34" charset="0"/>
              </a:rPr>
              <a:t>…</a:t>
            </a:r>
          </a:p>
          <a:p>
            <a:endParaRPr lang="en-US" sz="1100"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8D44E84D-2E32-6BC2-D861-43A726FD1FBD}"/>
              </a:ext>
            </a:extLst>
          </p:cNvPr>
          <p:cNvSpPr/>
          <p:nvPr/>
        </p:nvSpPr>
        <p:spPr>
          <a:xfrm>
            <a:off x="7404064" y="2096944"/>
            <a:ext cx="2048540" cy="41920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t" anchorCtr="0"/>
          <a:lstStyle/>
          <a:p>
            <a:r>
              <a:rPr lang="en-US" sz="1100" dirty="0">
                <a:solidFill>
                  <a:schemeClr val="bg1"/>
                </a:solidFill>
                <a:latin typeface="Century Gothic" panose="020B0502020202020204" pitchFamily="34" charset="0"/>
              </a:rPr>
              <a:t>…</a:t>
            </a:r>
          </a:p>
          <a:p>
            <a:endParaRPr lang="en-US" sz="1100" dirty="0">
              <a:solidFill>
                <a:schemeClr val="bg1"/>
              </a:solidFill>
              <a:latin typeface="Century Gothic" panose="020B0502020202020204" pitchFamily="34" charset="0"/>
            </a:endParaRPr>
          </a:p>
        </p:txBody>
      </p:sp>
      <p:sp>
        <p:nvSpPr>
          <p:cNvPr id="7" name="Rectangle 6">
            <a:extLst>
              <a:ext uri="{FF2B5EF4-FFF2-40B4-BE49-F238E27FC236}">
                <a16:creationId xmlns:a16="http://schemas.microsoft.com/office/drawing/2014/main" id="{86D3D467-F31E-9DCF-1374-30737E429996}"/>
              </a:ext>
            </a:extLst>
          </p:cNvPr>
          <p:cNvSpPr/>
          <p:nvPr/>
        </p:nvSpPr>
        <p:spPr>
          <a:xfrm>
            <a:off x="9681173" y="1766185"/>
            <a:ext cx="2048540" cy="45189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t" anchorCtr="0"/>
          <a:lstStyle/>
          <a:p>
            <a:r>
              <a:rPr lang="en-US" sz="1100" dirty="0">
                <a:solidFill>
                  <a:schemeClr val="bg1"/>
                </a:solidFill>
                <a:latin typeface="Century Gothic" panose="020B0502020202020204" pitchFamily="34" charset="0"/>
              </a:rPr>
              <a:t>…</a:t>
            </a:r>
          </a:p>
          <a:p>
            <a:endParaRPr lang="en-US" sz="1100" dirty="0">
              <a:solidFill>
                <a:schemeClr val="bg1"/>
              </a:solidFill>
              <a:latin typeface="Century Gothic" panose="020B0502020202020204" pitchFamily="34" charset="0"/>
            </a:endParaRPr>
          </a:p>
        </p:txBody>
      </p:sp>
      <p:sp>
        <p:nvSpPr>
          <p:cNvPr id="9" name="Rectangle 8">
            <a:extLst>
              <a:ext uri="{FF2B5EF4-FFF2-40B4-BE49-F238E27FC236}">
                <a16:creationId xmlns:a16="http://schemas.microsoft.com/office/drawing/2014/main" id="{88DA44E9-B00E-DA7A-B3E8-FA214232B9BC}"/>
              </a:ext>
            </a:extLst>
          </p:cNvPr>
          <p:cNvSpPr/>
          <p:nvPr/>
        </p:nvSpPr>
        <p:spPr>
          <a:xfrm>
            <a:off x="2207251" y="6358952"/>
            <a:ext cx="4572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3200" dirty="0">
                <a:solidFill>
                  <a:schemeClr val="bg1"/>
                </a:solidFill>
                <a:latin typeface="Century Gothic" panose="020B0502020202020204" pitchFamily="34" charset="0"/>
              </a:rPr>
              <a:t>1</a:t>
            </a:r>
            <a:endParaRPr lang="en-US" sz="3200" dirty="0">
              <a:solidFill>
                <a:schemeClr val="bg1"/>
              </a:solidFill>
            </a:endParaRPr>
          </a:p>
        </p:txBody>
      </p:sp>
      <p:sp>
        <p:nvSpPr>
          <p:cNvPr id="11" name="Rectangle 10">
            <a:extLst>
              <a:ext uri="{FF2B5EF4-FFF2-40B4-BE49-F238E27FC236}">
                <a16:creationId xmlns:a16="http://schemas.microsoft.com/office/drawing/2014/main" id="{F62DE6E8-B1BF-AF74-9878-96F872F9C606}"/>
              </a:ext>
            </a:extLst>
          </p:cNvPr>
          <p:cNvSpPr/>
          <p:nvPr/>
        </p:nvSpPr>
        <p:spPr>
          <a:xfrm>
            <a:off x="4484363" y="6358952"/>
            <a:ext cx="4572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3200" dirty="0">
                <a:solidFill>
                  <a:schemeClr val="bg1"/>
                </a:solidFill>
                <a:latin typeface="Century Gothic" panose="020B0502020202020204" pitchFamily="34" charset="0"/>
              </a:rPr>
              <a:t>2</a:t>
            </a:r>
            <a:endParaRPr lang="en-US" sz="3200" dirty="0">
              <a:solidFill>
                <a:schemeClr val="bg1"/>
              </a:solidFill>
            </a:endParaRPr>
          </a:p>
        </p:txBody>
      </p:sp>
      <p:sp>
        <p:nvSpPr>
          <p:cNvPr id="12" name="Rectangle 11">
            <a:extLst>
              <a:ext uri="{FF2B5EF4-FFF2-40B4-BE49-F238E27FC236}">
                <a16:creationId xmlns:a16="http://schemas.microsoft.com/office/drawing/2014/main" id="{9AF08514-98CE-4C45-3975-79A86C307ECA}"/>
              </a:ext>
            </a:extLst>
          </p:cNvPr>
          <p:cNvSpPr/>
          <p:nvPr/>
        </p:nvSpPr>
        <p:spPr>
          <a:xfrm>
            <a:off x="6762744" y="6358952"/>
            <a:ext cx="4572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3200" dirty="0">
                <a:solidFill>
                  <a:schemeClr val="bg1"/>
                </a:solidFill>
                <a:latin typeface="Century Gothic" panose="020B0502020202020204" pitchFamily="34" charset="0"/>
              </a:rPr>
              <a:t>3</a:t>
            </a:r>
            <a:endParaRPr lang="en-US" sz="3200" dirty="0">
              <a:solidFill>
                <a:schemeClr val="bg1"/>
              </a:solidFill>
            </a:endParaRPr>
          </a:p>
        </p:txBody>
      </p:sp>
      <p:sp>
        <p:nvSpPr>
          <p:cNvPr id="13" name="Rectangle 12">
            <a:extLst>
              <a:ext uri="{FF2B5EF4-FFF2-40B4-BE49-F238E27FC236}">
                <a16:creationId xmlns:a16="http://schemas.microsoft.com/office/drawing/2014/main" id="{2354325B-8B07-4A5A-09A9-B53FD238BACE}"/>
              </a:ext>
            </a:extLst>
          </p:cNvPr>
          <p:cNvSpPr/>
          <p:nvPr/>
        </p:nvSpPr>
        <p:spPr>
          <a:xfrm>
            <a:off x="9030227" y="6358952"/>
            <a:ext cx="4572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3200" dirty="0">
                <a:solidFill>
                  <a:schemeClr val="bg1"/>
                </a:solidFill>
                <a:latin typeface="Century Gothic" panose="020B0502020202020204" pitchFamily="34" charset="0"/>
              </a:rPr>
              <a:t>4</a:t>
            </a:r>
            <a:endParaRPr lang="en-US" sz="3200" dirty="0">
              <a:solidFill>
                <a:schemeClr val="bg1"/>
              </a:solidFill>
            </a:endParaRPr>
          </a:p>
        </p:txBody>
      </p:sp>
      <p:sp>
        <p:nvSpPr>
          <p:cNvPr id="14" name="Rectangle 13">
            <a:extLst>
              <a:ext uri="{FF2B5EF4-FFF2-40B4-BE49-F238E27FC236}">
                <a16:creationId xmlns:a16="http://schemas.microsoft.com/office/drawing/2014/main" id="{399C2E71-099B-D8E3-0A77-C59369E7CC58}"/>
              </a:ext>
            </a:extLst>
          </p:cNvPr>
          <p:cNvSpPr/>
          <p:nvPr/>
        </p:nvSpPr>
        <p:spPr>
          <a:xfrm>
            <a:off x="11318233" y="6358952"/>
            <a:ext cx="4572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3200" dirty="0">
                <a:solidFill>
                  <a:schemeClr val="bg1"/>
                </a:solidFill>
                <a:latin typeface="Century Gothic" panose="020B0502020202020204" pitchFamily="34" charset="0"/>
              </a:rPr>
              <a:t>5</a:t>
            </a:r>
            <a:endParaRPr lang="en-US" sz="3200" dirty="0">
              <a:solidFill>
                <a:schemeClr val="bg1"/>
              </a:solidFill>
            </a:endParaRPr>
          </a:p>
        </p:txBody>
      </p:sp>
      <p:sp>
        <p:nvSpPr>
          <p:cNvPr id="17" name="Rectangle 16">
            <a:extLst>
              <a:ext uri="{FF2B5EF4-FFF2-40B4-BE49-F238E27FC236}">
                <a16:creationId xmlns:a16="http://schemas.microsoft.com/office/drawing/2014/main" id="{6A0F65A3-9132-D170-6EFA-14ECE97D1D72}"/>
              </a:ext>
            </a:extLst>
          </p:cNvPr>
          <p:cNvSpPr/>
          <p:nvPr/>
        </p:nvSpPr>
        <p:spPr>
          <a:xfrm>
            <a:off x="527015" y="3319622"/>
            <a:ext cx="45720" cy="2977631"/>
          </a:xfrm>
          <a:prstGeom prst="rect">
            <a:avLst/>
          </a:prstGeom>
          <a:gradFill>
            <a:gsLst>
              <a:gs pos="0">
                <a:schemeClr val="bg1"/>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50000"/>
              </a:lnSpc>
            </a:pPr>
            <a:endParaRPr lang="en-US" sz="1200" dirty="0">
              <a:solidFill>
                <a:schemeClr val="tx1"/>
              </a:solidFill>
              <a:latin typeface="Century Gothic" panose="020B0502020202020204" pitchFamily="34" charset="0"/>
            </a:endParaRPr>
          </a:p>
        </p:txBody>
      </p:sp>
      <p:sp>
        <p:nvSpPr>
          <p:cNvPr id="18" name="Rectangle 17">
            <a:extLst>
              <a:ext uri="{FF2B5EF4-FFF2-40B4-BE49-F238E27FC236}">
                <a16:creationId xmlns:a16="http://schemas.microsoft.com/office/drawing/2014/main" id="{05B814BA-21B0-28C6-E145-557539E9BCA5}"/>
              </a:ext>
            </a:extLst>
          </p:cNvPr>
          <p:cNvSpPr/>
          <p:nvPr/>
        </p:nvSpPr>
        <p:spPr>
          <a:xfrm>
            <a:off x="2804125" y="3087904"/>
            <a:ext cx="45720" cy="3207470"/>
          </a:xfrm>
          <a:prstGeom prst="rect">
            <a:avLst/>
          </a:prstGeom>
          <a:gradFill>
            <a:gsLst>
              <a:gs pos="0">
                <a:schemeClr val="bg1"/>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100" dirty="0">
              <a:solidFill>
                <a:schemeClr val="tx1"/>
              </a:solidFill>
              <a:latin typeface="Century Gothic" panose="020B0502020202020204" pitchFamily="34" charset="0"/>
            </a:endParaRPr>
          </a:p>
        </p:txBody>
      </p:sp>
      <p:sp>
        <p:nvSpPr>
          <p:cNvPr id="19" name="Rectangle 18">
            <a:extLst>
              <a:ext uri="{FF2B5EF4-FFF2-40B4-BE49-F238E27FC236}">
                <a16:creationId xmlns:a16="http://schemas.microsoft.com/office/drawing/2014/main" id="{F855244D-4923-B4BF-B3A6-C1194C3E27CD}"/>
              </a:ext>
            </a:extLst>
          </p:cNvPr>
          <p:cNvSpPr/>
          <p:nvPr/>
        </p:nvSpPr>
        <p:spPr>
          <a:xfrm>
            <a:off x="5081234" y="2545642"/>
            <a:ext cx="45720" cy="3749732"/>
          </a:xfrm>
          <a:prstGeom prst="rect">
            <a:avLst/>
          </a:prstGeom>
          <a:gradFill>
            <a:gsLst>
              <a:gs pos="0">
                <a:schemeClr val="bg1"/>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100"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78E1C36D-95CF-0ACB-A98A-46D9E4053958}"/>
              </a:ext>
            </a:extLst>
          </p:cNvPr>
          <p:cNvSpPr/>
          <p:nvPr/>
        </p:nvSpPr>
        <p:spPr>
          <a:xfrm>
            <a:off x="7358344" y="2101405"/>
            <a:ext cx="45720" cy="4192089"/>
          </a:xfrm>
          <a:prstGeom prst="rect">
            <a:avLst/>
          </a:prstGeom>
          <a:gradFill>
            <a:gsLst>
              <a:gs pos="0">
                <a:schemeClr val="bg1"/>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100" dirty="0">
              <a:solidFill>
                <a:schemeClr val="tx1"/>
              </a:solidFill>
              <a:latin typeface="Century Gothic" panose="020B0502020202020204" pitchFamily="34" charset="0"/>
            </a:endParaRPr>
          </a:p>
        </p:txBody>
      </p:sp>
      <p:sp>
        <p:nvSpPr>
          <p:cNvPr id="21" name="Rectangle 20">
            <a:extLst>
              <a:ext uri="{FF2B5EF4-FFF2-40B4-BE49-F238E27FC236}">
                <a16:creationId xmlns:a16="http://schemas.microsoft.com/office/drawing/2014/main" id="{3A4743F3-20B3-1A35-C375-A538F7E657EB}"/>
              </a:ext>
            </a:extLst>
          </p:cNvPr>
          <p:cNvSpPr/>
          <p:nvPr/>
        </p:nvSpPr>
        <p:spPr>
          <a:xfrm>
            <a:off x="9635453" y="1770646"/>
            <a:ext cx="45720" cy="4518932"/>
          </a:xfrm>
          <a:prstGeom prst="rect">
            <a:avLst/>
          </a:prstGeom>
          <a:gradFill>
            <a:gsLst>
              <a:gs pos="0">
                <a:schemeClr val="bg1"/>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sz="1100" dirty="0">
              <a:solidFill>
                <a:schemeClr val="tx1"/>
              </a:solidFill>
              <a:latin typeface="Century Gothic" panose="020B0502020202020204" pitchFamily="34" charset="0"/>
            </a:endParaRPr>
          </a:p>
        </p:txBody>
      </p:sp>
      <p:sp>
        <p:nvSpPr>
          <p:cNvPr id="6" name="TextBox 5">
            <a:extLst>
              <a:ext uri="{FF2B5EF4-FFF2-40B4-BE49-F238E27FC236}">
                <a16:creationId xmlns:a16="http://schemas.microsoft.com/office/drawing/2014/main" id="{E316644C-5A73-025F-73B6-C0EB285ACF44}"/>
              </a:ext>
            </a:extLst>
          </p:cNvPr>
          <p:cNvSpPr txBox="1"/>
          <p:nvPr/>
        </p:nvSpPr>
        <p:spPr>
          <a:xfrm>
            <a:off x="462287" y="155253"/>
            <a:ext cx="2501663" cy="2123658"/>
          </a:xfrm>
          <a:prstGeom prst="rect">
            <a:avLst/>
          </a:prstGeom>
          <a:noFill/>
          <a:effectLst/>
        </p:spPr>
        <p:txBody>
          <a:bodyPr wrap="square" rtlCol="0">
            <a:spAutoFit/>
          </a:bodyPr>
          <a:lstStyle/>
          <a:p>
            <a:r>
              <a:rPr lang="en-US" sz="3300" b="1" dirty="0">
                <a:solidFill>
                  <a:schemeClr val="bg1"/>
                </a:solidFill>
                <a:latin typeface="Century Gothic" panose="020B0502020202020204" pitchFamily="34" charset="0"/>
              </a:rPr>
              <a:t>AGILE MATURITY CURVE MODEL</a:t>
            </a:r>
          </a:p>
        </p:txBody>
      </p:sp>
      <p:pic>
        <p:nvPicPr>
          <p:cNvPr id="25" name="Picture 24">
            <a:hlinkClick r:id="rId4"/>
            <a:extLst>
              <a:ext uri="{FF2B5EF4-FFF2-40B4-BE49-F238E27FC236}">
                <a16:creationId xmlns:a16="http://schemas.microsoft.com/office/drawing/2014/main" id="{7A57DCA0-9BD0-CF33-6F70-B564171F6ADF}"/>
              </a:ext>
            </a:extLst>
          </p:cNvPr>
          <p:cNvPicPr>
            <a:picLocks noChangeAspect="1"/>
          </p:cNvPicPr>
          <p:nvPr/>
        </p:nvPicPr>
        <p:blipFill>
          <a:blip r:embed="rId5"/>
          <a:stretch>
            <a:fillRect/>
          </a:stretch>
        </p:blipFill>
        <p:spPr>
          <a:xfrm>
            <a:off x="7361647" y="219061"/>
            <a:ext cx="4432330" cy="615099"/>
          </a:xfrm>
          <a:prstGeom prst="rect">
            <a:avLst/>
          </a:prstGeom>
        </p:spPr>
      </p:pic>
    </p:spTree>
    <p:extLst>
      <p:ext uri="{BB962C8B-B14F-4D97-AF65-F5344CB8AC3E}">
        <p14:creationId xmlns:p14="http://schemas.microsoft.com/office/powerpoint/2010/main" val="1020363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a:xfrm>
          <a:off x="0" y="0"/>
          <a:ext cx="0" cy="0"/>
          <a:chOff x="0" y="0"/>
          <a:chExt cx="0" cy="0"/>
        </a:xfrm>
      </p:grpSpPr>
      <p:pic>
        <p:nvPicPr>
          <p:cNvPr id="44" name="Picture 43" descr="Blue paper stripes in a wave shape">
            <a:extLst>
              <a:ext uri="{FF2B5EF4-FFF2-40B4-BE49-F238E27FC236}">
                <a16:creationId xmlns:a16="http://schemas.microsoft.com/office/drawing/2014/main" id="{EC0EA858-5980-342B-26B5-12A2C1C3F881}"/>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a:stretch/>
        </p:blipFill>
        <p:spPr>
          <a:xfrm rot="10800000">
            <a:off x="0" y="10953"/>
            <a:ext cx="12192000" cy="6856730"/>
          </a:xfrm>
          <a:prstGeom prst="rect">
            <a:avLst/>
          </a:prstGeom>
        </p:spPr>
      </p:pic>
      <p:sp>
        <p:nvSpPr>
          <p:cNvPr id="19" name="Freeform 18">
            <a:extLst>
              <a:ext uri="{FF2B5EF4-FFF2-40B4-BE49-F238E27FC236}">
                <a16:creationId xmlns:a16="http://schemas.microsoft.com/office/drawing/2014/main" id="{4317B1A4-65B5-17FF-9977-7281E49A4867}"/>
              </a:ext>
            </a:extLst>
          </p:cNvPr>
          <p:cNvSpPr/>
          <p:nvPr/>
        </p:nvSpPr>
        <p:spPr>
          <a:xfrm>
            <a:off x="391159" y="1270"/>
            <a:ext cx="2277110" cy="5673757"/>
          </a:xfrm>
          <a:custGeom>
            <a:avLst/>
            <a:gdLst>
              <a:gd name="connsiteX0" fmla="*/ 2277110 w 2277110"/>
              <a:gd name="connsiteY0" fmla="*/ 5646420 h 5673757"/>
              <a:gd name="connsiteX1" fmla="*/ 2277110 w 2277110"/>
              <a:gd name="connsiteY1" fmla="*/ 0 h 5673757"/>
              <a:gd name="connsiteX2" fmla="*/ 0 w 2277110"/>
              <a:gd name="connsiteY2" fmla="*/ 0 h 5673757"/>
              <a:gd name="connsiteX3" fmla="*/ 0 w 2277110"/>
              <a:gd name="connsiteY3" fmla="*/ 5370830 h 5673757"/>
              <a:gd name="connsiteX4" fmla="*/ 2277110 w 2277110"/>
              <a:gd name="connsiteY4" fmla="*/ 5646420 h 567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110" h="5673757">
                <a:moveTo>
                  <a:pt x="2277110" y="5646420"/>
                </a:moveTo>
                <a:lnTo>
                  <a:pt x="2277110" y="0"/>
                </a:lnTo>
                <a:lnTo>
                  <a:pt x="0" y="0"/>
                </a:lnTo>
                <a:lnTo>
                  <a:pt x="0" y="5370830"/>
                </a:lnTo>
                <a:cubicBezTo>
                  <a:pt x="815340" y="5669280"/>
                  <a:pt x="1578610" y="5713730"/>
                  <a:pt x="2277110" y="5646420"/>
                </a:cubicBezTo>
                <a:close/>
              </a:path>
            </a:pathLst>
          </a:custGeom>
          <a:solidFill>
            <a:schemeClr val="bg1">
              <a:alpha val="60000"/>
            </a:schemeClr>
          </a:solidFill>
          <a:ln w="1270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A4DD1E1-C996-2EDF-D63F-AD46FAB8DA37}"/>
              </a:ext>
            </a:extLst>
          </p:cNvPr>
          <p:cNvSpPr/>
          <p:nvPr/>
        </p:nvSpPr>
        <p:spPr>
          <a:xfrm>
            <a:off x="10160" y="1270"/>
            <a:ext cx="380999" cy="6857999"/>
          </a:xfrm>
          <a:custGeom>
            <a:avLst/>
            <a:gdLst>
              <a:gd name="connsiteX0" fmla="*/ 381000 w 380999"/>
              <a:gd name="connsiteY0" fmla="*/ 5370830 h 6857999"/>
              <a:gd name="connsiteX1" fmla="*/ 381000 w 380999"/>
              <a:gd name="connsiteY1" fmla="*/ 0 h 6857999"/>
              <a:gd name="connsiteX2" fmla="*/ 0 w 380999"/>
              <a:gd name="connsiteY2" fmla="*/ 0 h 6857999"/>
              <a:gd name="connsiteX3" fmla="*/ 0 w 380999"/>
              <a:gd name="connsiteY3" fmla="*/ 6858000 h 6857999"/>
              <a:gd name="connsiteX4" fmla="*/ 7620 w 380999"/>
              <a:gd name="connsiteY4" fmla="*/ 6858000 h 6857999"/>
              <a:gd name="connsiteX5" fmla="*/ 7620 w 380999"/>
              <a:gd name="connsiteY5" fmla="*/ 5218430 h 6857999"/>
              <a:gd name="connsiteX6" fmla="*/ 381000 w 380999"/>
              <a:gd name="connsiteY6" fmla="*/ 537083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999" h="6857999">
                <a:moveTo>
                  <a:pt x="381000" y="5370830"/>
                </a:moveTo>
                <a:lnTo>
                  <a:pt x="381000" y="0"/>
                </a:lnTo>
                <a:lnTo>
                  <a:pt x="0" y="0"/>
                </a:lnTo>
                <a:lnTo>
                  <a:pt x="0" y="6858000"/>
                </a:lnTo>
                <a:lnTo>
                  <a:pt x="7620" y="6858000"/>
                </a:lnTo>
                <a:cubicBezTo>
                  <a:pt x="7620" y="6858000"/>
                  <a:pt x="7620" y="5854700"/>
                  <a:pt x="7620" y="5218430"/>
                </a:cubicBezTo>
                <a:cubicBezTo>
                  <a:pt x="133350" y="5275580"/>
                  <a:pt x="257810" y="5326380"/>
                  <a:pt x="381000" y="5370830"/>
                </a:cubicBezTo>
                <a:close/>
              </a:path>
            </a:pathLst>
          </a:custGeom>
          <a:solidFill>
            <a:schemeClr val="bg1">
              <a:alpha val="70000"/>
            </a:schemeClr>
          </a:solidFill>
          <a:ln w="12700"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E27330CC-46DA-05DE-B3DE-66F38FFF115A}"/>
              </a:ext>
            </a:extLst>
          </p:cNvPr>
          <p:cNvSpPr/>
          <p:nvPr/>
        </p:nvSpPr>
        <p:spPr>
          <a:xfrm>
            <a:off x="11779250" y="1270"/>
            <a:ext cx="414019" cy="4438650"/>
          </a:xfrm>
          <a:custGeom>
            <a:avLst/>
            <a:gdLst>
              <a:gd name="connsiteX0" fmla="*/ 0 w 414019"/>
              <a:gd name="connsiteY0" fmla="*/ 0 h 4438650"/>
              <a:gd name="connsiteX1" fmla="*/ 0 w 414019"/>
              <a:gd name="connsiteY1" fmla="*/ 4201160 h 4438650"/>
              <a:gd name="connsiteX2" fmla="*/ 414020 w 414019"/>
              <a:gd name="connsiteY2" fmla="*/ 4438650 h 4438650"/>
              <a:gd name="connsiteX3" fmla="*/ 414020 w 414019"/>
              <a:gd name="connsiteY3" fmla="*/ 0 h 4438650"/>
              <a:gd name="connsiteX4" fmla="*/ 0 w 414019"/>
              <a:gd name="connsiteY4" fmla="*/ 0 h 443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19" h="4438650">
                <a:moveTo>
                  <a:pt x="0" y="0"/>
                </a:moveTo>
                <a:lnTo>
                  <a:pt x="0" y="4201160"/>
                </a:lnTo>
                <a:cubicBezTo>
                  <a:pt x="276860" y="4326890"/>
                  <a:pt x="414020" y="4438650"/>
                  <a:pt x="414020" y="4438650"/>
                </a:cubicBezTo>
                <a:lnTo>
                  <a:pt x="414020" y="0"/>
                </a:lnTo>
                <a:lnTo>
                  <a:pt x="0" y="0"/>
                </a:lnTo>
                <a:close/>
              </a:path>
            </a:pathLst>
          </a:custGeom>
          <a:solidFill>
            <a:schemeClr val="bg1">
              <a:alpha val="10000"/>
            </a:schemeClr>
          </a:solidFill>
          <a:ln w="127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04814F3-431A-59D3-F681-B8C668C68D5E}"/>
              </a:ext>
            </a:extLst>
          </p:cNvPr>
          <p:cNvSpPr/>
          <p:nvPr/>
        </p:nvSpPr>
        <p:spPr>
          <a:xfrm>
            <a:off x="2668270" y="1270"/>
            <a:ext cx="2277109" cy="5646420"/>
          </a:xfrm>
          <a:custGeom>
            <a:avLst/>
            <a:gdLst>
              <a:gd name="connsiteX0" fmla="*/ 2264410 w 2277109"/>
              <a:gd name="connsiteY0" fmla="*/ 5162550 h 5646420"/>
              <a:gd name="connsiteX1" fmla="*/ 2277110 w 2277109"/>
              <a:gd name="connsiteY1" fmla="*/ 5158740 h 5646420"/>
              <a:gd name="connsiteX2" fmla="*/ 2277110 w 2277109"/>
              <a:gd name="connsiteY2" fmla="*/ 0 h 5646420"/>
              <a:gd name="connsiteX3" fmla="*/ 0 w 2277109"/>
              <a:gd name="connsiteY3" fmla="*/ 0 h 5646420"/>
              <a:gd name="connsiteX4" fmla="*/ 0 w 2277109"/>
              <a:gd name="connsiteY4" fmla="*/ 5646420 h 5646420"/>
              <a:gd name="connsiteX5" fmla="*/ 2264410 w 2277109"/>
              <a:gd name="connsiteY5" fmla="*/ 5162550 h 564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109" h="5646420">
                <a:moveTo>
                  <a:pt x="2264410" y="5162550"/>
                </a:moveTo>
                <a:cubicBezTo>
                  <a:pt x="2268220" y="5161280"/>
                  <a:pt x="2273300" y="5160010"/>
                  <a:pt x="2277110" y="5158740"/>
                </a:cubicBezTo>
                <a:lnTo>
                  <a:pt x="2277110" y="0"/>
                </a:lnTo>
                <a:lnTo>
                  <a:pt x="0" y="0"/>
                </a:lnTo>
                <a:lnTo>
                  <a:pt x="0" y="5646420"/>
                </a:lnTo>
                <a:cubicBezTo>
                  <a:pt x="855980" y="5563870"/>
                  <a:pt x="1617980" y="5316220"/>
                  <a:pt x="2264410" y="5162550"/>
                </a:cubicBezTo>
                <a:close/>
              </a:path>
            </a:pathLst>
          </a:custGeom>
          <a:solidFill>
            <a:schemeClr val="bg1">
              <a:alpha val="50000"/>
            </a:schemeClr>
          </a:solidFill>
          <a:ln w="1270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F283A87-41D6-1EA8-7B0A-9344E7AFAC6A}"/>
              </a:ext>
            </a:extLst>
          </p:cNvPr>
          <p:cNvSpPr/>
          <p:nvPr/>
        </p:nvSpPr>
        <p:spPr>
          <a:xfrm>
            <a:off x="4946650" y="1270"/>
            <a:ext cx="2277109" cy="5158739"/>
          </a:xfrm>
          <a:custGeom>
            <a:avLst/>
            <a:gdLst>
              <a:gd name="connsiteX0" fmla="*/ 2277110 w 2277109"/>
              <a:gd name="connsiteY0" fmla="*/ 4394200 h 5158739"/>
              <a:gd name="connsiteX1" fmla="*/ 2277110 w 2277109"/>
              <a:gd name="connsiteY1" fmla="*/ 0 h 5158739"/>
              <a:gd name="connsiteX2" fmla="*/ 0 w 2277109"/>
              <a:gd name="connsiteY2" fmla="*/ 0 h 5158739"/>
              <a:gd name="connsiteX3" fmla="*/ 0 w 2277109"/>
              <a:gd name="connsiteY3" fmla="*/ 5158740 h 5158739"/>
              <a:gd name="connsiteX4" fmla="*/ 2277110 w 2277109"/>
              <a:gd name="connsiteY4" fmla="*/ 4394200 h 5158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109" h="5158739">
                <a:moveTo>
                  <a:pt x="2277110" y="4394200"/>
                </a:moveTo>
                <a:lnTo>
                  <a:pt x="2277110" y="0"/>
                </a:lnTo>
                <a:lnTo>
                  <a:pt x="0" y="0"/>
                </a:lnTo>
                <a:lnTo>
                  <a:pt x="0" y="5158740"/>
                </a:lnTo>
                <a:cubicBezTo>
                  <a:pt x="207010" y="5102860"/>
                  <a:pt x="1296670" y="4710430"/>
                  <a:pt x="2277110" y="4394200"/>
                </a:cubicBezTo>
                <a:close/>
              </a:path>
            </a:pathLst>
          </a:custGeom>
          <a:solidFill>
            <a:schemeClr val="bg1">
              <a:alpha val="40000"/>
            </a:schemeClr>
          </a:solidFill>
          <a:ln w="1270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124126-13F7-29E9-0E23-616623FB8C23}"/>
              </a:ext>
            </a:extLst>
          </p:cNvPr>
          <p:cNvSpPr/>
          <p:nvPr/>
        </p:nvSpPr>
        <p:spPr>
          <a:xfrm>
            <a:off x="7223759" y="1270"/>
            <a:ext cx="2277109" cy="4394200"/>
          </a:xfrm>
          <a:custGeom>
            <a:avLst/>
            <a:gdLst>
              <a:gd name="connsiteX0" fmla="*/ 899160 w 2277109"/>
              <a:gd name="connsiteY0" fmla="*/ 4121150 h 4394200"/>
              <a:gd name="connsiteX1" fmla="*/ 2277110 w 2277109"/>
              <a:gd name="connsiteY1" fmla="*/ 3870960 h 4394200"/>
              <a:gd name="connsiteX2" fmla="*/ 2277110 w 2277109"/>
              <a:gd name="connsiteY2" fmla="*/ 0 h 4394200"/>
              <a:gd name="connsiteX3" fmla="*/ 0 w 2277109"/>
              <a:gd name="connsiteY3" fmla="*/ 0 h 4394200"/>
              <a:gd name="connsiteX4" fmla="*/ 0 w 2277109"/>
              <a:gd name="connsiteY4" fmla="*/ 4394200 h 4394200"/>
              <a:gd name="connsiteX5" fmla="*/ 899160 w 2277109"/>
              <a:gd name="connsiteY5" fmla="*/ 4121150 h 43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109" h="4394200">
                <a:moveTo>
                  <a:pt x="899160" y="4121150"/>
                </a:moveTo>
                <a:cubicBezTo>
                  <a:pt x="1407160" y="3981450"/>
                  <a:pt x="1865630" y="3903980"/>
                  <a:pt x="2277110" y="3870960"/>
                </a:cubicBezTo>
                <a:lnTo>
                  <a:pt x="2277110" y="0"/>
                </a:lnTo>
                <a:lnTo>
                  <a:pt x="0" y="0"/>
                </a:lnTo>
                <a:lnTo>
                  <a:pt x="0" y="4394200"/>
                </a:lnTo>
                <a:cubicBezTo>
                  <a:pt x="323850" y="4290060"/>
                  <a:pt x="635000" y="4193540"/>
                  <a:pt x="899160" y="4121150"/>
                </a:cubicBezTo>
                <a:close/>
              </a:path>
            </a:pathLst>
          </a:custGeom>
          <a:solidFill>
            <a:schemeClr val="bg1">
              <a:alpha val="30000"/>
            </a:schemeClr>
          </a:solidFill>
          <a:ln w="1270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4AE9898-510E-FECF-9C17-4A60DF181F09}"/>
              </a:ext>
            </a:extLst>
          </p:cNvPr>
          <p:cNvSpPr/>
          <p:nvPr/>
        </p:nvSpPr>
        <p:spPr>
          <a:xfrm>
            <a:off x="9500869" y="1270"/>
            <a:ext cx="2278380" cy="4201159"/>
          </a:xfrm>
          <a:custGeom>
            <a:avLst/>
            <a:gdLst>
              <a:gd name="connsiteX0" fmla="*/ 2278380 w 2278380"/>
              <a:gd name="connsiteY0" fmla="*/ 4201160 h 4201159"/>
              <a:gd name="connsiteX1" fmla="*/ 2278380 w 2278380"/>
              <a:gd name="connsiteY1" fmla="*/ 0 h 4201159"/>
              <a:gd name="connsiteX2" fmla="*/ 0 w 2278380"/>
              <a:gd name="connsiteY2" fmla="*/ 0 h 4201159"/>
              <a:gd name="connsiteX3" fmla="*/ 0 w 2278380"/>
              <a:gd name="connsiteY3" fmla="*/ 3870960 h 4201159"/>
              <a:gd name="connsiteX4" fmla="*/ 2278380 w 2278380"/>
              <a:gd name="connsiteY4" fmla="*/ 4201160 h 420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380" h="4201159">
                <a:moveTo>
                  <a:pt x="2278380" y="4201160"/>
                </a:moveTo>
                <a:lnTo>
                  <a:pt x="2278380" y="0"/>
                </a:lnTo>
                <a:lnTo>
                  <a:pt x="0" y="0"/>
                </a:lnTo>
                <a:lnTo>
                  <a:pt x="0" y="3870960"/>
                </a:lnTo>
                <a:cubicBezTo>
                  <a:pt x="1099821" y="3782060"/>
                  <a:pt x="1852930" y="4008120"/>
                  <a:pt x="2278380" y="4201160"/>
                </a:cubicBezTo>
                <a:close/>
              </a:path>
            </a:pathLst>
          </a:custGeom>
          <a:solidFill>
            <a:schemeClr val="bg1">
              <a:alpha val="20000"/>
            </a:schemeClr>
          </a:solidFill>
          <a:ln w="1270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B025EE4-C927-F428-5F6F-65B557767346}"/>
              </a:ext>
            </a:extLst>
          </p:cNvPr>
          <p:cNvSpPr/>
          <p:nvPr/>
        </p:nvSpPr>
        <p:spPr>
          <a:xfrm>
            <a:off x="398655" y="5381457"/>
            <a:ext cx="2277110" cy="1487169"/>
          </a:xfrm>
          <a:custGeom>
            <a:avLst/>
            <a:gdLst>
              <a:gd name="connsiteX0" fmla="*/ 0 w 2277110"/>
              <a:gd name="connsiteY0" fmla="*/ 0 h 1487169"/>
              <a:gd name="connsiteX1" fmla="*/ 0 w 2277110"/>
              <a:gd name="connsiteY1" fmla="*/ 1487170 h 1487169"/>
              <a:gd name="connsiteX2" fmla="*/ 2277110 w 2277110"/>
              <a:gd name="connsiteY2" fmla="*/ 1487170 h 1487169"/>
              <a:gd name="connsiteX3" fmla="*/ 2277110 w 2277110"/>
              <a:gd name="connsiteY3" fmla="*/ 275590 h 1487169"/>
              <a:gd name="connsiteX4" fmla="*/ 0 w 2277110"/>
              <a:gd name="connsiteY4" fmla="*/ 0 h 148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110" h="1487169">
                <a:moveTo>
                  <a:pt x="0" y="0"/>
                </a:moveTo>
                <a:lnTo>
                  <a:pt x="0" y="1487170"/>
                </a:lnTo>
                <a:lnTo>
                  <a:pt x="2277110" y="1487170"/>
                </a:lnTo>
                <a:lnTo>
                  <a:pt x="2277110" y="275590"/>
                </a:lnTo>
                <a:cubicBezTo>
                  <a:pt x="1578610" y="342900"/>
                  <a:pt x="815340" y="298450"/>
                  <a:pt x="0" y="0"/>
                </a:cubicBezTo>
                <a:close/>
              </a:path>
            </a:pathLst>
          </a:custGeom>
          <a:solidFill>
            <a:schemeClr val="accent1">
              <a:lumMod val="50000"/>
              <a:alpha val="30000"/>
            </a:schemeClr>
          </a:solidFill>
          <a:ln w="1270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FA7A71F-C372-0174-9266-D1D2047A940E}"/>
              </a:ext>
            </a:extLst>
          </p:cNvPr>
          <p:cNvSpPr/>
          <p:nvPr/>
        </p:nvSpPr>
        <p:spPr>
          <a:xfrm>
            <a:off x="1" y="5209067"/>
            <a:ext cx="392100" cy="1658617"/>
          </a:xfrm>
          <a:custGeom>
            <a:avLst/>
            <a:gdLst>
              <a:gd name="connsiteX0" fmla="*/ 0 w 373379"/>
              <a:gd name="connsiteY0" fmla="*/ 0 h 1639569"/>
              <a:gd name="connsiteX1" fmla="*/ 0 w 373379"/>
              <a:gd name="connsiteY1" fmla="*/ 1639570 h 1639569"/>
              <a:gd name="connsiteX2" fmla="*/ 373380 w 373379"/>
              <a:gd name="connsiteY2" fmla="*/ 1639570 h 1639569"/>
              <a:gd name="connsiteX3" fmla="*/ 373380 w 373379"/>
              <a:gd name="connsiteY3" fmla="*/ 152400 h 1639569"/>
              <a:gd name="connsiteX4" fmla="*/ 0 w 373379"/>
              <a:gd name="connsiteY4" fmla="*/ 0 h 16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79" h="1639569">
                <a:moveTo>
                  <a:pt x="0" y="0"/>
                </a:moveTo>
                <a:cubicBezTo>
                  <a:pt x="0" y="636270"/>
                  <a:pt x="0" y="1639570"/>
                  <a:pt x="0" y="1639570"/>
                </a:cubicBezTo>
                <a:lnTo>
                  <a:pt x="373380" y="1639570"/>
                </a:lnTo>
                <a:lnTo>
                  <a:pt x="373380" y="152400"/>
                </a:lnTo>
                <a:cubicBezTo>
                  <a:pt x="250190" y="107950"/>
                  <a:pt x="125730" y="57150"/>
                  <a:pt x="0" y="0"/>
                </a:cubicBezTo>
                <a:close/>
              </a:path>
            </a:pathLst>
          </a:custGeom>
          <a:solidFill>
            <a:schemeClr val="accent1">
              <a:lumMod val="50000"/>
              <a:alpha val="20000"/>
            </a:schemeClr>
          </a:solidFill>
          <a:ln w="12700"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588DEC1-2F9A-BAA4-115D-B6CDCED41700}"/>
              </a:ext>
            </a:extLst>
          </p:cNvPr>
          <p:cNvSpPr/>
          <p:nvPr/>
        </p:nvSpPr>
        <p:spPr>
          <a:xfrm>
            <a:off x="11779250" y="4202429"/>
            <a:ext cx="414019" cy="2656839"/>
          </a:xfrm>
          <a:custGeom>
            <a:avLst/>
            <a:gdLst>
              <a:gd name="connsiteX0" fmla="*/ 0 w 414019"/>
              <a:gd name="connsiteY0" fmla="*/ 2656840 h 2656839"/>
              <a:gd name="connsiteX1" fmla="*/ 414020 w 414019"/>
              <a:gd name="connsiteY1" fmla="*/ 2656840 h 2656839"/>
              <a:gd name="connsiteX2" fmla="*/ 414020 w 414019"/>
              <a:gd name="connsiteY2" fmla="*/ 237490 h 2656839"/>
              <a:gd name="connsiteX3" fmla="*/ 0 w 414019"/>
              <a:gd name="connsiteY3" fmla="*/ 0 h 2656839"/>
              <a:gd name="connsiteX4" fmla="*/ 0 w 414019"/>
              <a:gd name="connsiteY4" fmla="*/ 2656840 h 2656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19" h="2656839">
                <a:moveTo>
                  <a:pt x="0" y="2656840"/>
                </a:moveTo>
                <a:lnTo>
                  <a:pt x="414020" y="2656840"/>
                </a:lnTo>
                <a:lnTo>
                  <a:pt x="414020" y="237490"/>
                </a:lnTo>
                <a:cubicBezTo>
                  <a:pt x="414020" y="237490"/>
                  <a:pt x="276860" y="125730"/>
                  <a:pt x="0" y="0"/>
                </a:cubicBezTo>
                <a:lnTo>
                  <a:pt x="0" y="2656840"/>
                </a:lnTo>
                <a:close/>
              </a:path>
            </a:pathLst>
          </a:custGeom>
          <a:solidFill>
            <a:schemeClr val="accent1">
              <a:lumMod val="50000"/>
              <a:alpha val="80000"/>
            </a:schemeClr>
          </a:solidFill>
          <a:ln w="1270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C8DF4F4-1CFA-C551-4437-914BAC4E1421}"/>
              </a:ext>
            </a:extLst>
          </p:cNvPr>
          <p:cNvSpPr/>
          <p:nvPr/>
        </p:nvSpPr>
        <p:spPr>
          <a:xfrm>
            <a:off x="2668270" y="5160009"/>
            <a:ext cx="2277109" cy="1699259"/>
          </a:xfrm>
          <a:custGeom>
            <a:avLst/>
            <a:gdLst>
              <a:gd name="connsiteX0" fmla="*/ 2264410 w 2277109"/>
              <a:gd name="connsiteY0" fmla="*/ 3810 h 1699259"/>
              <a:gd name="connsiteX1" fmla="*/ 0 w 2277109"/>
              <a:gd name="connsiteY1" fmla="*/ 487680 h 1699259"/>
              <a:gd name="connsiteX2" fmla="*/ 0 w 2277109"/>
              <a:gd name="connsiteY2" fmla="*/ 1699260 h 1699259"/>
              <a:gd name="connsiteX3" fmla="*/ 2277110 w 2277109"/>
              <a:gd name="connsiteY3" fmla="*/ 1699260 h 1699259"/>
              <a:gd name="connsiteX4" fmla="*/ 2277110 w 2277109"/>
              <a:gd name="connsiteY4" fmla="*/ 0 h 1699259"/>
              <a:gd name="connsiteX5" fmla="*/ 2264410 w 2277109"/>
              <a:gd name="connsiteY5" fmla="*/ 3810 h 16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109" h="1699259">
                <a:moveTo>
                  <a:pt x="2264410" y="3810"/>
                </a:moveTo>
                <a:cubicBezTo>
                  <a:pt x="1617980" y="157480"/>
                  <a:pt x="855980" y="405130"/>
                  <a:pt x="0" y="487680"/>
                </a:cubicBezTo>
                <a:lnTo>
                  <a:pt x="0" y="1699260"/>
                </a:lnTo>
                <a:lnTo>
                  <a:pt x="2277110" y="1699260"/>
                </a:lnTo>
                <a:lnTo>
                  <a:pt x="2277110" y="0"/>
                </a:lnTo>
                <a:cubicBezTo>
                  <a:pt x="2273300" y="1270"/>
                  <a:pt x="2268220" y="2540"/>
                  <a:pt x="2264410" y="3810"/>
                </a:cubicBezTo>
                <a:close/>
              </a:path>
            </a:pathLst>
          </a:custGeom>
          <a:solidFill>
            <a:schemeClr val="accent1">
              <a:lumMod val="50000"/>
              <a:alpha val="40000"/>
            </a:schemeClr>
          </a:solidFill>
          <a:ln w="1270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03F75FC-BA5D-B7EA-B498-E2BE075F2D2B}"/>
              </a:ext>
            </a:extLst>
          </p:cNvPr>
          <p:cNvSpPr/>
          <p:nvPr/>
        </p:nvSpPr>
        <p:spPr>
          <a:xfrm>
            <a:off x="4946650" y="4395470"/>
            <a:ext cx="2277109" cy="2463799"/>
          </a:xfrm>
          <a:custGeom>
            <a:avLst/>
            <a:gdLst>
              <a:gd name="connsiteX0" fmla="*/ 0 w 2277109"/>
              <a:gd name="connsiteY0" fmla="*/ 764540 h 2463799"/>
              <a:gd name="connsiteX1" fmla="*/ 0 w 2277109"/>
              <a:gd name="connsiteY1" fmla="*/ 2463800 h 2463799"/>
              <a:gd name="connsiteX2" fmla="*/ 2277110 w 2277109"/>
              <a:gd name="connsiteY2" fmla="*/ 2463800 h 2463799"/>
              <a:gd name="connsiteX3" fmla="*/ 2277110 w 2277109"/>
              <a:gd name="connsiteY3" fmla="*/ 0 h 2463799"/>
              <a:gd name="connsiteX4" fmla="*/ 0 w 2277109"/>
              <a:gd name="connsiteY4" fmla="*/ 764540 h 2463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109" h="2463799">
                <a:moveTo>
                  <a:pt x="0" y="764540"/>
                </a:moveTo>
                <a:lnTo>
                  <a:pt x="0" y="2463800"/>
                </a:lnTo>
                <a:lnTo>
                  <a:pt x="2277110" y="2463800"/>
                </a:lnTo>
                <a:lnTo>
                  <a:pt x="2277110" y="0"/>
                </a:lnTo>
                <a:cubicBezTo>
                  <a:pt x="1296670" y="316230"/>
                  <a:pt x="207010" y="708660"/>
                  <a:pt x="0" y="764540"/>
                </a:cubicBezTo>
                <a:close/>
              </a:path>
            </a:pathLst>
          </a:custGeom>
          <a:solidFill>
            <a:schemeClr val="accent1">
              <a:lumMod val="50000"/>
              <a:alpha val="50000"/>
            </a:schemeClr>
          </a:solidFill>
          <a:ln w="1270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056966A-7B4D-29D7-2B96-F056B0C89235}"/>
              </a:ext>
            </a:extLst>
          </p:cNvPr>
          <p:cNvSpPr/>
          <p:nvPr/>
        </p:nvSpPr>
        <p:spPr>
          <a:xfrm>
            <a:off x="7223759" y="3872229"/>
            <a:ext cx="2277109" cy="2987039"/>
          </a:xfrm>
          <a:custGeom>
            <a:avLst/>
            <a:gdLst>
              <a:gd name="connsiteX0" fmla="*/ 899160 w 2277109"/>
              <a:gd name="connsiteY0" fmla="*/ 250190 h 2987039"/>
              <a:gd name="connsiteX1" fmla="*/ 0 w 2277109"/>
              <a:gd name="connsiteY1" fmla="*/ 523240 h 2987039"/>
              <a:gd name="connsiteX2" fmla="*/ 0 w 2277109"/>
              <a:gd name="connsiteY2" fmla="*/ 2987040 h 2987039"/>
              <a:gd name="connsiteX3" fmla="*/ 2277110 w 2277109"/>
              <a:gd name="connsiteY3" fmla="*/ 2987040 h 2987039"/>
              <a:gd name="connsiteX4" fmla="*/ 2277110 w 2277109"/>
              <a:gd name="connsiteY4" fmla="*/ 0 h 2987039"/>
              <a:gd name="connsiteX5" fmla="*/ 899160 w 2277109"/>
              <a:gd name="connsiteY5" fmla="*/ 250190 h 298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109" h="2987039">
                <a:moveTo>
                  <a:pt x="899160" y="250190"/>
                </a:moveTo>
                <a:cubicBezTo>
                  <a:pt x="635000" y="322580"/>
                  <a:pt x="322580" y="419100"/>
                  <a:pt x="0" y="523240"/>
                </a:cubicBezTo>
                <a:lnTo>
                  <a:pt x="0" y="2987040"/>
                </a:lnTo>
                <a:lnTo>
                  <a:pt x="2277110" y="2987040"/>
                </a:lnTo>
                <a:lnTo>
                  <a:pt x="2277110" y="0"/>
                </a:lnTo>
                <a:cubicBezTo>
                  <a:pt x="1866900" y="33020"/>
                  <a:pt x="1408430" y="110490"/>
                  <a:pt x="899160" y="250190"/>
                </a:cubicBezTo>
                <a:close/>
              </a:path>
            </a:pathLst>
          </a:custGeom>
          <a:solidFill>
            <a:schemeClr val="accent1">
              <a:lumMod val="50000"/>
              <a:alpha val="60000"/>
            </a:schemeClr>
          </a:solidFill>
          <a:ln w="12700"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8911835-02E6-59A1-44F8-7FA87F88B7B3}"/>
              </a:ext>
            </a:extLst>
          </p:cNvPr>
          <p:cNvSpPr/>
          <p:nvPr/>
        </p:nvSpPr>
        <p:spPr>
          <a:xfrm>
            <a:off x="9500869" y="3852295"/>
            <a:ext cx="2277110" cy="3006973"/>
          </a:xfrm>
          <a:custGeom>
            <a:avLst/>
            <a:gdLst>
              <a:gd name="connsiteX0" fmla="*/ 0 w 2277110"/>
              <a:gd name="connsiteY0" fmla="*/ 19934 h 3006973"/>
              <a:gd name="connsiteX1" fmla="*/ 0 w 2277110"/>
              <a:gd name="connsiteY1" fmla="*/ 3006974 h 3006973"/>
              <a:gd name="connsiteX2" fmla="*/ 2277111 w 2277110"/>
              <a:gd name="connsiteY2" fmla="*/ 3006974 h 3006973"/>
              <a:gd name="connsiteX3" fmla="*/ 2277111 w 2277110"/>
              <a:gd name="connsiteY3" fmla="*/ 350134 h 3006973"/>
              <a:gd name="connsiteX4" fmla="*/ 0 w 2277110"/>
              <a:gd name="connsiteY4" fmla="*/ 19934 h 300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110" h="3006973">
                <a:moveTo>
                  <a:pt x="0" y="19934"/>
                </a:moveTo>
                <a:lnTo>
                  <a:pt x="0" y="3006974"/>
                </a:lnTo>
                <a:lnTo>
                  <a:pt x="2277111" y="3006974"/>
                </a:lnTo>
                <a:lnTo>
                  <a:pt x="2277111" y="350134"/>
                </a:lnTo>
                <a:cubicBezTo>
                  <a:pt x="1852930" y="157094"/>
                  <a:pt x="1099821" y="-68966"/>
                  <a:pt x="0" y="19934"/>
                </a:cubicBezTo>
                <a:close/>
              </a:path>
            </a:pathLst>
          </a:custGeom>
          <a:solidFill>
            <a:schemeClr val="accent1">
              <a:lumMod val="50000"/>
              <a:alpha val="70000"/>
            </a:schemeClr>
          </a:solidFill>
          <a:ln w="12700" cap="flat">
            <a:noFill/>
            <a:prstDash val="solid"/>
            <a:miter/>
          </a:ln>
        </p:spPr>
        <p:txBody>
          <a:bodyPr rtlCol="0" anchor="ctr"/>
          <a:lstStyle/>
          <a:p>
            <a:endParaRPr lang="en-US"/>
          </a:p>
        </p:txBody>
      </p:sp>
      <p:sp>
        <p:nvSpPr>
          <p:cNvPr id="45" name="Rectangle 44">
            <a:extLst>
              <a:ext uri="{FF2B5EF4-FFF2-40B4-BE49-F238E27FC236}">
                <a16:creationId xmlns:a16="http://schemas.microsoft.com/office/drawing/2014/main" id="{56895E4E-A26E-9893-27AC-5AA45B63EE3D}"/>
              </a:ext>
            </a:extLst>
          </p:cNvPr>
          <p:cNvSpPr/>
          <p:nvPr/>
        </p:nvSpPr>
        <p:spPr>
          <a:xfrm>
            <a:off x="595611" y="5915441"/>
            <a:ext cx="2071384"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2200" dirty="0">
                <a:solidFill>
                  <a:schemeClr val="bg1"/>
                </a:solidFill>
                <a:latin typeface="Century Gothic" panose="020B0502020202020204" pitchFamily="34" charset="0"/>
              </a:rPr>
              <a:t>Improvising</a:t>
            </a:r>
            <a:endParaRPr lang="en-US" sz="2200" dirty="0">
              <a:solidFill>
                <a:schemeClr val="bg1"/>
              </a:solidFill>
            </a:endParaRPr>
          </a:p>
        </p:txBody>
      </p:sp>
      <p:sp>
        <p:nvSpPr>
          <p:cNvPr id="46" name="Rectangle 45">
            <a:extLst>
              <a:ext uri="{FF2B5EF4-FFF2-40B4-BE49-F238E27FC236}">
                <a16:creationId xmlns:a16="http://schemas.microsoft.com/office/drawing/2014/main" id="{F184AC14-4395-146F-4940-89489C089A9B}"/>
              </a:ext>
            </a:extLst>
          </p:cNvPr>
          <p:cNvSpPr/>
          <p:nvPr/>
        </p:nvSpPr>
        <p:spPr>
          <a:xfrm>
            <a:off x="2872723" y="5664670"/>
            <a:ext cx="2071384"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2200" dirty="0">
                <a:solidFill>
                  <a:schemeClr val="bg1"/>
                </a:solidFill>
                <a:latin typeface="Century Gothic" panose="020B0502020202020204" pitchFamily="34" charset="0"/>
              </a:rPr>
              <a:t>Practicing</a:t>
            </a:r>
            <a:endParaRPr lang="en-US" sz="2200" dirty="0">
              <a:solidFill>
                <a:schemeClr val="bg1"/>
              </a:solidFill>
            </a:endParaRPr>
          </a:p>
        </p:txBody>
      </p:sp>
      <p:sp>
        <p:nvSpPr>
          <p:cNvPr id="47" name="Rectangle 46">
            <a:extLst>
              <a:ext uri="{FF2B5EF4-FFF2-40B4-BE49-F238E27FC236}">
                <a16:creationId xmlns:a16="http://schemas.microsoft.com/office/drawing/2014/main" id="{B57C3268-AFA8-E8D5-A2D9-8EB233FA6A9A}"/>
              </a:ext>
            </a:extLst>
          </p:cNvPr>
          <p:cNvSpPr/>
          <p:nvPr/>
        </p:nvSpPr>
        <p:spPr>
          <a:xfrm>
            <a:off x="5151104" y="5105958"/>
            <a:ext cx="2071384"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2200" dirty="0">
                <a:solidFill>
                  <a:schemeClr val="bg1"/>
                </a:solidFill>
                <a:latin typeface="Century Gothic" panose="020B0502020202020204" pitchFamily="34" charset="0"/>
              </a:rPr>
              <a:t>Streamlined</a:t>
            </a:r>
            <a:endParaRPr lang="en-US" sz="2200" dirty="0">
              <a:solidFill>
                <a:schemeClr val="bg1"/>
              </a:solidFill>
            </a:endParaRPr>
          </a:p>
        </p:txBody>
      </p:sp>
      <p:sp>
        <p:nvSpPr>
          <p:cNvPr id="48" name="Rectangle 47">
            <a:extLst>
              <a:ext uri="{FF2B5EF4-FFF2-40B4-BE49-F238E27FC236}">
                <a16:creationId xmlns:a16="http://schemas.microsoft.com/office/drawing/2014/main" id="{928F28EA-0A38-5BB2-2DC8-CFDEA33A96B9}"/>
              </a:ext>
            </a:extLst>
          </p:cNvPr>
          <p:cNvSpPr/>
          <p:nvPr/>
        </p:nvSpPr>
        <p:spPr>
          <a:xfrm>
            <a:off x="7418587" y="4699384"/>
            <a:ext cx="2071384"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2200" dirty="0">
                <a:solidFill>
                  <a:schemeClr val="bg1"/>
                </a:solidFill>
                <a:latin typeface="Century Gothic" panose="020B0502020202020204" pitchFamily="34" charset="0"/>
              </a:rPr>
              <a:t>Governed</a:t>
            </a:r>
            <a:endParaRPr lang="en-US" sz="2200" dirty="0">
              <a:solidFill>
                <a:schemeClr val="bg1"/>
              </a:solidFill>
            </a:endParaRPr>
          </a:p>
        </p:txBody>
      </p:sp>
      <p:sp>
        <p:nvSpPr>
          <p:cNvPr id="49" name="Rectangle 48">
            <a:extLst>
              <a:ext uri="{FF2B5EF4-FFF2-40B4-BE49-F238E27FC236}">
                <a16:creationId xmlns:a16="http://schemas.microsoft.com/office/drawing/2014/main" id="{9E1C332A-FB7A-74DE-EF92-2C30A2DAA5B0}"/>
              </a:ext>
            </a:extLst>
          </p:cNvPr>
          <p:cNvSpPr/>
          <p:nvPr/>
        </p:nvSpPr>
        <p:spPr>
          <a:xfrm>
            <a:off x="9706593" y="4361266"/>
            <a:ext cx="2071384"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2200" dirty="0">
                <a:solidFill>
                  <a:schemeClr val="bg1"/>
                </a:solidFill>
                <a:latin typeface="Century Gothic" panose="020B0502020202020204" pitchFamily="34" charset="0"/>
              </a:rPr>
              <a:t>Matured</a:t>
            </a:r>
            <a:endParaRPr lang="en-US" sz="2200" dirty="0">
              <a:solidFill>
                <a:schemeClr val="bg1"/>
              </a:solidFill>
            </a:endParaRPr>
          </a:p>
        </p:txBody>
      </p:sp>
      <p:sp>
        <p:nvSpPr>
          <p:cNvPr id="9" name="Rectangle 8">
            <a:extLst>
              <a:ext uri="{FF2B5EF4-FFF2-40B4-BE49-F238E27FC236}">
                <a16:creationId xmlns:a16="http://schemas.microsoft.com/office/drawing/2014/main" id="{88DA44E9-B00E-DA7A-B3E8-FA214232B9BC}"/>
              </a:ext>
            </a:extLst>
          </p:cNvPr>
          <p:cNvSpPr/>
          <p:nvPr/>
        </p:nvSpPr>
        <p:spPr>
          <a:xfrm>
            <a:off x="2207251" y="6358952"/>
            <a:ext cx="4572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3200" dirty="0">
                <a:solidFill>
                  <a:schemeClr val="bg1"/>
                </a:solidFill>
                <a:latin typeface="Century Gothic" panose="020B0502020202020204" pitchFamily="34" charset="0"/>
              </a:rPr>
              <a:t>1</a:t>
            </a:r>
            <a:endParaRPr lang="en-US" sz="3200" dirty="0">
              <a:solidFill>
                <a:schemeClr val="bg1"/>
              </a:solidFill>
            </a:endParaRPr>
          </a:p>
        </p:txBody>
      </p:sp>
      <p:sp>
        <p:nvSpPr>
          <p:cNvPr id="11" name="Rectangle 10">
            <a:extLst>
              <a:ext uri="{FF2B5EF4-FFF2-40B4-BE49-F238E27FC236}">
                <a16:creationId xmlns:a16="http://schemas.microsoft.com/office/drawing/2014/main" id="{F62DE6E8-B1BF-AF74-9878-96F872F9C606}"/>
              </a:ext>
            </a:extLst>
          </p:cNvPr>
          <p:cNvSpPr/>
          <p:nvPr/>
        </p:nvSpPr>
        <p:spPr>
          <a:xfrm>
            <a:off x="4484363" y="6358952"/>
            <a:ext cx="4572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3200" dirty="0">
                <a:solidFill>
                  <a:schemeClr val="bg1"/>
                </a:solidFill>
                <a:latin typeface="Century Gothic" panose="020B0502020202020204" pitchFamily="34" charset="0"/>
              </a:rPr>
              <a:t>2</a:t>
            </a:r>
            <a:endParaRPr lang="en-US" sz="3200" dirty="0">
              <a:solidFill>
                <a:schemeClr val="bg1"/>
              </a:solidFill>
            </a:endParaRPr>
          </a:p>
        </p:txBody>
      </p:sp>
      <p:sp>
        <p:nvSpPr>
          <p:cNvPr id="12" name="Rectangle 11">
            <a:extLst>
              <a:ext uri="{FF2B5EF4-FFF2-40B4-BE49-F238E27FC236}">
                <a16:creationId xmlns:a16="http://schemas.microsoft.com/office/drawing/2014/main" id="{9AF08514-98CE-4C45-3975-79A86C307ECA}"/>
              </a:ext>
            </a:extLst>
          </p:cNvPr>
          <p:cNvSpPr/>
          <p:nvPr/>
        </p:nvSpPr>
        <p:spPr>
          <a:xfrm>
            <a:off x="6762744" y="6358952"/>
            <a:ext cx="4572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3200" dirty="0">
                <a:solidFill>
                  <a:schemeClr val="bg1"/>
                </a:solidFill>
                <a:latin typeface="Century Gothic" panose="020B0502020202020204" pitchFamily="34" charset="0"/>
              </a:rPr>
              <a:t>3</a:t>
            </a:r>
            <a:endParaRPr lang="en-US" sz="3200" dirty="0">
              <a:solidFill>
                <a:schemeClr val="bg1"/>
              </a:solidFill>
            </a:endParaRPr>
          </a:p>
        </p:txBody>
      </p:sp>
      <p:sp>
        <p:nvSpPr>
          <p:cNvPr id="13" name="Rectangle 12">
            <a:extLst>
              <a:ext uri="{FF2B5EF4-FFF2-40B4-BE49-F238E27FC236}">
                <a16:creationId xmlns:a16="http://schemas.microsoft.com/office/drawing/2014/main" id="{2354325B-8B07-4A5A-09A9-B53FD238BACE}"/>
              </a:ext>
            </a:extLst>
          </p:cNvPr>
          <p:cNvSpPr/>
          <p:nvPr/>
        </p:nvSpPr>
        <p:spPr>
          <a:xfrm>
            <a:off x="9030227" y="6358952"/>
            <a:ext cx="4572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3200" dirty="0">
                <a:solidFill>
                  <a:schemeClr val="bg1"/>
                </a:solidFill>
                <a:latin typeface="Century Gothic" panose="020B0502020202020204" pitchFamily="34" charset="0"/>
              </a:rPr>
              <a:t>4</a:t>
            </a:r>
            <a:endParaRPr lang="en-US" sz="3200" dirty="0">
              <a:solidFill>
                <a:schemeClr val="bg1"/>
              </a:solidFill>
            </a:endParaRPr>
          </a:p>
        </p:txBody>
      </p:sp>
      <p:sp>
        <p:nvSpPr>
          <p:cNvPr id="14" name="Rectangle 13">
            <a:extLst>
              <a:ext uri="{FF2B5EF4-FFF2-40B4-BE49-F238E27FC236}">
                <a16:creationId xmlns:a16="http://schemas.microsoft.com/office/drawing/2014/main" id="{399C2E71-099B-D8E3-0A77-C59369E7CC58}"/>
              </a:ext>
            </a:extLst>
          </p:cNvPr>
          <p:cNvSpPr/>
          <p:nvPr/>
        </p:nvSpPr>
        <p:spPr>
          <a:xfrm>
            <a:off x="11318233" y="6358952"/>
            <a:ext cx="4572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Ins="91440" rtlCol="0" anchor="t"/>
          <a:lstStyle/>
          <a:p>
            <a:pPr algn="r"/>
            <a:r>
              <a:rPr lang="en-US" sz="3200" dirty="0">
                <a:solidFill>
                  <a:schemeClr val="bg1"/>
                </a:solidFill>
                <a:latin typeface="Century Gothic" panose="020B0502020202020204" pitchFamily="34" charset="0"/>
              </a:rPr>
              <a:t>5</a:t>
            </a:r>
            <a:endParaRPr lang="en-US" sz="3200" dirty="0">
              <a:solidFill>
                <a:schemeClr val="bg1"/>
              </a:solidFill>
            </a:endParaRPr>
          </a:p>
        </p:txBody>
      </p:sp>
      <p:graphicFrame>
        <p:nvGraphicFramePr>
          <p:cNvPr id="43" name="Google Shape;246;p17">
            <a:extLst>
              <a:ext uri="{FF2B5EF4-FFF2-40B4-BE49-F238E27FC236}">
                <a16:creationId xmlns:a16="http://schemas.microsoft.com/office/drawing/2014/main" id="{678AFED0-CF70-EF93-B3FD-94602CF48805}"/>
              </a:ext>
            </a:extLst>
          </p:cNvPr>
          <p:cNvGraphicFramePr/>
          <p:nvPr>
            <p:extLst>
              <p:ext uri="{D42A27DB-BD31-4B8C-83A1-F6EECF244321}">
                <p14:modId xmlns:p14="http://schemas.microsoft.com/office/powerpoint/2010/main" val="4152183707"/>
              </p:ext>
            </p:extLst>
          </p:nvPr>
        </p:nvGraphicFramePr>
        <p:xfrm>
          <a:off x="480700" y="1189423"/>
          <a:ext cx="8130865" cy="2418070"/>
        </p:xfrm>
        <a:graphic>
          <a:graphicData uri="http://schemas.openxmlformats.org/drawingml/2006/table">
            <a:tbl>
              <a:tblPr>
                <a:noFill/>
              </a:tblPr>
              <a:tblGrid>
                <a:gridCol w="8130865">
                  <a:extLst>
                    <a:ext uri="{9D8B030D-6E8A-4147-A177-3AD203B41FA5}">
                      <a16:colId xmlns:a16="http://schemas.microsoft.com/office/drawing/2014/main" val="20000"/>
                    </a:ext>
                  </a:extLst>
                </a:gridCol>
              </a:tblGrid>
              <a:tr h="1635957">
                <a:tc>
                  <a:txBody>
                    <a:bodyPr/>
                    <a:lstStyle/>
                    <a:p>
                      <a:pPr marL="457200" marR="0" lvl="0" indent="-330200" algn="l" rtl="0">
                        <a:lnSpc>
                          <a:spcPct val="100000"/>
                        </a:lnSpc>
                        <a:spcBef>
                          <a:spcPts val="0"/>
                        </a:spcBef>
                        <a:spcAft>
                          <a:spcPts val="1400"/>
                        </a:spcAft>
                        <a:buClr>
                          <a:schemeClr val="bg1">
                            <a:lumMod val="75000"/>
                          </a:schemeClr>
                        </a:buClr>
                        <a:buSzPts val="1600"/>
                        <a:buFont typeface="Century Gothic"/>
                        <a:buChar char="●"/>
                      </a:pPr>
                      <a:r>
                        <a:rPr lang="en-US" sz="2000" dirty="0">
                          <a:latin typeface="Century Gothic" panose="020B0502020202020204" pitchFamily="34" charset="0"/>
                        </a:rPr>
                        <a:t>Use this slide to further discuss individual levels, if needed. </a:t>
                      </a:r>
                    </a:p>
                    <a:p>
                      <a:pPr marL="457200" marR="0" lvl="0" indent="-330200" algn="l" rtl="0">
                        <a:lnSpc>
                          <a:spcPct val="100000"/>
                        </a:lnSpc>
                        <a:spcBef>
                          <a:spcPts val="0"/>
                        </a:spcBef>
                        <a:spcAft>
                          <a:spcPts val="1400"/>
                        </a:spcAft>
                        <a:buClr>
                          <a:schemeClr val="bg1">
                            <a:lumMod val="75000"/>
                          </a:schemeClr>
                        </a:buClr>
                        <a:buSzPts val="1600"/>
                        <a:buFont typeface="Century Gothic"/>
                        <a:buChar char="●"/>
                      </a:pPr>
                      <a:r>
                        <a:rPr lang="en-US" sz="1600" dirty="0">
                          <a:latin typeface="Century Gothic" panose="020B0502020202020204" pitchFamily="34" charset="0"/>
                        </a:rPr>
                        <a:t>…</a:t>
                      </a:r>
                    </a:p>
                    <a:p>
                      <a:pPr marL="457200" marR="0" lvl="0" indent="-330200" algn="l" rtl="0">
                        <a:lnSpc>
                          <a:spcPct val="100000"/>
                        </a:lnSpc>
                        <a:spcBef>
                          <a:spcPts val="0"/>
                        </a:spcBef>
                        <a:spcAft>
                          <a:spcPts val="1400"/>
                        </a:spcAft>
                        <a:buClr>
                          <a:schemeClr val="bg1">
                            <a:lumMod val="75000"/>
                          </a:schemeClr>
                        </a:buClr>
                        <a:buSzPts val="1600"/>
                        <a:buFont typeface="Century Gothic"/>
                        <a:buChar char="●"/>
                      </a:pPr>
                      <a:r>
                        <a:rPr lang="en-US" sz="1600" dirty="0">
                          <a:latin typeface="Century Gothic" panose="020B0502020202020204" pitchFamily="34" charset="0"/>
                        </a:rPr>
                        <a:t>…</a:t>
                      </a:r>
                    </a:p>
                    <a:p>
                      <a:pPr marL="457200" marR="0" lvl="0" indent="-330200" algn="l" rtl="0">
                        <a:lnSpc>
                          <a:spcPct val="100000"/>
                        </a:lnSpc>
                        <a:spcBef>
                          <a:spcPts val="0"/>
                        </a:spcBef>
                        <a:spcAft>
                          <a:spcPts val="1400"/>
                        </a:spcAft>
                        <a:buClr>
                          <a:schemeClr val="bg1">
                            <a:lumMod val="75000"/>
                          </a:schemeClr>
                        </a:buClr>
                        <a:buSzPts val="1600"/>
                        <a:buFont typeface="Century Gothic"/>
                        <a:buChar char="●"/>
                      </a:pPr>
                      <a:r>
                        <a:rPr lang="en-US" sz="1600" dirty="0">
                          <a:latin typeface="Century Gothic" panose="020B0502020202020204" pitchFamily="34" charset="0"/>
                        </a:rPr>
                        <a:t>…</a:t>
                      </a:r>
                    </a:p>
                    <a:p>
                      <a:pPr marL="457200" marR="0" lvl="0" indent="-330200" algn="l" rtl="0">
                        <a:lnSpc>
                          <a:spcPct val="100000"/>
                        </a:lnSpc>
                        <a:spcBef>
                          <a:spcPts val="0"/>
                        </a:spcBef>
                        <a:spcAft>
                          <a:spcPts val="1400"/>
                        </a:spcAft>
                        <a:buClr>
                          <a:schemeClr val="bg1">
                            <a:lumMod val="75000"/>
                          </a:schemeClr>
                        </a:buClr>
                        <a:buSzPts val="1600"/>
                        <a:buFont typeface="Century Gothic"/>
                        <a:buChar char="●"/>
                      </a:pPr>
                      <a:endParaRPr lang="en-US" sz="2000" dirty="0">
                        <a:latin typeface="Century Gothic" panose="020B0502020202020204" pitchFamily="34" charset="0"/>
                      </a:endParaRPr>
                    </a:p>
                  </a:txBody>
                  <a:tcPr marL="274325" marR="274325" marT="182875" marB="182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0"/>
                  </a:ext>
                </a:extLst>
              </a:tr>
            </a:tbl>
          </a:graphicData>
        </a:graphic>
      </p:graphicFrame>
      <p:sp>
        <p:nvSpPr>
          <p:cNvPr id="50" name="TextBox 49">
            <a:extLst>
              <a:ext uri="{FF2B5EF4-FFF2-40B4-BE49-F238E27FC236}">
                <a16:creationId xmlns:a16="http://schemas.microsoft.com/office/drawing/2014/main" id="{6C788906-62BE-7AE6-A89C-C3E964973B6C}"/>
              </a:ext>
            </a:extLst>
          </p:cNvPr>
          <p:cNvSpPr txBox="1"/>
          <p:nvPr/>
        </p:nvSpPr>
        <p:spPr>
          <a:xfrm>
            <a:off x="389890" y="248400"/>
            <a:ext cx="7127272" cy="707886"/>
          </a:xfrm>
          <a:prstGeom prst="rect">
            <a:avLst/>
          </a:prstGeom>
          <a:noFill/>
        </p:spPr>
        <p:txBody>
          <a:bodyPr wrap="none" rtlCol="0">
            <a:spAutoFit/>
          </a:bodyPr>
          <a:lstStyle/>
          <a:p>
            <a:r>
              <a:rPr lang="en-US" sz="4000" dirty="0">
                <a:solidFill>
                  <a:schemeClr val="tx1">
                    <a:lumMod val="65000"/>
                    <a:lumOff val="35000"/>
                  </a:schemeClr>
                </a:solidFill>
                <a:latin typeface="Century Gothic" panose="020B0502020202020204" pitchFamily="34" charset="0"/>
              </a:rPr>
              <a:t>Agile Maturity Curve Model </a:t>
            </a:r>
          </a:p>
        </p:txBody>
      </p:sp>
    </p:spTree>
    <p:extLst>
      <p:ext uri="{BB962C8B-B14F-4D97-AF65-F5344CB8AC3E}">
        <p14:creationId xmlns:p14="http://schemas.microsoft.com/office/powerpoint/2010/main" val="4030862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30794431"/>
              </p:ext>
            </p:extLst>
          </p:nvPr>
        </p:nvGraphicFramePr>
        <p:xfrm>
          <a:off x="1123456"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4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Identity-Presentation-Template_PowerPoint" id="{98FFEDC8-0C6F-7144-9F79-BD520B6F8325}" vid="{99DD93F0-E8D1-E747-BE7A-CF8C12A922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6478</TotalTime>
  <Words>169</Words>
  <Application>Microsoft Macintosh PowerPoint</Application>
  <PresentationFormat>Widescreen</PresentationFormat>
  <Paragraphs>37</Paragraphs>
  <Slides>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Century Gothic</vt:lpstr>
      <vt:lpstr>Тема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Heather Key</cp:lastModifiedBy>
  <cp:revision>81</cp:revision>
  <dcterms:created xsi:type="dcterms:W3CDTF">2022-08-25T00:12:53Z</dcterms:created>
  <dcterms:modified xsi:type="dcterms:W3CDTF">2023-02-28T21:56:56Z</dcterms:modified>
</cp:coreProperties>
</file>