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46" r:id="rId2"/>
    <p:sldId id="345"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8F0E6"/>
    <a:srgbClr val="FF7F5D"/>
    <a:srgbClr val="BEE96D"/>
    <a:srgbClr val="75E3DD"/>
    <a:srgbClr val="0EB4B5"/>
    <a:srgbClr val="FF672A"/>
    <a:srgbClr val="F99509"/>
    <a:srgbClr val="53C5BA"/>
    <a:srgbClr val="896E09"/>
    <a:srgbClr val="506E0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4" autoAdjust="0"/>
    <p:restoredTop sz="86447"/>
  </p:normalViewPr>
  <p:slideViewPr>
    <p:cSldViewPr snapToGrid="0" snapToObjects="1">
      <p:cViewPr varScale="1">
        <p:scale>
          <a:sx n="128" d="100"/>
          <a:sy n="128" d="100"/>
        </p:scale>
        <p:origin x="520" y="1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1"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2/14/23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2/14/23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2/14/23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2/14/23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2/14/23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2/14/23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2/14/23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2/14/23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2/14/23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2/14/23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2/14/23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2/14/23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2/14/23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hyperlink" Target="https://www.smartsheet.com/try-it?trp=11658&amp;utm_source=integrated-content&amp;utm_campaign=/content/raid-templates&amp;utm_medium=Basic+RAID+Log+powerpoint+11658&amp;lpa=Basic+RAID+Log+powerpoint+11658"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 name="Rounded Rectangle 32">
            <a:extLst>
              <a:ext uri="{FF2B5EF4-FFF2-40B4-BE49-F238E27FC236}">
                <a16:creationId xmlns:a16="http://schemas.microsoft.com/office/drawing/2014/main" id="{A5015BB4-D1AC-937E-11C7-BB1CC2810F78}"/>
              </a:ext>
            </a:extLst>
          </p:cNvPr>
          <p:cNvSpPr/>
          <p:nvPr/>
        </p:nvSpPr>
        <p:spPr>
          <a:xfrm>
            <a:off x="9297572" y="6284906"/>
            <a:ext cx="1192695" cy="274320"/>
          </a:xfrm>
          <a:prstGeom prst="roundRect">
            <a:avLst/>
          </a:prstGeom>
          <a:solidFill>
            <a:srgbClr val="FF0000"/>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lstStyle/>
          <a:p>
            <a:r>
              <a:rPr lang="en-US" sz="1200" dirty="0">
                <a:solidFill>
                  <a:sysClr val="windowText" lastClr="000000"/>
                </a:solidFill>
                <a:latin typeface="Century Gothic" panose="020B0502020202020204" pitchFamily="34" charset="0"/>
              </a:rPr>
              <a:t>Critical</a:t>
            </a:r>
          </a:p>
        </p:txBody>
      </p:sp>
      <p:sp>
        <p:nvSpPr>
          <p:cNvPr id="11" name="TextBox 10">
            <a:extLst>
              <a:ext uri="{FF2B5EF4-FFF2-40B4-BE49-F238E27FC236}">
                <a16:creationId xmlns:a16="http://schemas.microsoft.com/office/drawing/2014/main" id="{C6E46E22-4012-3998-F177-8B4D33955894}"/>
              </a:ext>
            </a:extLst>
          </p:cNvPr>
          <p:cNvSpPr txBox="1"/>
          <p:nvPr/>
        </p:nvSpPr>
        <p:spPr>
          <a:xfrm>
            <a:off x="198783" y="176378"/>
            <a:ext cx="6887817" cy="523220"/>
          </a:xfrm>
          <a:prstGeom prst="rect">
            <a:avLst/>
          </a:prstGeom>
          <a:noFill/>
        </p:spPr>
        <p:txBody>
          <a:bodyPr wrap="square" rtlCol="0">
            <a:spAutoFit/>
          </a:bodyPr>
          <a:lstStyle/>
          <a:p>
            <a:r>
              <a:rPr lang="en-US" sz="2800" b="1" dirty="0">
                <a:solidFill>
                  <a:schemeClr val="tx1">
                    <a:lumMod val="75000"/>
                    <a:lumOff val="25000"/>
                  </a:schemeClr>
                </a:solidFill>
                <a:latin typeface="Century Gothic" panose="020B0502020202020204" pitchFamily="34" charset="0"/>
              </a:rPr>
              <a:t>BASIC RAID LOG TEMPLATE</a:t>
            </a:r>
          </a:p>
        </p:txBody>
      </p:sp>
      <p:graphicFrame>
        <p:nvGraphicFramePr>
          <p:cNvPr id="2" name="Table 1">
            <a:extLst>
              <a:ext uri="{FF2B5EF4-FFF2-40B4-BE49-F238E27FC236}">
                <a16:creationId xmlns:a16="http://schemas.microsoft.com/office/drawing/2014/main" id="{49A52604-F34C-B74E-BA6F-94F1CCEF6FB5}"/>
              </a:ext>
            </a:extLst>
          </p:cNvPr>
          <p:cNvGraphicFramePr>
            <a:graphicFrameLocks noGrp="1"/>
          </p:cNvGraphicFramePr>
          <p:nvPr>
            <p:extLst>
              <p:ext uri="{D42A27DB-BD31-4B8C-83A1-F6EECF244321}">
                <p14:modId xmlns:p14="http://schemas.microsoft.com/office/powerpoint/2010/main" val="2306141654"/>
              </p:ext>
            </p:extLst>
          </p:nvPr>
        </p:nvGraphicFramePr>
        <p:xfrm>
          <a:off x="300446" y="1388659"/>
          <a:ext cx="11541029" cy="4342590"/>
        </p:xfrm>
        <a:graphic>
          <a:graphicData uri="http://schemas.openxmlformats.org/drawingml/2006/table">
            <a:tbl>
              <a:tblPr>
                <a:tableStyleId>{5C22544A-7EE6-4342-B048-85BDC9FD1C3A}</a:tableStyleId>
              </a:tblPr>
              <a:tblGrid>
                <a:gridCol w="683528">
                  <a:extLst>
                    <a:ext uri="{9D8B030D-6E8A-4147-A177-3AD203B41FA5}">
                      <a16:colId xmlns:a16="http://schemas.microsoft.com/office/drawing/2014/main" val="2943856448"/>
                    </a:ext>
                  </a:extLst>
                </a:gridCol>
                <a:gridCol w="1351722">
                  <a:extLst>
                    <a:ext uri="{9D8B030D-6E8A-4147-A177-3AD203B41FA5}">
                      <a16:colId xmlns:a16="http://schemas.microsoft.com/office/drawing/2014/main" val="542048111"/>
                    </a:ext>
                  </a:extLst>
                </a:gridCol>
                <a:gridCol w="3170582">
                  <a:extLst>
                    <a:ext uri="{9D8B030D-6E8A-4147-A177-3AD203B41FA5}">
                      <a16:colId xmlns:a16="http://schemas.microsoft.com/office/drawing/2014/main" val="960615560"/>
                    </a:ext>
                  </a:extLst>
                </a:gridCol>
                <a:gridCol w="3051313">
                  <a:extLst>
                    <a:ext uri="{9D8B030D-6E8A-4147-A177-3AD203B41FA5}">
                      <a16:colId xmlns:a16="http://schemas.microsoft.com/office/drawing/2014/main" val="3202824608"/>
                    </a:ext>
                  </a:extLst>
                </a:gridCol>
                <a:gridCol w="1908313">
                  <a:extLst>
                    <a:ext uri="{9D8B030D-6E8A-4147-A177-3AD203B41FA5}">
                      <a16:colId xmlns:a16="http://schemas.microsoft.com/office/drawing/2014/main" val="320016082"/>
                    </a:ext>
                  </a:extLst>
                </a:gridCol>
                <a:gridCol w="1375571">
                  <a:extLst>
                    <a:ext uri="{9D8B030D-6E8A-4147-A177-3AD203B41FA5}">
                      <a16:colId xmlns:a16="http://schemas.microsoft.com/office/drawing/2014/main" val="3214253016"/>
                    </a:ext>
                  </a:extLst>
                </a:gridCol>
              </a:tblGrid>
              <a:tr h="340750">
                <a:tc>
                  <a:txBody>
                    <a:bodyPr/>
                    <a:lstStyle/>
                    <a:p>
                      <a:pPr algn="l" fontAlgn="ctr"/>
                      <a:r>
                        <a:rPr lang="en-US" sz="1200" u="none" strike="noStrike">
                          <a:effectLst/>
                          <a:latin typeface="Century Gothic" panose="020B0502020202020204" pitchFamily="34" charset="0"/>
                        </a:rPr>
                        <a:t>No.</a:t>
                      </a:r>
                      <a:endParaRPr lang="en-US" sz="1200" b="1"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l" fontAlgn="ctr"/>
                      <a:r>
                        <a:rPr lang="en-US" sz="1200" u="none" strike="noStrike">
                          <a:effectLst/>
                          <a:latin typeface="Century Gothic" panose="020B0502020202020204" pitchFamily="34" charset="0"/>
                        </a:rPr>
                        <a:t>RAID Category</a:t>
                      </a:r>
                      <a:endParaRPr lang="en-US" sz="1200" b="1"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l" fontAlgn="ctr"/>
                      <a:r>
                        <a:rPr lang="en-US" sz="1200" u="none" strike="noStrike">
                          <a:effectLst/>
                          <a:latin typeface="Century Gothic" panose="020B0502020202020204" pitchFamily="34" charset="0"/>
                        </a:rPr>
                        <a:t>Description</a:t>
                      </a:r>
                      <a:endParaRPr lang="en-US" sz="1200" b="1"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l" fontAlgn="ctr"/>
                      <a:r>
                        <a:rPr lang="en-US" sz="1200" u="none" strike="noStrike">
                          <a:effectLst/>
                          <a:latin typeface="Century Gothic" panose="020B0502020202020204" pitchFamily="34" charset="0"/>
                        </a:rPr>
                        <a:t>Impact</a:t>
                      </a:r>
                      <a:endParaRPr lang="en-US" sz="1200" b="1"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l" fontAlgn="ctr"/>
                      <a:r>
                        <a:rPr lang="en-US" sz="1200" u="none" strike="noStrike">
                          <a:effectLst/>
                          <a:latin typeface="Century Gothic" panose="020B0502020202020204" pitchFamily="34" charset="0"/>
                        </a:rPr>
                        <a:t>Owner</a:t>
                      </a:r>
                      <a:endParaRPr lang="en-US" sz="1200" b="1"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l" fontAlgn="ctr"/>
                      <a:r>
                        <a:rPr lang="en-US" sz="1200" u="none" strike="noStrike" dirty="0">
                          <a:effectLst/>
                          <a:latin typeface="Century Gothic" panose="020B0502020202020204" pitchFamily="34" charset="0"/>
                        </a:rPr>
                        <a:t>Priority</a:t>
                      </a:r>
                      <a:endParaRPr lang="en-US" sz="1200" b="1" i="0" u="none" strike="noStrike" dirty="0">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592505323"/>
                  </a:ext>
                </a:extLst>
              </a:tr>
              <a:tr h="400184">
                <a:tc>
                  <a:txBody>
                    <a:bodyPr/>
                    <a:lstStyle/>
                    <a:p>
                      <a:pPr algn="l" rtl="0" fontAlgn="ctr"/>
                      <a:r>
                        <a:rPr lang="en-US" sz="1200" u="none" strike="noStrike">
                          <a:effectLst/>
                          <a:latin typeface="Century Gothic" panose="020B0502020202020204" pitchFamily="34" charset="0"/>
                        </a:rPr>
                        <a:t>101</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629034307"/>
                  </a:ext>
                </a:extLst>
              </a:tr>
              <a:tr h="400184">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282168081"/>
                  </a:ext>
                </a:extLst>
              </a:tr>
              <a:tr h="400184">
                <a:tc>
                  <a:txBody>
                    <a:bodyPr/>
                    <a:lstStyle/>
                    <a:p>
                      <a:pPr algn="l" rtl="0" fontAlgn="ct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085016412"/>
                  </a:ext>
                </a:extLst>
              </a:tr>
              <a:tr h="400184">
                <a:tc>
                  <a:txBody>
                    <a:bodyPr/>
                    <a:lstStyle/>
                    <a:p>
                      <a:pPr algn="l" fontAlgn="ct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694175368"/>
                  </a:ext>
                </a:extLst>
              </a:tr>
              <a:tr h="400184">
                <a:tc>
                  <a:txBody>
                    <a:bodyPr/>
                    <a:lstStyle/>
                    <a:p>
                      <a:pPr algn="l" rtl="0" fontAlgn="ct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05876654"/>
                  </a:ext>
                </a:extLst>
              </a:tr>
              <a:tr h="400184">
                <a:tc>
                  <a:txBody>
                    <a:bodyPr/>
                    <a:lstStyle/>
                    <a:p>
                      <a:pPr algn="l" fontAlgn="ct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577153394"/>
                  </a:ext>
                </a:extLst>
              </a:tr>
              <a:tr h="400184">
                <a:tc>
                  <a:txBody>
                    <a:bodyPr/>
                    <a:lstStyle/>
                    <a:p>
                      <a:pPr algn="l" rtl="0" fontAlgn="ct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95442220"/>
                  </a:ext>
                </a:extLst>
              </a:tr>
              <a:tr h="400184">
                <a:tc>
                  <a:txBody>
                    <a:bodyPr/>
                    <a:lstStyle/>
                    <a:p>
                      <a:pPr algn="l" fontAlgn="ct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715093727"/>
                  </a:ext>
                </a:extLst>
              </a:tr>
              <a:tr h="400184">
                <a:tc>
                  <a:txBody>
                    <a:bodyPr/>
                    <a:lstStyle/>
                    <a:p>
                      <a:pPr algn="l" rtl="0" fontAlgn="ct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482907833"/>
                  </a:ext>
                </a:extLst>
              </a:tr>
              <a:tr h="400184">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8418463"/>
                  </a:ext>
                </a:extLst>
              </a:tr>
            </a:tbl>
          </a:graphicData>
        </a:graphic>
      </p:graphicFrame>
      <p:pic>
        <p:nvPicPr>
          <p:cNvPr id="4" name="Graphic 3">
            <a:extLst>
              <a:ext uri="{FF2B5EF4-FFF2-40B4-BE49-F238E27FC236}">
                <a16:creationId xmlns:a16="http://schemas.microsoft.com/office/drawing/2014/main" id="{2B2443E7-5A2C-4BFC-5FD7-F1EEA69BA07D}"/>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300446" y="824119"/>
            <a:ext cx="6286500" cy="419100"/>
          </a:xfrm>
          <a:prstGeom prst="rect">
            <a:avLst/>
          </a:prstGeom>
        </p:spPr>
      </p:pic>
      <p:sp>
        <p:nvSpPr>
          <p:cNvPr id="5" name="Rounded Rectangle 4">
            <a:extLst>
              <a:ext uri="{FF2B5EF4-FFF2-40B4-BE49-F238E27FC236}">
                <a16:creationId xmlns:a16="http://schemas.microsoft.com/office/drawing/2014/main" id="{FB385F07-D363-C7B0-99FD-27AD480A28BB}"/>
              </a:ext>
            </a:extLst>
          </p:cNvPr>
          <p:cNvSpPr/>
          <p:nvPr/>
        </p:nvSpPr>
        <p:spPr>
          <a:xfrm>
            <a:off x="300446" y="5893629"/>
            <a:ext cx="1192695" cy="274320"/>
          </a:xfrm>
          <a:prstGeom prst="roundRect">
            <a:avLst/>
          </a:prstGeom>
          <a:solidFill>
            <a:srgbClr val="75E3DD"/>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lstStyle/>
          <a:p>
            <a:r>
              <a:rPr lang="en-US" sz="1200" dirty="0">
                <a:solidFill>
                  <a:sysClr val="windowText" lastClr="000000"/>
                </a:solidFill>
                <a:latin typeface="Century Gothic" panose="020B0502020202020204" pitchFamily="34" charset="0"/>
              </a:rPr>
              <a:t>Risk</a:t>
            </a:r>
          </a:p>
        </p:txBody>
      </p:sp>
      <p:sp>
        <p:nvSpPr>
          <p:cNvPr id="19" name="Rounded Rectangle 18">
            <a:extLst>
              <a:ext uri="{FF2B5EF4-FFF2-40B4-BE49-F238E27FC236}">
                <a16:creationId xmlns:a16="http://schemas.microsoft.com/office/drawing/2014/main" id="{6514B0CA-B8D6-7135-0E1D-5F17CAAB9996}"/>
              </a:ext>
            </a:extLst>
          </p:cNvPr>
          <p:cNvSpPr/>
          <p:nvPr/>
        </p:nvSpPr>
        <p:spPr>
          <a:xfrm>
            <a:off x="300446" y="6284906"/>
            <a:ext cx="1192695" cy="274320"/>
          </a:xfrm>
          <a:prstGeom prst="roundRect">
            <a:avLst/>
          </a:prstGeom>
          <a:solidFill>
            <a:srgbClr val="BEE96D"/>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lstStyle/>
          <a:p>
            <a:r>
              <a:rPr lang="en-US" sz="1200" dirty="0">
                <a:solidFill>
                  <a:sysClr val="windowText" lastClr="000000"/>
                </a:solidFill>
                <a:latin typeface="Century Gothic" panose="020B0502020202020204" pitchFamily="34" charset="0"/>
              </a:rPr>
              <a:t>Assumption</a:t>
            </a:r>
          </a:p>
        </p:txBody>
      </p:sp>
      <p:sp>
        <p:nvSpPr>
          <p:cNvPr id="21" name="Rounded Rectangle 20">
            <a:extLst>
              <a:ext uri="{FF2B5EF4-FFF2-40B4-BE49-F238E27FC236}">
                <a16:creationId xmlns:a16="http://schemas.microsoft.com/office/drawing/2014/main" id="{D25C3467-D2FC-2841-7D7B-EA0CCCC58963}"/>
              </a:ext>
            </a:extLst>
          </p:cNvPr>
          <p:cNvSpPr/>
          <p:nvPr/>
        </p:nvSpPr>
        <p:spPr>
          <a:xfrm>
            <a:off x="1666108" y="5893629"/>
            <a:ext cx="1192695" cy="274320"/>
          </a:xfrm>
          <a:prstGeom prst="roundRect">
            <a:avLst/>
          </a:prstGeom>
          <a:solidFill>
            <a:schemeClr val="accent4">
              <a:lumMod val="60000"/>
              <a:lumOff val="40000"/>
            </a:schemeClr>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lstStyle/>
          <a:p>
            <a:r>
              <a:rPr lang="en-US" sz="1200" dirty="0">
                <a:solidFill>
                  <a:sysClr val="windowText" lastClr="000000"/>
                </a:solidFill>
                <a:latin typeface="Century Gothic" panose="020B0502020202020204" pitchFamily="34" charset="0"/>
              </a:rPr>
              <a:t>Issue</a:t>
            </a:r>
          </a:p>
        </p:txBody>
      </p:sp>
      <p:sp>
        <p:nvSpPr>
          <p:cNvPr id="23" name="Rounded Rectangle 22">
            <a:extLst>
              <a:ext uri="{FF2B5EF4-FFF2-40B4-BE49-F238E27FC236}">
                <a16:creationId xmlns:a16="http://schemas.microsoft.com/office/drawing/2014/main" id="{FD07E387-F8E8-2775-8977-839E70E277BD}"/>
              </a:ext>
            </a:extLst>
          </p:cNvPr>
          <p:cNvSpPr/>
          <p:nvPr/>
        </p:nvSpPr>
        <p:spPr>
          <a:xfrm>
            <a:off x="1666108" y="6284906"/>
            <a:ext cx="1192695" cy="274320"/>
          </a:xfrm>
          <a:prstGeom prst="roundRect">
            <a:avLst/>
          </a:prstGeom>
          <a:solidFill>
            <a:srgbClr val="FF7F5D"/>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lstStyle/>
          <a:p>
            <a:r>
              <a:rPr lang="en-US" sz="1200" dirty="0">
                <a:solidFill>
                  <a:sysClr val="windowText" lastClr="000000"/>
                </a:solidFill>
                <a:latin typeface="Century Gothic" panose="020B0502020202020204" pitchFamily="34" charset="0"/>
              </a:rPr>
              <a:t>Dependency</a:t>
            </a:r>
          </a:p>
        </p:txBody>
      </p:sp>
      <p:sp>
        <p:nvSpPr>
          <p:cNvPr id="25" name="Rounded Rectangle 24">
            <a:extLst>
              <a:ext uri="{FF2B5EF4-FFF2-40B4-BE49-F238E27FC236}">
                <a16:creationId xmlns:a16="http://schemas.microsoft.com/office/drawing/2014/main" id="{4BF1B0E0-B813-6957-EDC4-47B3ECCFBEAB}"/>
              </a:ext>
            </a:extLst>
          </p:cNvPr>
          <p:cNvSpPr/>
          <p:nvPr/>
        </p:nvSpPr>
        <p:spPr>
          <a:xfrm>
            <a:off x="7943784" y="5893629"/>
            <a:ext cx="1192695" cy="274320"/>
          </a:xfrm>
          <a:prstGeom prst="roundRect">
            <a:avLst/>
          </a:prstGeom>
          <a:solidFill>
            <a:schemeClr val="accent3">
              <a:lumMod val="20000"/>
              <a:lumOff val="80000"/>
            </a:schemeClr>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lstStyle/>
          <a:p>
            <a:r>
              <a:rPr lang="en-US" sz="1200" dirty="0">
                <a:solidFill>
                  <a:sysClr val="windowText" lastClr="000000"/>
                </a:solidFill>
                <a:latin typeface="Century Gothic" panose="020B0502020202020204" pitchFamily="34" charset="0"/>
              </a:rPr>
              <a:t>Negligible</a:t>
            </a:r>
          </a:p>
        </p:txBody>
      </p:sp>
      <p:sp>
        <p:nvSpPr>
          <p:cNvPr id="26" name="Rounded Rectangle 25">
            <a:extLst>
              <a:ext uri="{FF2B5EF4-FFF2-40B4-BE49-F238E27FC236}">
                <a16:creationId xmlns:a16="http://schemas.microsoft.com/office/drawing/2014/main" id="{7C3B79CE-A3FD-CA74-1DF4-29C31F9574CE}"/>
              </a:ext>
            </a:extLst>
          </p:cNvPr>
          <p:cNvSpPr/>
          <p:nvPr/>
        </p:nvSpPr>
        <p:spPr>
          <a:xfrm>
            <a:off x="9297571" y="5893629"/>
            <a:ext cx="1192695" cy="274320"/>
          </a:xfrm>
          <a:prstGeom prst="roundRect">
            <a:avLst/>
          </a:prstGeom>
          <a:solidFill>
            <a:srgbClr val="98F0E6"/>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lstStyle/>
          <a:p>
            <a:r>
              <a:rPr lang="en-US" sz="1200" dirty="0">
                <a:solidFill>
                  <a:sysClr val="windowText" lastClr="000000"/>
                </a:solidFill>
                <a:latin typeface="Century Gothic" panose="020B0502020202020204" pitchFamily="34" charset="0"/>
              </a:rPr>
              <a:t>Low</a:t>
            </a:r>
          </a:p>
        </p:txBody>
      </p:sp>
      <p:sp>
        <p:nvSpPr>
          <p:cNvPr id="27" name="Rounded Rectangle 26">
            <a:extLst>
              <a:ext uri="{FF2B5EF4-FFF2-40B4-BE49-F238E27FC236}">
                <a16:creationId xmlns:a16="http://schemas.microsoft.com/office/drawing/2014/main" id="{3C9CEF77-D4BC-410F-8D94-1F4E6D5EA3D4}"/>
              </a:ext>
            </a:extLst>
          </p:cNvPr>
          <p:cNvSpPr/>
          <p:nvPr/>
        </p:nvSpPr>
        <p:spPr>
          <a:xfrm>
            <a:off x="10648779" y="5893629"/>
            <a:ext cx="1192695" cy="274320"/>
          </a:xfrm>
          <a:prstGeom prst="roundRect">
            <a:avLst/>
          </a:prstGeom>
          <a:solidFill>
            <a:schemeClr val="accent4">
              <a:lumMod val="40000"/>
              <a:lumOff val="60000"/>
            </a:schemeClr>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lstStyle/>
          <a:p>
            <a:r>
              <a:rPr lang="en-US" sz="1200" dirty="0">
                <a:solidFill>
                  <a:sysClr val="windowText" lastClr="000000"/>
                </a:solidFill>
                <a:latin typeface="Century Gothic" panose="020B0502020202020204" pitchFamily="34" charset="0"/>
              </a:rPr>
              <a:t>Moderate</a:t>
            </a:r>
          </a:p>
        </p:txBody>
      </p:sp>
      <p:sp>
        <p:nvSpPr>
          <p:cNvPr id="28" name="Rounded Rectangle 27">
            <a:extLst>
              <a:ext uri="{FF2B5EF4-FFF2-40B4-BE49-F238E27FC236}">
                <a16:creationId xmlns:a16="http://schemas.microsoft.com/office/drawing/2014/main" id="{4228A952-C4EB-2D4D-678D-C1094DACB3F5}"/>
              </a:ext>
            </a:extLst>
          </p:cNvPr>
          <p:cNvSpPr/>
          <p:nvPr/>
        </p:nvSpPr>
        <p:spPr>
          <a:xfrm>
            <a:off x="7943784" y="6284906"/>
            <a:ext cx="1192695" cy="274320"/>
          </a:xfrm>
          <a:prstGeom prst="roundRect">
            <a:avLst/>
          </a:prstGeom>
          <a:solidFill>
            <a:srgbClr val="FFC000"/>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lstStyle/>
          <a:p>
            <a:r>
              <a:rPr lang="en-US" sz="1200" dirty="0">
                <a:solidFill>
                  <a:sysClr val="windowText" lastClr="000000"/>
                </a:solidFill>
                <a:latin typeface="Century Gothic" panose="020B0502020202020204" pitchFamily="34" charset="0"/>
              </a:rPr>
              <a:t>High</a:t>
            </a:r>
          </a:p>
        </p:txBody>
      </p:sp>
      <p:pic>
        <p:nvPicPr>
          <p:cNvPr id="3" name="Picture 2">
            <a:hlinkClick r:id="rId4"/>
            <a:extLst>
              <a:ext uri="{FF2B5EF4-FFF2-40B4-BE49-F238E27FC236}">
                <a16:creationId xmlns:a16="http://schemas.microsoft.com/office/drawing/2014/main" id="{C9AE7F03-57FC-7E90-8A76-1E368EF1A759}"/>
              </a:ext>
            </a:extLst>
          </p:cNvPr>
          <p:cNvPicPr>
            <a:picLocks noChangeAspect="1"/>
          </p:cNvPicPr>
          <p:nvPr/>
        </p:nvPicPr>
        <p:blipFill>
          <a:blip r:embed="rId5"/>
          <a:stretch>
            <a:fillRect/>
          </a:stretch>
        </p:blipFill>
        <p:spPr>
          <a:xfrm>
            <a:off x="8229599" y="187165"/>
            <a:ext cx="3611877" cy="501240"/>
          </a:xfrm>
          <a:prstGeom prst="rect">
            <a:avLst/>
          </a:prstGeom>
        </p:spPr>
      </p:pic>
    </p:spTree>
    <p:extLst>
      <p:ext uri="{BB962C8B-B14F-4D97-AF65-F5344CB8AC3E}">
        <p14:creationId xmlns:p14="http://schemas.microsoft.com/office/powerpoint/2010/main" val="26651777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TextBox 10">
            <a:extLst>
              <a:ext uri="{FF2B5EF4-FFF2-40B4-BE49-F238E27FC236}">
                <a16:creationId xmlns:a16="http://schemas.microsoft.com/office/drawing/2014/main" id="{C6E46E22-4012-3998-F177-8B4D33955894}"/>
              </a:ext>
            </a:extLst>
          </p:cNvPr>
          <p:cNvSpPr txBox="1"/>
          <p:nvPr/>
        </p:nvSpPr>
        <p:spPr>
          <a:xfrm>
            <a:off x="198783" y="176378"/>
            <a:ext cx="6887817" cy="523220"/>
          </a:xfrm>
          <a:prstGeom prst="rect">
            <a:avLst/>
          </a:prstGeom>
          <a:noFill/>
        </p:spPr>
        <p:txBody>
          <a:bodyPr wrap="square" rtlCol="0">
            <a:spAutoFit/>
          </a:bodyPr>
          <a:lstStyle/>
          <a:p>
            <a:r>
              <a:rPr lang="en-US" sz="2800" b="1" dirty="0">
                <a:solidFill>
                  <a:schemeClr val="tx1">
                    <a:lumMod val="75000"/>
                    <a:lumOff val="25000"/>
                  </a:schemeClr>
                </a:solidFill>
                <a:latin typeface="Century Gothic" panose="020B0502020202020204" pitchFamily="34" charset="0"/>
              </a:rPr>
              <a:t>BASIC RAID LOG TEMPLATE SAMPLE</a:t>
            </a:r>
          </a:p>
        </p:txBody>
      </p:sp>
      <p:graphicFrame>
        <p:nvGraphicFramePr>
          <p:cNvPr id="2" name="Table 1">
            <a:extLst>
              <a:ext uri="{FF2B5EF4-FFF2-40B4-BE49-F238E27FC236}">
                <a16:creationId xmlns:a16="http://schemas.microsoft.com/office/drawing/2014/main" id="{49A52604-F34C-B74E-BA6F-94F1CCEF6FB5}"/>
              </a:ext>
            </a:extLst>
          </p:cNvPr>
          <p:cNvGraphicFramePr>
            <a:graphicFrameLocks noGrp="1"/>
          </p:cNvGraphicFramePr>
          <p:nvPr>
            <p:extLst>
              <p:ext uri="{D42A27DB-BD31-4B8C-83A1-F6EECF244321}">
                <p14:modId xmlns:p14="http://schemas.microsoft.com/office/powerpoint/2010/main" val="2669303301"/>
              </p:ext>
            </p:extLst>
          </p:nvPr>
        </p:nvGraphicFramePr>
        <p:xfrm>
          <a:off x="300446" y="1388659"/>
          <a:ext cx="11541029" cy="4402224"/>
        </p:xfrm>
        <a:graphic>
          <a:graphicData uri="http://schemas.openxmlformats.org/drawingml/2006/table">
            <a:tbl>
              <a:tblPr>
                <a:tableStyleId>{5C22544A-7EE6-4342-B048-85BDC9FD1C3A}</a:tableStyleId>
              </a:tblPr>
              <a:tblGrid>
                <a:gridCol w="683528">
                  <a:extLst>
                    <a:ext uri="{9D8B030D-6E8A-4147-A177-3AD203B41FA5}">
                      <a16:colId xmlns:a16="http://schemas.microsoft.com/office/drawing/2014/main" val="2943856448"/>
                    </a:ext>
                  </a:extLst>
                </a:gridCol>
                <a:gridCol w="1371600">
                  <a:extLst>
                    <a:ext uri="{9D8B030D-6E8A-4147-A177-3AD203B41FA5}">
                      <a16:colId xmlns:a16="http://schemas.microsoft.com/office/drawing/2014/main" val="542048111"/>
                    </a:ext>
                  </a:extLst>
                </a:gridCol>
                <a:gridCol w="2564296">
                  <a:extLst>
                    <a:ext uri="{9D8B030D-6E8A-4147-A177-3AD203B41FA5}">
                      <a16:colId xmlns:a16="http://schemas.microsoft.com/office/drawing/2014/main" val="960615560"/>
                    </a:ext>
                  </a:extLst>
                </a:gridCol>
                <a:gridCol w="3345921">
                  <a:extLst>
                    <a:ext uri="{9D8B030D-6E8A-4147-A177-3AD203B41FA5}">
                      <a16:colId xmlns:a16="http://schemas.microsoft.com/office/drawing/2014/main" val="3202824608"/>
                    </a:ext>
                  </a:extLst>
                </a:gridCol>
                <a:gridCol w="2219992">
                  <a:extLst>
                    <a:ext uri="{9D8B030D-6E8A-4147-A177-3AD203B41FA5}">
                      <a16:colId xmlns:a16="http://schemas.microsoft.com/office/drawing/2014/main" val="320016082"/>
                    </a:ext>
                  </a:extLst>
                </a:gridCol>
                <a:gridCol w="1355692">
                  <a:extLst>
                    <a:ext uri="{9D8B030D-6E8A-4147-A177-3AD203B41FA5}">
                      <a16:colId xmlns:a16="http://schemas.microsoft.com/office/drawing/2014/main" val="3214253016"/>
                    </a:ext>
                  </a:extLst>
                </a:gridCol>
              </a:tblGrid>
              <a:tr h="400384">
                <a:tc>
                  <a:txBody>
                    <a:bodyPr/>
                    <a:lstStyle/>
                    <a:p>
                      <a:pPr algn="l" fontAlgn="ctr"/>
                      <a:r>
                        <a:rPr lang="en-US" sz="1200" u="none" strike="noStrike">
                          <a:effectLst/>
                          <a:latin typeface="Century Gothic" panose="020B0502020202020204" pitchFamily="34" charset="0"/>
                        </a:rPr>
                        <a:t>No.</a:t>
                      </a:r>
                      <a:endParaRPr lang="en-US" sz="1200" b="1"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l" fontAlgn="ctr"/>
                      <a:r>
                        <a:rPr lang="en-US" sz="1200" u="none" strike="noStrike">
                          <a:effectLst/>
                          <a:latin typeface="Century Gothic" panose="020B0502020202020204" pitchFamily="34" charset="0"/>
                        </a:rPr>
                        <a:t>RAID Category</a:t>
                      </a:r>
                      <a:endParaRPr lang="en-US" sz="1200" b="1"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l" fontAlgn="ctr"/>
                      <a:r>
                        <a:rPr lang="en-US" sz="1200" u="none" strike="noStrike">
                          <a:effectLst/>
                          <a:latin typeface="Century Gothic" panose="020B0502020202020204" pitchFamily="34" charset="0"/>
                        </a:rPr>
                        <a:t>Description</a:t>
                      </a:r>
                      <a:endParaRPr lang="en-US" sz="1200" b="1"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l" fontAlgn="ctr"/>
                      <a:r>
                        <a:rPr lang="en-US" sz="1200" u="none" strike="noStrike">
                          <a:effectLst/>
                          <a:latin typeface="Century Gothic" panose="020B0502020202020204" pitchFamily="34" charset="0"/>
                        </a:rPr>
                        <a:t>Impact</a:t>
                      </a:r>
                      <a:endParaRPr lang="en-US" sz="1200" b="1"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l" fontAlgn="ctr"/>
                      <a:r>
                        <a:rPr lang="en-US" sz="1200" u="none" strike="noStrike">
                          <a:effectLst/>
                          <a:latin typeface="Century Gothic" panose="020B0502020202020204" pitchFamily="34" charset="0"/>
                        </a:rPr>
                        <a:t>Owner</a:t>
                      </a:r>
                      <a:endParaRPr lang="en-US" sz="1200" b="1"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l" fontAlgn="ctr"/>
                      <a:r>
                        <a:rPr lang="en-US" sz="1200" u="none" strike="noStrike" dirty="0">
                          <a:effectLst/>
                          <a:latin typeface="Century Gothic" panose="020B0502020202020204" pitchFamily="34" charset="0"/>
                        </a:rPr>
                        <a:t>Priority</a:t>
                      </a:r>
                      <a:endParaRPr lang="en-US" sz="1200" b="1" i="0" u="none" strike="noStrike" dirty="0">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592505323"/>
                  </a:ext>
                </a:extLst>
              </a:tr>
              <a:tr h="400184">
                <a:tc>
                  <a:txBody>
                    <a:bodyPr/>
                    <a:lstStyle/>
                    <a:p>
                      <a:pPr algn="l" rtl="0" fontAlgn="ctr"/>
                      <a:r>
                        <a:rPr lang="en-US" sz="1200" u="none" strike="noStrike">
                          <a:effectLst/>
                          <a:latin typeface="Century Gothic" panose="020B0502020202020204" pitchFamily="34" charset="0"/>
                        </a:rPr>
                        <a:t>101</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Material delivery is delayed</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Production stops</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Alexandra Mattson</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629034307"/>
                  </a:ext>
                </a:extLst>
              </a:tr>
              <a:tr h="400184">
                <a:tc>
                  <a:txBody>
                    <a:bodyPr/>
                    <a:lstStyle/>
                    <a:p>
                      <a:pPr algn="l" fontAlgn="ctr"/>
                      <a:r>
                        <a:rPr lang="en-US" sz="1200" u="none" strike="noStrike">
                          <a:effectLst/>
                          <a:latin typeface="Century Gothic" panose="020B0502020202020204" pitchFamily="34" charset="0"/>
                        </a:rPr>
                        <a:t>102</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a:effectLst/>
                          <a:latin typeface="Century Gothic" panose="020B0502020202020204" pitchFamily="34" charset="0"/>
                        </a:rPr>
                        <a:t>Machinery breakdowns</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a:effectLst/>
                          <a:latin typeface="Century Gothic" panose="020B0502020202020204" pitchFamily="34" charset="0"/>
                        </a:rPr>
                        <a:t>Production delayed</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a:effectLst/>
                          <a:latin typeface="Century Gothic" panose="020B0502020202020204" pitchFamily="34" charset="0"/>
                        </a:rPr>
                        <a:t>Bruce Ferguson</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282168081"/>
                  </a:ext>
                </a:extLst>
              </a:tr>
              <a:tr h="400184">
                <a:tc>
                  <a:txBody>
                    <a:bodyPr/>
                    <a:lstStyle/>
                    <a:p>
                      <a:pPr algn="l" rtl="0" fontAlgn="ctr"/>
                      <a:r>
                        <a:rPr lang="en-US" sz="1200" u="none" strike="noStrike">
                          <a:effectLst/>
                          <a:latin typeface="Century Gothic" panose="020B0502020202020204" pitchFamily="34" charset="0"/>
                        </a:rPr>
                        <a:t>103</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085016412"/>
                  </a:ext>
                </a:extLst>
              </a:tr>
              <a:tr h="400184">
                <a:tc>
                  <a:txBody>
                    <a:bodyPr/>
                    <a:lstStyle/>
                    <a:p>
                      <a:pPr algn="l" fontAlgn="ctr"/>
                      <a:r>
                        <a:rPr lang="en-US" sz="1200" u="none" strike="noStrike">
                          <a:effectLst/>
                          <a:latin typeface="Century Gothic" panose="020B0502020202020204" pitchFamily="34" charset="0"/>
                        </a:rPr>
                        <a:t>104</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694175368"/>
                  </a:ext>
                </a:extLst>
              </a:tr>
              <a:tr h="400184">
                <a:tc>
                  <a:txBody>
                    <a:bodyPr/>
                    <a:lstStyle/>
                    <a:p>
                      <a:pPr algn="l" rtl="0" fontAlgn="ctr"/>
                      <a:r>
                        <a:rPr lang="en-US" sz="1200" u="none" strike="noStrike">
                          <a:effectLst/>
                          <a:latin typeface="Century Gothic" panose="020B0502020202020204" pitchFamily="34" charset="0"/>
                        </a:rPr>
                        <a:t>105</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05876654"/>
                  </a:ext>
                </a:extLst>
              </a:tr>
              <a:tr h="400184">
                <a:tc>
                  <a:txBody>
                    <a:bodyPr/>
                    <a:lstStyle/>
                    <a:p>
                      <a:pPr algn="l" fontAlgn="ctr"/>
                      <a:r>
                        <a:rPr lang="en-US" sz="1200" u="none" strike="noStrike">
                          <a:effectLst/>
                          <a:latin typeface="Century Gothic" panose="020B0502020202020204" pitchFamily="34" charset="0"/>
                        </a:rPr>
                        <a:t>106</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577153394"/>
                  </a:ext>
                </a:extLst>
              </a:tr>
              <a:tr h="400184">
                <a:tc>
                  <a:txBody>
                    <a:bodyPr/>
                    <a:lstStyle/>
                    <a:p>
                      <a:pPr algn="l" rtl="0" fontAlgn="ctr"/>
                      <a:r>
                        <a:rPr lang="en-US" sz="1200" u="none" strike="noStrike">
                          <a:effectLst/>
                          <a:latin typeface="Century Gothic" panose="020B0502020202020204" pitchFamily="34" charset="0"/>
                        </a:rPr>
                        <a:t>107</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95442220"/>
                  </a:ext>
                </a:extLst>
              </a:tr>
              <a:tr h="400184">
                <a:tc>
                  <a:txBody>
                    <a:bodyPr/>
                    <a:lstStyle/>
                    <a:p>
                      <a:pPr algn="l" fontAlgn="ctr"/>
                      <a:r>
                        <a:rPr lang="en-US" sz="1200" u="none" strike="noStrike">
                          <a:effectLst/>
                          <a:latin typeface="Century Gothic" panose="020B0502020202020204" pitchFamily="34" charset="0"/>
                        </a:rPr>
                        <a:t>108</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715093727"/>
                  </a:ext>
                </a:extLst>
              </a:tr>
              <a:tr h="400184">
                <a:tc>
                  <a:txBody>
                    <a:bodyPr/>
                    <a:lstStyle/>
                    <a:p>
                      <a:pPr algn="l" rtl="0" fontAlgn="ctr"/>
                      <a:r>
                        <a:rPr lang="en-US" sz="1200" u="none" strike="noStrike">
                          <a:effectLst/>
                          <a:latin typeface="Century Gothic" panose="020B0502020202020204" pitchFamily="34" charset="0"/>
                        </a:rPr>
                        <a:t>109</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482907833"/>
                  </a:ext>
                </a:extLst>
              </a:tr>
              <a:tr h="400184">
                <a:tc>
                  <a:txBody>
                    <a:bodyPr/>
                    <a:lstStyle/>
                    <a:p>
                      <a:pPr algn="l" fontAlgn="ctr"/>
                      <a:r>
                        <a:rPr lang="en-US" sz="1200" u="none" strike="noStrike">
                          <a:effectLst/>
                          <a:latin typeface="Century Gothic" panose="020B0502020202020204" pitchFamily="34" charset="0"/>
                        </a:rPr>
                        <a:t>110</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8418463"/>
                  </a:ext>
                </a:extLst>
              </a:tr>
            </a:tbl>
          </a:graphicData>
        </a:graphic>
      </p:graphicFrame>
      <p:pic>
        <p:nvPicPr>
          <p:cNvPr id="4" name="Graphic 3">
            <a:extLst>
              <a:ext uri="{FF2B5EF4-FFF2-40B4-BE49-F238E27FC236}">
                <a16:creationId xmlns:a16="http://schemas.microsoft.com/office/drawing/2014/main" id="{2B2443E7-5A2C-4BFC-5FD7-F1EEA69BA07D}"/>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300446" y="824119"/>
            <a:ext cx="6286500" cy="419100"/>
          </a:xfrm>
          <a:prstGeom prst="rect">
            <a:avLst/>
          </a:prstGeom>
        </p:spPr>
      </p:pic>
      <p:sp>
        <p:nvSpPr>
          <p:cNvPr id="5" name="Rounded Rectangle 4">
            <a:extLst>
              <a:ext uri="{FF2B5EF4-FFF2-40B4-BE49-F238E27FC236}">
                <a16:creationId xmlns:a16="http://schemas.microsoft.com/office/drawing/2014/main" id="{FB385F07-D363-C7B0-99FD-27AD480A28BB}"/>
              </a:ext>
            </a:extLst>
          </p:cNvPr>
          <p:cNvSpPr/>
          <p:nvPr/>
        </p:nvSpPr>
        <p:spPr>
          <a:xfrm>
            <a:off x="1053548" y="1852099"/>
            <a:ext cx="1192695" cy="274320"/>
          </a:xfrm>
          <a:prstGeom prst="roundRect">
            <a:avLst/>
          </a:prstGeom>
          <a:solidFill>
            <a:srgbClr val="75E3DD"/>
          </a:solidFill>
          <a:ln>
            <a:noFill/>
          </a:ln>
          <a:effectLst>
            <a:outerShdw blurRad="63500" dir="7800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lstStyle/>
          <a:p>
            <a:r>
              <a:rPr lang="en-US" sz="1200" dirty="0">
                <a:solidFill>
                  <a:sysClr val="windowText" lastClr="000000"/>
                </a:solidFill>
                <a:latin typeface="Century Gothic" panose="020B0502020202020204" pitchFamily="34" charset="0"/>
              </a:rPr>
              <a:t>Risk</a:t>
            </a:r>
          </a:p>
        </p:txBody>
      </p:sp>
      <p:sp>
        <p:nvSpPr>
          <p:cNvPr id="19" name="Rounded Rectangle 18">
            <a:extLst>
              <a:ext uri="{FF2B5EF4-FFF2-40B4-BE49-F238E27FC236}">
                <a16:creationId xmlns:a16="http://schemas.microsoft.com/office/drawing/2014/main" id="{6514B0CA-B8D6-7135-0E1D-5F17CAAB9996}"/>
              </a:ext>
            </a:extLst>
          </p:cNvPr>
          <p:cNvSpPr/>
          <p:nvPr/>
        </p:nvSpPr>
        <p:spPr>
          <a:xfrm>
            <a:off x="1053548" y="2250025"/>
            <a:ext cx="1192695" cy="274320"/>
          </a:xfrm>
          <a:prstGeom prst="roundRect">
            <a:avLst/>
          </a:prstGeom>
          <a:solidFill>
            <a:srgbClr val="BEE96D"/>
          </a:solidFill>
          <a:ln>
            <a:noFill/>
          </a:ln>
          <a:effectLst>
            <a:outerShdw blurRad="63500" dir="7800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lstStyle/>
          <a:p>
            <a:r>
              <a:rPr lang="en-US" sz="1200" dirty="0">
                <a:solidFill>
                  <a:sysClr val="windowText" lastClr="000000"/>
                </a:solidFill>
                <a:latin typeface="Century Gothic" panose="020B0502020202020204" pitchFamily="34" charset="0"/>
              </a:rPr>
              <a:t>Assumption</a:t>
            </a:r>
          </a:p>
        </p:txBody>
      </p:sp>
      <p:sp>
        <p:nvSpPr>
          <p:cNvPr id="21" name="Rounded Rectangle 20">
            <a:extLst>
              <a:ext uri="{FF2B5EF4-FFF2-40B4-BE49-F238E27FC236}">
                <a16:creationId xmlns:a16="http://schemas.microsoft.com/office/drawing/2014/main" id="{D25C3467-D2FC-2841-7D7B-EA0CCCC58963}"/>
              </a:ext>
            </a:extLst>
          </p:cNvPr>
          <p:cNvSpPr/>
          <p:nvPr/>
        </p:nvSpPr>
        <p:spPr>
          <a:xfrm>
            <a:off x="1053548" y="2647951"/>
            <a:ext cx="1192695" cy="274320"/>
          </a:xfrm>
          <a:prstGeom prst="roundRect">
            <a:avLst/>
          </a:prstGeom>
          <a:solidFill>
            <a:schemeClr val="accent4">
              <a:lumMod val="60000"/>
              <a:lumOff val="40000"/>
            </a:schemeClr>
          </a:solidFill>
          <a:ln>
            <a:noFill/>
          </a:ln>
          <a:effectLst>
            <a:outerShdw blurRad="63500" dir="7800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lstStyle/>
          <a:p>
            <a:r>
              <a:rPr lang="en-US" sz="1200" dirty="0">
                <a:solidFill>
                  <a:sysClr val="windowText" lastClr="000000"/>
                </a:solidFill>
                <a:latin typeface="Century Gothic" panose="020B0502020202020204" pitchFamily="34" charset="0"/>
              </a:rPr>
              <a:t>Issue</a:t>
            </a:r>
          </a:p>
        </p:txBody>
      </p:sp>
      <p:sp>
        <p:nvSpPr>
          <p:cNvPr id="23" name="Rounded Rectangle 22">
            <a:extLst>
              <a:ext uri="{FF2B5EF4-FFF2-40B4-BE49-F238E27FC236}">
                <a16:creationId xmlns:a16="http://schemas.microsoft.com/office/drawing/2014/main" id="{FD07E387-F8E8-2775-8977-839E70E277BD}"/>
              </a:ext>
            </a:extLst>
          </p:cNvPr>
          <p:cNvSpPr/>
          <p:nvPr/>
        </p:nvSpPr>
        <p:spPr>
          <a:xfrm>
            <a:off x="1053548" y="3045877"/>
            <a:ext cx="1192695" cy="274320"/>
          </a:xfrm>
          <a:prstGeom prst="roundRect">
            <a:avLst/>
          </a:prstGeom>
          <a:solidFill>
            <a:srgbClr val="FF7F5D"/>
          </a:solidFill>
          <a:ln>
            <a:noFill/>
          </a:ln>
          <a:effectLst>
            <a:outerShdw blurRad="63500" dir="7800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lstStyle/>
          <a:p>
            <a:r>
              <a:rPr lang="en-US" sz="1200" dirty="0">
                <a:solidFill>
                  <a:sysClr val="windowText" lastClr="000000"/>
                </a:solidFill>
                <a:latin typeface="Century Gothic" panose="020B0502020202020204" pitchFamily="34" charset="0"/>
              </a:rPr>
              <a:t>Dependency</a:t>
            </a:r>
          </a:p>
        </p:txBody>
      </p:sp>
      <p:sp>
        <p:nvSpPr>
          <p:cNvPr id="25" name="Rounded Rectangle 24">
            <a:extLst>
              <a:ext uri="{FF2B5EF4-FFF2-40B4-BE49-F238E27FC236}">
                <a16:creationId xmlns:a16="http://schemas.microsoft.com/office/drawing/2014/main" id="{4BF1B0E0-B813-6957-EDC4-47B3ECCFBEAB}"/>
              </a:ext>
            </a:extLst>
          </p:cNvPr>
          <p:cNvSpPr/>
          <p:nvPr/>
        </p:nvSpPr>
        <p:spPr>
          <a:xfrm>
            <a:off x="10577729" y="1852099"/>
            <a:ext cx="1192695" cy="274320"/>
          </a:xfrm>
          <a:prstGeom prst="roundRect">
            <a:avLst/>
          </a:prstGeom>
          <a:solidFill>
            <a:schemeClr val="accent3">
              <a:lumMod val="20000"/>
              <a:lumOff val="80000"/>
            </a:schemeClr>
          </a:solidFill>
          <a:ln>
            <a:noFill/>
          </a:ln>
          <a:effectLst>
            <a:outerShdw blurRad="63500" dir="7800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lstStyle/>
          <a:p>
            <a:r>
              <a:rPr lang="en-US" sz="1200" dirty="0">
                <a:solidFill>
                  <a:sysClr val="windowText" lastClr="000000"/>
                </a:solidFill>
                <a:latin typeface="Century Gothic" panose="020B0502020202020204" pitchFamily="34" charset="0"/>
              </a:rPr>
              <a:t>Negligible</a:t>
            </a:r>
          </a:p>
        </p:txBody>
      </p:sp>
      <p:sp>
        <p:nvSpPr>
          <p:cNvPr id="26" name="Rounded Rectangle 25">
            <a:extLst>
              <a:ext uri="{FF2B5EF4-FFF2-40B4-BE49-F238E27FC236}">
                <a16:creationId xmlns:a16="http://schemas.microsoft.com/office/drawing/2014/main" id="{7C3B79CE-A3FD-CA74-1DF4-29C31F9574CE}"/>
              </a:ext>
            </a:extLst>
          </p:cNvPr>
          <p:cNvSpPr/>
          <p:nvPr/>
        </p:nvSpPr>
        <p:spPr>
          <a:xfrm>
            <a:off x="10577729" y="2250025"/>
            <a:ext cx="1192695" cy="274320"/>
          </a:xfrm>
          <a:prstGeom prst="roundRect">
            <a:avLst/>
          </a:prstGeom>
          <a:solidFill>
            <a:srgbClr val="98F0E6"/>
          </a:solidFill>
          <a:ln>
            <a:noFill/>
          </a:ln>
          <a:effectLst>
            <a:outerShdw blurRad="63500" dir="7800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lstStyle/>
          <a:p>
            <a:r>
              <a:rPr lang="en-US" sz="1200" dirty="0">
                <a:solidFill>
                  <a:sysClr val="windowText" lastClr="000000"/>
                </a:solidFill>
                <a:latin typeface="Century Gothic" panose="020B0502020202020204" pitchFamily="34" charset="0"/>
              </a:rPr>
              <a:t>Low</a:t>
            </a:r>
          </a:p>
        </p:txBody>
      </p:sp>
      <p:sp>
        <p:nvSpPr>
          <p:cNvPr id="27" name="Rounded Rectangle 26">
            <a:extLst>
              <a:ext uri="{FF2B5EF4-FFF2-40B4-BE49-F238E27FC236}">
                <a16:creationId xmlns:a16="http://schemas.microsoft.com/office/drawing/2014/main" id="{3C9CEF77-D4BC-410F-8D94-1F4E6D5EA3D4}"/>
              </a:ext>
            </a:extLst>
          </p:cNvPr>
          <p:cNvSpPr/>
          <p:nvPr/>
        </p:nvSpPr>
        <p:spPr>
          <a:xfrm>
            <a:off x="10577729" y="2647951"/>
            <a:ext cx="1192695" cy="274320"/>
          </a:xfrm>
          <a:prstGeom prst="roundRect">
            <a:avLst/>
          </a:prstGeom>
          <a:solidFill>
            <a:schemeClr val="accent4">
              <a:lumMod val="40000"/>
              <a:lumOff val="60000"/>
            </a:schemeClr>
          </a:solidFill>
          <a:ln>
            <a:noFill/>
          </a:ln>
          <a:effectLst>
            <a:outerShdw blurRad="63500" dir="7800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lstStyle/>
          <a:p>
            <a:r>
              <a:rPr lang="en-US" sz="1200" dirty="0">
                <a:solidFill>
                  <a:sysClr val="windowText" lastClr="000000"/>
                </a:solidFill>
                <a:latin typeface="Century Gothic" panose="020B0502020202020204" pitchFamily="34" charset="0"/>
              </a:rPr>
              <a:t>Moderate</a:t>
            </a:r>
          </a:p>
        </p:txBody>
      </p:sp>
      <p:sp>
        <p:nvSpPr>
          <p:cNvPr id="28" name="Rounded Rectangle 27">
            <a:extLst>
              <a:ext uri="{FF2B5EF4-FFF2-40B4-BE49-F238E27FC236}">
                <a16:creationId xmlns:a16="http://schemas.microsoft.com/office/drawing/2014/main" id="{4228A952-C4EB-2D4D-678D-C1094DACB3F5}"/>
              </a:ext>
            </a:extLst>
          </p:cNvPr>
          <p:cNvSpPr/>
          <p:nvPr/>
        </p:nvSpPr>
        <p:spPr>
          <a:xfrm>
            <a:off x="10577729" y="3045877"/>
            <a:ext cx="1192695" cy="274320"/>
          </a:xfrm>
          <a:prstGeom prst="roundRect">
            <a:avLst/>
          </a:prstGeom>
          <a:solidFill>
            <a:srgbClr val="FFC000"/>
          </a:solidFill>
          <a:ln>
            <a:noFill/>
          </a:ln>
          <a:effectLst>
            <a:outerShdw blurRad="63500" dir="7800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lstStyle/>
          <a:p>
            <a:r>
              <a:rPr lang="en-US" sz="1200" dirty="0">
                <a:solidFill>
                  <a:sysClr val="windowText" lastClr="000000"/>
                </a:solidFill>
                <a:latin typeface="Century Gothic" panose="020B0502020202020204" pitchFamily="34" charset="0"/>
              </a:rPr>
              <a:t>High</a:t>
            </a:r>
          </a:p>
        </p:txBody>
      </p:sp>
      <p:sp>
        <p:nvSpPr>
          <p:cNvPr id="33" name="Rounded Rectangle 32">
            <a:extLst>
              <a:ext uri="{FF2B5EF4-FFF2-40B4-BE49-F238E27FC236}">
                <a16:creationId xmlns:a16="http://schemas.microsoft.com/office/drawing/2014/main" id="{A5015BB4-D1AC-937E-11C7-BB1CC2810F78}"/>
              </a:ext>
            </a:extLst>
          </p:cNvPr>
          <p:cNvSpPr/>
          <p:nvPr/>
        </p:nvSpPr>
        <p:spPr>
          <a:xfrm>
            <a:off x="10577729" y="3447168"/>
            <a:ext cx="1192695" cy="274320"/>
          </a:xfrm>
          <a:prstGeom prst="roundRect">
            <a:avLst/>
          </a:prstGeom>
          <a:solidFill>
            <a:srgbClr val="FF0000"/>
          </a:solidFill>
          <a:ln>
            <a:noFill/>
          </a:ln>
          <a:effectLst>
            <a:outerShdw blurRad="63500" dir="7800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lstStyle/>
          <a:p>
            <a:r>
              <a:rPr lang="en-US" sz="1200" dirty="0">
                <a:solidFill>
                  <a:sysClr val="windowText" lastClr="000000"/>
                </a:solidFill>
                <a:latin typeface="Century Gothic" panose="020B0502020202020204" pitchFamily="34" charset="0"/>
              </a:rPr>
              <a:t>Critical</a:t>
            </a:r>
          </a:p>
        </p:txBody>
      </p:sp>
    </p:spTree>
    <p:extLst>
      <p:ext uri="{BB962C8B-B14F-4D97-AF65-F5344CB8AC3E}">
        <p14:creationId xmlns:p14="http://schemas.microsoft.com/office/powerpoint/2010/main" val="10333200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1649</TotalTime>
  <Words>222</Words>
  <Application>Microsoft Macintosh PowerPoint</Application>
  <PresentationFormat>Widescreen</PresentationFormat>
  <Paragraphs>111</Paragraphs>
  <Slides>3</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Heather Key</cp:lastModifiedBy>
  <cp:revision>30</cp:revision>
  <cp:lastPrinted>2020-08-31T22:23:58Z</cp:lastPrinted>
  <dcterms:created xsi:type="dcterms:W3CDTF">2021-07-07T23:54:57Z</dcterms:created>
  <dcterms:modified xsi:type="dcterms:W3CDTF">2023-02-14T22:11:48Z</dcterms:modified>
</cp:coreProperties>
</file>